
<file path=[Content_Types].xml><?xml version="1.0" encoding="utf-8"?>
<Types xmlns="http://schemas.openxmlformats.org/package/2006/content-types">
  <Default Extension="png" ContentType="image/png"/>
  <Default Extension="jfif" ContentType="image/jpeg"/>
  <Default Extension="jpeg" ContentType="image/jpeg"/>
  <Default Extension="wmf" ContentType="image/x-wmf"/>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sdx" ContentType="application/vnd.ms-visio.drawing"/>
  <Default Extension="pptx" ContentType="application/vnd.openxmlformats-officedocument.presentationml.presentation"/>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5.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6.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7.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8.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 id="2147485164" r:id="rId5"/>
    <p:sldMasterId id="2147485178" r:id="rId6"/>
    <p:sldMasterId id="2147485194" r:id="rId7"/>
    <p:sldMasterId id="2147485202" r:id="rId8"/>
    <p:sldMasterId id="2147485209" r:id="rId9"/>
    <p:sldMasterId id="2147485226" r:id="rId10"/>
    <p:sldMasterId id="2147485230" r:id="rId11"/>
    <p:sldMasterId id="2147485234" r:id="rId12"/>
  </p:sldMasterIdLst>
  <p:notesMasterIdLst>
    <p:notesMasterId r:id="rId80"/>
  </p:notesMasterIdLst>
  <p:handoutMasterIdLst>
    <p:handoutMasterId r:id="rId81"/>
  </p:handoutMasterIdLst>
  <p:sldIdLst>
    <p:sldId id="341" r:id="rId13"/>
    <p:sldId id="367" r:id="rId14"/>
    <p:sldId id="365" r:id="rId15"/>
    <p:sldId id="368" r:id="rId16"/>
    <p:sldId id="369" r:id="rId17"/>
    <p:sldId id="2178" r:id="rId18"/>
    <p:sldId id="2141" r:id="rId19"/>
    <p:sldId id="2120" r:id="rId20"/>
    <p:sldId id="2125" r:id="rId21"/>
    <p:sldId id="2118" r:id="rId22"/>
    <p:sldId id="2143" r:id="rId23"/>
    <p:sldId id="2176" r:id="rId24"/>
    <p:sldId id="2116" r:id="rId25"/>
    <p:sldId id="374" r:id="rId26"/>
    <p:sldId id="375" r:id="rId27"/>
    <p:sldId id="2177" r:id="rId28"/>
    <p:sldId id="2150" r:id="rId29"/>
    <p:sldId id="2151" r:id="rId30"/>
    <p:sldId id="2170" r:id="rId31"/>
    <p:sldId id="2171" r:id="rId32"/>
    <p:sldId id="2172" r:id="rId33"/>
    <p:sldId id="2173" r:id="rId34"/>
    <p:sldId id="370" r:id="rId35"/>
    <p:sldId id="366" r:id="rId36"/>
    <p:sldId id="2130" r:id="rId37"/>
    <p:sldId id="2175" r:id="rId38"/>
    <p:sldId id="2164" r:id="rId39"/>
    <p:sldId id="2142" r:id="rId40"/>
    <p:sldId id="2165" r:id="rId41"/>
    <p:sldId id="2166" r:id="rId42"/>
    <p:sldId id="2167" r:id="rId43"/>
    <p:sldId id="2168" r:id="rId44"/>
    <p:sldId id="2169" r:id="rId45"/>
    <p:sldId id="2124" r:id="rId46"/>
    <p:sldId id="2133" r:id="rId47"/>
    <p:sldId id="2134" r:id="rId48"/>
    <p:sldId id="2135" r:id="rId49"/>
    <p:sldId id="2136" r:id="rId50"/>
    <p:sldId id="2160" r:id="rId51"/>
    <p:sldId id="1137" r:id="rId52"/>
    <p:sldId id="262" r:id="rId53"/>
    <p:sldId id="2122" r:id="rId54"/>
    <p:sldId id="1119" r:id="rId55"/>
    <p:sldId id="1120" r:id="rId56"/>
    <p:sldId id="2105" r:id="rId57"/>
    <p:sldId id="2155" r:id="rId58"/>
    <p:sldId id="827" r:id="rId59"/>
    <p:sldId id="2098" r:id="rId60"/>
    <p:sldId id="2114" r:id="rId61"/>
    <p:sldId id="2097" r:id="rId62"/>
    <p:sldId id="2090" r:id="rId63"/>
    <p:sldId id="2115" r:id="rId64"/>
    <p:sldId id="2117" r:id="rId65"/>
    <p:sldId id="2156" r:id="rId66"/>
    <p:sldId id="1145" r:id="rId67"/>
    <p:sldId id="1146" r:id="rId68"/>
    <p:sldId id="1178" r:id="rId69"/>
    <p:sldId id="2121" r:id="rId70"/>
    <p:sldId id="1150" r:id="rId71"/>
    <p:sldId id="1171" r:id="rId72"/>
    <p:sldId id="2163" r:id="rId73"/>
    <p:sldId id="1160" r:id="rId74"/>
    <p:sldId id="2174" r:id="rId75"/>
    <p:sldId id="2144" r:id="rId76"/>
    <p:sldId id="371" r:id="rId77"/>
    <p:sldId id="372" r:id="rId78"/>
    <p:sldId id="347" r:id="rId7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63" userDrawn="1">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F5C77"/>
    <a:srgbClr val="2A6EA8"/>
    <a:srgbClr val="4472C4"/>
    <a:srgbClr val="1A4669"/>
    <a:srgbClr val="0000FF"/>
    <a:srgbClr val="FFFFFF"/>
    <a:srgbClr val="FF6600"/>
    <a:srgbClr val="C6D254"/>
    <a:srgbClr val="B1D254"/>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1079" autoAdjust="0"/>
  </p:normalViewPr>
  <p:slideViewPr>
    <p:cSldViewPr snapToGrid="0">
      <p:cViewPr varScale="1">
        <p:scale>
          <a:sx n="92" d="100"/>
          <a:sy n="92" d="100"/>
        </p:scale>
        <p:origin x="63" y="99"/>
      </p:cViewPr>
      <p:guideLst>
        <p:guide orient="horz" pos="2160"/>
        <p:guide pos="386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6" d="100"/>
          <a:sy n="46" d="100"/>
        </p:scale>
        <p:origin x="1988" y="60"/>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4.xml"/><Relationship Id="rId21" Type="http://schemas.openxmlformats.org/officeDocument/2006/relationships/slide" Target="slides/slide9.xml"/><Relationship Id="rId42" Type="http://schemas.openxmlformats.org/officeDocument/2006/relationships/slide" Target="slides/slide30.xml"/><Relationship Id="rId47" Type="http://schemas.openxmlformats.org/officeDocument/2006/relationships/slide" Target="slides/slide35.xml"/><Relationship Id="rId63" Type="http://schemas.openxmlformats.org/officeDocument/2006/relationships/slide" Target="slides/slide51.xml"/><Relationship Id="rId68" Type="http://schemas.openxmlformats.org/officeDocument/2006/relationships/slide" Target="slides/slide56.xml"/><Relationship Id="rId84" Type="http://schemas.openxmlformats.org/officeDocument/2006/relationships/theme" Target="theme/theme1.xml"/><Relationship Id="rId16" Type="http://schemas.openxmlformats.org/officeDocument/2006/relationships/slide" Target="slides/slide4.xml"/><Relationship Id="rId11" Type="http://schemas.openxmlformats.org/officeDocument/2006/relationships/slideMaster" Target="slideMasters/slideMaster8.xml"/><Relationship Id="rId32" Type="http://schemas.openxmlformats.org/officeDocument/2006/relationships/slide" Target="slides/slide20.xml"/><Relationship Id="rId37" Type="http://schemas.openxmlformats.org/officeDocument/2006/relationships/slide" Target="slides/slide25.xml"/><Relationship Id="rId53" Type="http://schemas.openxmlformats.org/officeDocument/2006/relationships/slide" Target="slides/slide41.xml"/><Relationship Id="rId58" Type="http://schemas.openxmlformats.org/officeDocument/2006/relationships/slide" Target="slides/slide46.xml"/><Relationship Id="rId74" Type="http://schemas.openxmlformats.org/officeDocument/2006/relationships/slide" Target="slides/slide62.xml"/><Relationship Id="rId79" Type="http://schemas.openxmlformats.org/officeDocument/2006/relationships/slide" Target="slides/slide67.xml"/><Relationship Id="rId5" Type="http://schemas.openxmlformats.org/officeDocument/2006/relationships/slideMaster" Target="slideMasters/slideMaster2.xml"/><Relationship Id="rId19" Type="http://schemas.openxmlformats.org/officeDocument/2006/relationships/slide" Target="slides/slide7.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56" Type="http://schemas.openxmlformats.org/officeDocument/2006/relationships/slide" Target="slides/slide44.xml"/><Relationship Id="rId64" Type="http://schemas.openxmlformats.org/officeDocument/2006/relationships/slide" Target="slides/slide52.xml"/><Relationship Id="rId69" Type="http://schemas.openxmlformats.org/officeDocument/2006/relationships/slide" Target="slides/slide57.xml"/><Relationship Id="rId77" Type="http://schemas.openxmlformats.org/officeDocument/2006/relationships/slide" Target="slides/slide65.xml"/><Relationship Id="rId8" Type="http://schemas.openxmlformats.org/officeDocument/2006/relationships/slideMaster" Target="slideMasters/slideMaster5.xml"/><Relationship Id="rId51" Type="http://schemas.openxmlformats.org/officeDocument/2006/relationships/slide" Target="slides/slide39.xml"/><Relationship Id="rId72" Type="http://schemas.openxmlformats.org/officeDocument/2006/relationships/slide" Target="slides/slide60.xml"/><Relationship Id="rId80" Type="http://schemas.openxmlformats.org/officeDocument/2006/relationships/notesMaster" Target="notesMasters/notesMaster1.xml"/><Relationship Id="rId85"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59" Type="http://schemas.openxmlformats.org/officeDocument/2006/relationships/slide" Target="slides/slide47.xml"/><Relationship Id="rId67" Type="http://schemas.openxmlformats.org/officeDocument/2006/relationships/slide" Target="slides/slide55.xml"/><Relationship Id="rId20" Type="http://schemas.openxmlformats.org/officeDocument/2006/relationships/slide" Target="slides/slide8.xml"/><Relationship Id="rId41" Type="http://schemas.openxmlformats.org/officeDocument/2006/relationships/slide" Target="slides/slide29.xml"/><Relationship Id="rId54" Type="http://schemas.openxmlformats.org/officeDocument/2006/relationships/slide" Target="slides/slide42.xml"/><Relationship Id="rId62" Type="http://schemas.openxmlformats.org/officeDocument/2006/relationships/slide" Target="slides/slide50.xml"/><Relationship Id="rId70" Type="http://schemas.openxmlformats.org/officeDocument/2006/relationships/slide" Target="slides/slide58.xml"/><Relationship Id="rId75" Type="http://schemas.openxmlformats.org/officeDocument/2006/relationships/slide" Target="slides/slide63.xml"/><Relationship Id="rId83"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slide" Target="slides/slide45.xml"/><Relationship Id="rId10" Type="http://schemas.openxmlformats.org/officeDocument/2006/relationships/slideMaster" Target="slideMasters/slideMaster7.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60" Type="http://schemas.openxmlformats.org/officeDocument/2006/relationships/slide" Target="slides/slide48.xml"/><Relationship Id="rId65" Type="http://schemas.openxmlformats.org/officeDocument/2006/relationships/slide" Target="slides/slide53.xml"/><Relationship Id="rId73" Type="http://schemas.openxmlformats.org/officeDocument/2006/relationships/slide" Target="slides/slide61.xml"/><Relationship Id="rId78" Type="http://schemas.openxmlformats.org/officeDocument/2006/relationships/slide" Target="slides/slide66.xml"/><Relationship Id="rId8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1.xml"/><Relationship Id="rId18" Type="http://schemas.openxmlformats.org/officeDocument/2006/relationships/slide" Target="slides/slide6.xml"/><Relationship Id="rId39" Type="http://schemas.openxmlformats.org/officeDocument/2006/relationships/slide" Target="slides/slide27.xml"/><Relationship Id="rId34" Type="http://schemas.openxmlformats.org/officeDocument/2006/relationships/slide" Target="slides/slide22.xml"/><Relationship Id="rId50" Type="http://schemas.openxmlformats.org/officeDocument/2006/relationships/slide" Target="slides/slide38.xml"/><Relationship Id="rId55" Type="http://schemas.openxmlformats.org/officeDocument/2006/relationships/slide" Target="slides/slide43.xml"/><Relationship Id="rId76" Type="http://schemas.openxmlformats.org/officeDocument/2006/relationships/slide" Target="slides/slide64.xml"/><Relationship Id="rId7" Type="http://schemas.openxmlformats.org/officeDocument/2006/relationships/slideMaster" Target="slideMasters/slideMaster4.xml"/><Relationship Id="rId71" Type="http://schemas.openxmlformats.org/officeDocument/2006/relationships/slide" Target="slides/slide59.xml"/><Relationship Id="rId2" Type="http://schemas.openxmlformats.org/officeDocument/2006/relationships/customXml" Target="../customXml/item2.xml"/><Relationship Id="rId29" Type="http://schemas.openxmlformats.org/officeDocument/2006/relationships/slide" Target="slides/slide17.xml"/><Relationship Id="rId24" Type="http://schemas.openxmlformats.org/officeDocument/2006/relationships/slide" Target="slides/slide12.xml"/><Relationship Id="rId40" Type="http://schemas.openxmlformats.org/officeDocument/2006/relationships/slide" Target="slides/slide28.xml"/><Relationship Id="rId45" Type="http://schemas.openxmlformats.org/officeDocument/2006/relationships/slide" Target="slides/slide33.xml"/><Relationship Id="rId66" Type="http://schemas.openxmlformats.org/officeDocument/2006/relationships/slide" Target="slides/slide54.xml"/><Relationship Id="rId61" Type="http://schemas.openxmlformats.org/officeDocument/2006/relationships/slide" Target="slides/slide49.xml"/><Relationship Id="rId8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image" Target="../media/image12.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emf"/><Relationship Id="rId1" Type="http://schemas.openxmlformats.org/officeDocument/2006/relationships/image" Target="../media/image24.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image" Target="../media/image14.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emf"/><Relationship Id="rId1" Type="http://schemas.openxmlformats.org/officeDocument/2006/relationships/image" Target="../media/image2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5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5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58.e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image" Target="../media/image14.emf"/><Relationship Id="rId4" Type="http://schemas.openxmlformats.org/officeDocument/2006/relationships/image" Target="../media/image7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9453331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endParaRPr>
          </a:p>
        </p:txBody>
      </p:sp>
    </p:spTree>
    <p:extLst>
      <p:ext uri="{BB962C8B-B14F-4D97-AF65-F5344CB8AC3E}">
        <p14:creationId xmlns:p14="http://schemas.microsoft.com/office/powerpoint/2010/main" val="13275059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13</a:t>
            </a:fld>
            <a:endParaRPr lang="en-GB" altLang="en-US"/>
          </a:p>
        </p:txBody>
      </p:sp>
    </p:spTree>
    <p:extLst>
      <p:ext uri="{BB962C8B-B14F-4D97-AF65-F5344CB8AC3E}">
        <p14:creationId xmlns:p14="http://schemas.microsoft.com/office/powerpoint/2010/main" val="36236413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15</a:t>
            </a:fld>
            <a:endParaRPr lang="en-GB" altLang="en-US"/>
          </a:p>
        </p:txBody>
      </p:sp>
    </p:spTree>
    <p:extLst>
      <p:ext uri="{BB962C8B-B14F-4D97-AF65-F5344CB8AC3E}">
        <p14:creationId xmlns:p14="http://schemas.microsoft.com/office/powerpoint/2010/main" val="35587018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endParaRPr>
          </a:p>
        </p:txBody>
      </p:sp>
    </p:spTree>
    <p:extLst>
      <p:ext uri="{BB962C8B-B14F-4D97-AF65-F5344CB8AC3E}">
        <p14:creationId xmlns:p14="http://schemas.microsoft.com/office/powerpoint/2010/main" val="10522053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endParaRPr>
          </a:p>
        </p:txBody>
      </p:sp>
    </p:spTree>
    <p:extLst>
      <p:ext uri="{BB962C8B-B14F-4D97-AF65-F5344CB8AC3E}">
        <p14:creationId xmlns:p14="http://schemas.microsoft.com/office/powerpoint/2010/main" val="24610279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44563" rtl="0" eaLnBrk="1" fontAlgn="base" latinLnBrk="0" hangingPunct="1">
              <a:lnSpc>
                <a:spcPct val="100000"/>
              </a:lnSpc>
              <a:spcBef>
                <a:spcPct val="0"/>
              </a:spcBef>
              <a:spcAft>
                <a:spcPct val="0"/>
              </a:spcAft>
              <a:buClrTx/>
              <a:buSzTx/>
              <a:buFontTx/>
              <a:buNone/>
              <a:tabLst/>
              <a:defRPr/>
            </a:pPr>
            <a:fld id="{ECB452CC-48C9-4997-9257-C682E2A70ECE}"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44563" rtl="0" eaLnBrk="1" fontAlgn="base" latinLnBrk="0" hangingPunct="1">
                <a:lnSpc>
                  <a:spcPct val="100000"/>
                </a:lnSpc>
                <a:spcBef>
                  <a:spcPct val="0"/>
                </a:spcBef>
                <a:spcAft>
                  <a:spcPct val="0"/>
                </a:spcAft>
                <a:buClrTx/>
                <a:buSzTx/>
                <a:buFontTx/>
                <a:buNone/>
                <a:tabLst/>
                <a:defRPr/>
              </a:pPr>
              <a:t>21</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12642274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22</a:t>
            </a:fld>
            <a:endParaRPr lang="en-GB" altLang="en-US"/>
          </a:p>
        </p:txBody>
      </p:sp>
    </p:spTree>
    <p:extLst>
      <p:ext uri="{BB962C8B-B14F-4D97-AF65-F5344CB8AC3E}">
        <p14:creationId xmlns:p14="http://schemas.microsoft.com/office/powerpoint/2010/main" val="250869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23</a:t>
            </a:fld>
            <a:endParaRPr lang="en-GB" altLang="en-US"/>
          </a:p>
        </p:txBody>
      </p:sp>
    </p:spTree>
    <p:extLst>
      <p:ext uri="{BB962C8B-B14F-4D97-AF65-F5344CB8AC3E}">
        <p14:creationId xmlns:p14="http://schemas.microsoft.com/office/powerpoint/2010/main" val="2805940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endParaRPr>
          </a:p>
        </p:txBody>
      </p:sp>
    </p:spTree>
    <p:extLst>
      <p:ext uri="{BB962C8B-B14F-4D97-AF65-F5344CB8AC3E}">
        <p14:creationId xmlns:p14="http://schemas.microsoft.com/office/powerpoint/2010/main" val="35240313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endParaRPr>
          </a:p>
        </p:txBody>
      </p:sp>
    </p:spTree>
    <p:extLst>
      <p:ext uri="{BB962C8B-B14F-4D97-AF65-F5344CB8AC3E}">
        <p14:creationId xmlns:p14="http://schemas.microsoft.com/office/powerpoint/2010/main" val="32049114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13032749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p:sp>
      <p:sp>
        <p:nvSpPr>
          <p:cNvPr id="11266" name="文本占位符 2"/>
          <p:cNvSpPr>
            <a:spLocks noGrp="1"/>
          </p:cNvSpPr>
          <p:nvPr>
            <p:ph type="body"/>
          </p:nvPr>
        </p:nvSpPr>
        <p:spPr/>
        <p:txBody>
          <a:bodyPr wrap="square" lIns="92859" tIns="46430" rIns="92859" bIns="46430" numCol="1" anchor="t" anchorCtr="0" compatLnSpc="1"/>
          <a:lstStyle/>
          <a:p>
            <a:pPr lvl="0"/>
            <a:r>
              <a:rPr lang="en-US" sz="1200" kern="1200">
                <a:solidFill>
                  <a:schemeClr val="tx1"/>
                </a:solidFill>
                <a:effectLst/>
                <a:latin typeface="Times New Roman" panose="02020603050405020304" pitchFamily="18" charset="0"/>
                <a:ea typeface="+mn-ea"/>
                <a:cs typeface="+mn-cs"/>
              </a:rPr>
              <a:t>S2-S2-2306503</a:t>
            </a:r>
            <a:endParaRPr lang="en-US" altLang="en-GB" sz="1000" b="1">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123710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p:sp>
      <p:sp>
        <p:nvSpPr>
          <p:cNvPr id="11266" name="文本占位符 2"/>
          <p:cNvSpPr>
            <a:spLocks noGrp="1"/>
          </p:cNvSpPr>
          <p:nvPr>
            <p:ph type="body"/>
          </p:nvPr>
        </p:nvSpPr>
        <p:spPr/>
        <p:txBody>
          <a:bodyPr wrap="square" lIns="92859" tIns="46430" rIns="92859" bIns="46430" numCol="1" anchor="t" anchorCtr="0" compatLnSpc="1"/>
          <a:lstStyle/>
          <a:p>
            <a:pPr lvl="0"/>
            <a:r>
              <a:rPr lang="en-US" sz="1200" kern="1200">
                <a:solidFill>
                  <a:schemeClr val="tx1"/>
                </a:solidFill>
                <a:effectLst/>
                <a:latin typeface="Times New Roman" panose="02020603050405020304" pitchFamily="18" charset="0"/>
                <a:ea typeface="+mn-ea"/>
                <a:cs typeface="+mn-cs"/>
              </a:rPr>
              <a:t>S2-S2-2306503</a:t>
            </a:r>
            <a:endParaRPr lang="en-US" altLang="en-GB" sz="1000" b="1">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7547920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3F4AD797-4B9C-4C3A-80C9-A27718EC9A7F}" type="slidenum">
              <a:rPr kumimoji="0" lang="zh-CN" altLang="en-US" sz="2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l" defTabSz="914400" rtl="0" eaLnBrk="0" fontAlgn="base" latinLnBrk="0" hangingPunct="0">
                <a:lnSpc>
                  <a:spcPct val="100000"/>
                </a:lnSpc>
                <a:spcBef>
                  <a:spcPct val="0"/>
                </a:spcBef>
                <a:spcAft>
                  <a:spcPct val="0"/>
                </a:spcAft>
                <a:buClrTx/>
                <a:buSzTx/>
                <a:buFontTx/>
                <a:buNone/>
                <a:tabLst/>
                <a:defRPr/>
              </a:pPr>
              <a:t>29</a:t>
            </a:fld>
            <a:endParaRPr kumimoji="0" lang="zh-CN" altLang="en-US" sz="2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27496869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3F4AD797-4B9C-4C3A-80C9-A27718EC9A7F}" type="slidenum">
              <a:rPr kumimoji="0" lang="zh-CN" altLang="en-US" sz="2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l" defTabSz="914400" rtl="0" eaLnBrk="0" fontAlgn="base" latinLnBrk="0" hangingPunct="0">
                <a:lnSpc>
                  <a:spcPct val="100000"/>
                </a:lnSpc>
                <a:spcBef>
                  <a:spcPct val="0"/>
                </a:spcBef>
                <a:spcAft>
                  <a:spcPct val="0"/>
                </a:spcAft>
                <a:buClrTx/>
                <a:buSzTx/>
                <a:buFontTx/>
                <a:buNone/>
                <a:tabLst/>
                <a:defRPr/>
              </a:pPr>
              <a:t>30</a:t>
            </a:fld>
            <a:endParaRPr kumimoji="0" lang="zh-CN" altLang="en-US" sz="2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27170839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3F4AD797-4B9C-4C3A-80C9-A27718EC9A7F}" type="slidenum">
              <a:rPr kumimoji="0" lang="zh-CN" altLang="en-US" sz="2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l" defTabSz="914400" rtl="0" eaLnBrk="0" fontAlgn="base" latinLnBrk="0" hangingPunct="0">
                <a:lnSpc>
                  <a:spcPct val="100000"/>
                </a:lnSpc>
                <a:spcBef>
                  <a:spcPct val="0"/>
                </a:spcBef>
                <a:spcAft>
                  <a:spcPct val="0"/>
                </a:spcAft>
                <a:buClrTx/>
                <a:buSzTx/>
                <a:buFontTx/>
                <a:buNone/>
                <a:tabLst/>
                <a:defRPr/>
              </a:pPr>
              <a:t>31</a:t>
            </a:fld>
            <a:endParaRPr kumimoji="0" lang="zh-CN" altLang="en-US" sz="2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39618973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3F4AD797-4B9C-4C3A-80C9-A27718EC9A7F}" type="slidenum">
              <a:rPr kumimoji="0" lang="zh-CN" altLang="en-US" sz="2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l" defTabSz="914400" rtl="0" eaLnBrk="0" fontAlgn="base" latinLnBrk="0" hangingPunct="0">
                <a:lnSpc>
                  <a:spcPct val="100000"/>
                </a:lnSpc>
                <a:spcBef>
                  <a:spcPct val="0"/>
                </a:spcBef>
                <a:spcAft>
                  <a:spcPct val="0"/>
                </a:spcAft>
                <a:buClrTx/>
                <a:buSzTx/>
                <a:buFontTx/>
                <a:buNone/>
                <a:tabLst/>
                <a:defRPr/>
              </a:pPr>
              <a:t>32</a:t>
            </a:fld>
            <a:endParaRPr kumimoji="0" lang="zh-CN" altLang="en-US" sz="2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31225482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3F4AD797-4B9C-4C3A-80C9-A27718EC9A7F}" type="slidenum">
              <a:rPr kumimoji="0" lang="zh-CN" altLang="en-US" sz="2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l" defTabSz="914400" rtl="0" eaLnBrk="0" fontAlgn="base" latinLnBrk="0" hangingPunct="0">
                <a:lnSpc>
                  <a:spcPct val="100000"/>
                </a:lnSpc>
                <a:spcBef>
                  <a:spcPct val="0"/>
                </a:spcBef>
                <a:spcAft>
                  <a:spcPct val="0"/>
                </a:spcAft>
                <a:buClrTx/>
                <a:buSzTx/>
                <a:buFontTx/>
                <a:buNone/>
                <a:tabLst/>
                <a:defRPr/>
              </a:pPr>
              <a:t>33</a:t>
            </a:fld>
            <a:endParaRPr kumimoji="0" lang="zh-CN" altLang="en-US" sz="2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5803640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3F4AD797-4B9C-4C3A-80C9-A27718EC9A7F}" type="slidenum">
              <a:rPr kumimoji="0" lang="zh-CN" altLang="en-US" sz="2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l" defTabSz="914400" rtl="0" eaLnBrk="0" fontAlgn="base" latinLnBrk="0" hangingPunct="0">
                <a:lnSpc>
                  <a:spcPct val="100000"/>
                </a:lnSpc>
                <a:spcBef>
                  <a:spcPct val="0"/>
                </a:spcBef>
                <a:spcAft>
                  <a:spcPct val="0"/>
                </a:spcAft>
                <a:buClrTx/>
                <a:buSzTx/>
                <a:buFontTx/>
                <a:buNone/>
                <a:tabLst/>
                <a:defRPr/>
              </a:pPr>
              <a:t>34</a:t>
            </a:fld>
            <a:endParaRPr kumimoji="0" lang="zh-CN" altLang="en-US" sz="2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13080650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4AD797-4B9C-4C3A-80C9-A27718EC9A7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914704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4AD797-4B9C-4C3A-80C9-A27718EC9A7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176805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417513694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4AD797-4B9C-4C3A-80C9-A27718EC9A7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8781313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4AD797-4B9C-4C3A-80C9-A27718EC9A7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794798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4AD797-4B9C-4C3A-80C9-A27718EC9A7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496528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4AD797-4B9C-4C3A-80C9-A27718EC9A7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509372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65EF67-1A0A-48A8-827C-B611A3F05D8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662059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4AD797-4B9C-4C3A-80C9-A27718EC9A7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4965281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65EF67-1A0A-48A8-827C-B611A3F05D8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381487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a:latin typeface="Calibri" panose="020F0502020204030204" pitchFamily="34" charset="0"/>
                <a:cs typeface="Calibri" panose="020F0502020204030204" pitchFamily="34" charset="0"/>
              </a:rPr>
              <a:t>基于</a:t>
            </a:r>
            <a:r>
              <a:rPr lang="en-US" altLang="zh-CN">
                <a:latin typeface="Calibri" panose="020F0502020204030204" pitchFamily="34" charset="0"/>
                <a:cs typeface="Calibri" panose="020F0502020204030204" pitchFamily="34" charset="0"/>
              </a:rPr>
              <a:t>AI</a:t>
            </a:r>
            <a:r>
              <a:rPr lang="zh-CN" altLang="en-US">
                <a:latin typeface="Calibri" panose="020F0502020204030204" pitchFamily="34" charset="0"/>
                <a:cs typeface="Calibri" panose="020F0502020204030204" pitchFamily="34" charset="0"/>
              </a:rPr>
              <a:t>的定位增强</a:t>
            </a:r>
            <a:r>
              <a:rPr lang="en-US" altLang="zh-CN">
                <a:latin typeface="Calibri" panose="020F0502020204030204" pitchFamily="34" charset="0"/>
                <a:cs typeface="Calibri" panose="020F0502020204030204" pitchFamily="34" charset="0"/>
              </a:rPr>
              <a:t>—SA2</a:t>
            </a:r>
            <a:r>
              <a:rPr lang="zh-CN" altLang="en-US">
                <a:latin typeface="Calibri" panose="020F0502020204030204" pitchFamily="34" charset="0"/>
                <a:cs typeface="Calibri" panose="020F0502020204030204" pitchFamily="34" charset="0"/>
              </a:rPr>
              <a:t>网络架构增强</a:t>
            </a:r>
            <a:r>
              <a:rPr lang="en-US" altLang="zh-CN">
                <a:latin typeface="Calibri" panose="020F0502020204030204" pitchFamily="34" charset="0"/>
                <a:cs typeface="Calibri" panose="020F0502020204030204" pitchFamily="34" charset="0"/>
              </a:rPr>
              <a:t>Objective(s)</a:t>
            </a:r>
            <a:endParaRPr lang="en-US">
              <a:latin typeface="Calibri" panose="020F0502020204030204" pitchFamily="34" charset="0"/>
              <a:cs typeface="Calibri" panose="020F0502020204030204" pitchFamily="34" charset="0"/>
            </a:endParaRPr>
          </a:p>
          <a:p>
            <a:endParaRPr 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65EF67-1A0A-48A8-827C-B611A3F05D8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40785752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endParaRPr>
          </a:p>
        </p:txBody>
      </p:sp>
    </p:spTree>
    <p:extLst>
      <p:ext uri="{BB962C8B-B14F-4D97-AF65-F5344CB8AC3E}">
        <p14:creationId xmlns:p14="http://schemas.microsoft.com/office/powerpoint/2010/main" val="285545788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页脚占位符 3"/>
          <p:cNvSpPr>
            <a:spLocks noGrp="1"/>
          </p:cNvSpPr>
          <p:nvPr>
            <p:ph type="ftr" sz="quarter" idx="4"/>
          </p:nvPr>
        </p:nvSpPr>
        <p:spPr/>
        <p:txBody>
          <a:bodyPr/>
          <a:lstStyle/>
          <a:p>
            <a:pPr marL="0" marR="0" lvl="0" indent="0" algn="l" defTabSz="954712" rtl="0" eaLnBrk="1" fontAlgn="base" latinLnBrk="0" hangingPunct="1">
              <a:lnSpc>
                <a:spcPct val="100000"/>
              </a:lnSpc>
              <a:spcBef>
                <a:spcPct val="0"/>
              </a:spcBef>
              <a:spcAft>
                <a:spcPct val="0"/>
              </a:spcAft>
              <a:buClrTx/>
              <a:buSzTx/>
              <a:buFontTx/>
              <a:buNone/>
              <a:tabLst/>
              <a:defRPr/>
            </a:pPr>
            <a:r>
              <a:rPr kumimoji="1" lang="en-US" altLang="ja-JP" sz="1000" b="0" i="0" u="none" strike="noStrike" kern="1200" cap="none" spc="0" normalizeH="0" baseline="0" noProof="0">
                <a:ln>
                  <a:noFill/>
                </a:ln>
                <a:solidFill>
                  <a:srgbClr val="000000"/>
                </a:solidFill>
                <a:effectLst/>
                <a:uLnTx/>
                <a:uFillTx/>
                <a:latin typeface="Arial" charset="0"/>
                <a:ea typeface="ＭＳ Ｐゴシック" pitchFamily="50" charset="-128"/>
                <a:cs typeface="+mn-cs"/>
              </a:rPr>
              <a:t>Copyright 2010 FUJITSU LABORATORIES LTD.</a:t>
            </a:r>
          </a:p>
        </p:txBody>
      </p:sp>
      <p:sp>
        <p:nvSpPr>
          <p:cNvPr id="5" name="灯片编号占位符 4"/>
          <p:cNvSpPr>
            <a:spLocks noGrp="1"/>
          </p:cNvSpPr>
          <p:nvPr>
            <p:ph type="sldNum" sz="quarter" idx="5"/>
          </p:nvPr>
        </p:nvSpPr>
        <p:spPr/>
        <p:txBody>
          <a:bodyPr/>
          <a:lstStyle/>
          <a:p>
            <a:pPr marL="0" marR="0" lvl="0" indent="0" algn="r" defTabSz="954712" rtl="0" eaLnBrk="1" fontAlgn="base" latinLnBrk="0" hangingPunct="1">
              <a:lnSpc>
                <a:spcPct val="100000"/>
              </a:lnSpc>
              <a:spcBef>
                <a:spcPct val="0"/>
              </a:spcBef>
              <a:spcAft>
                <a:spcPct val="0"/>
              </a:spcAft>
              <a:buClrTx/>
              <a:buSzTx/>
              <a:buFontTx/>
              <a:buNone/>
              <a:tabLst/>
              <a:defRPr/>
            </a:pPr>
            <a:fld id="{26FB4BE2-03C4-455E-A212-B1E26B9BF1BD}" type="slidenum">
              <a:rPr kumimoji="1" lang="en-US" altLang="ja-JP" sz="1000" b="0" i="0" u="none" strike="noStrike" kern="1200" cap="none" spc="0" normalizeH="0" baseline="0" noProof="0" smtClean="0">
                <a:ln>
                  <a:noFill/>
                </a:ln>
                <a:solidFill>
                  <a:srgbClr val="000000"/>
                </a:solidFill>
                <a:effectLst/>
                <a:uLnTx/>
                <a:uFillTx/>
                <a:latin typeface="Arial" charset="0"/>
                <a:ea typeface="ＭＳ Ｐゴシック" pitchFamily="50" charset="-128"/>
                <a:cs typeface="+mn-cs"/>
              </a:rPr>
              <a:pPr marL="0" marR="0" lvl="0" indent="0" algn="r" defTabSz="954712" rtl="0" eaLnBrk="1" fontAlgn="base" latinLnBrk="0" hangingPunct="1">
                <a:lnSpc>
                  <a:spcPct val="100000"/>
                </a:lnSpc>
                <a:spcBef>
                  <a:spcPct val="0"/>
                </a:spcBef>
                <a:spcAft>
                  <a:spcPct val="0"/>
                </a:spcAft>
                <a:buClrTx/>
                <a:buSzTx/>
                <a:buFontTx/>
                <a:buNone/>
                <a:tabLst/>
                <a:defRPr/>
              </a:pPr>
              <a:t>47</a:t>
            </a:fld>
            <a:endParaRPr kumimoji="1" lang="en-US" altLang="ja-JP" sz="10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spTree>
    <p:extLst>
      <p:ext uri="{BB962C8B-B14F-4D97-AF65-F5344CB8AC3E}">
        <p14:creationId xmlns:p14="http://schemas.microsoft.com/office/powerpoint/2010/main" val="7001136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endParaRPr>
          </a:p>
        </p:txBody>
      </p:sp>
    </p:spTree>
    <p:extLst>
      <p:ext uri="{BB962C8B-B14F-4D97-AF65-F5344CB8AC3E}">
        <p14:creationId xmlns:p14="http://schemas.microsoft.com/office/powerpoint/2010/main" val="142049030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页脚占位符 3"/>
          <p:cNvSpPr>
            <a:spLocks noGrp="1"/>
          </p:cNvSpPr>
          <p:nvPr>
            <p:ph type="ftr" sz="quarter" idx="4"/>
          </p:nvPr>
        </p:nvSpPr>
        <p:spPr/>
        <p:txBody>
          <a:bodyPr/>
          <a:lstStyle/>
          <a:p>
            <a:pPr marL="0" marR="0" lvl="0" indent="0" algn="l" defTabSz="954712" rtl="0" eaLnBrk="1" fontAlgn="base" latinLnBrk="0" hangingPunct="1">
              <a:lnSpc>
                <a:spcPct val="100000"/>
              </a:lnSpc>
              <a:spcBef>
                <a:spcPct val="0"/>
              </a:spcBef>
              <a:spcAft>
                <a:spcPct val="0"/>
              </a:spcAft>
              <a:buClrTx/>
              <a:buSzTx/>
              <a:buFontTx/>
              <a:buNone/>
              <a:tabLst/>
              <a:defRPr/>
            </a:pPr>
            <a:r>
              <a:rPr kumimoji="1" lang="en-US" altLang="ja-JP" sz="1000" b="0" i="0" u="none" strike="noStrike" kern="1200" cap="none" spc="0" normalizeH="0" baseline="0" noProof="0">
                <a:ln>
                  <a:noFill/>
                </a:ln>
                <a:solidFill>
                  <a:srgbClr val="000000"/>
                </a:solidFill>
                <a:effectLst/>
                <a:uLnTx/>
                <a:uFillTx/>
                <a:latin typeface="Arial" charset="0"/>
                <a:ea typeface="ＭＳ Ｐゴシック" pitchFamily="50" charset="-128"/>
                <a:cs typeface="+mn-cs"/>
              </a:rPr>
              <a:t>Copyright 2010 FUJITSU LABORATORIES LTD.</a:t>
            </a:r>
          </a:p>
        </p:txBody>
      </p:sp>
      <p:sp>
        <p:nvSpPr>
          <p:cNvPr id="5" name="灯片编号占位符 4"/>
          <p:cNvSpPr>
            <a:spLocks noGrp="1"/>
          </p:cNvSpPr>
          <p:nvPr>
            <p:ph type="sldNum" sz="quarter" idx="5"/>
          </p:nvPr>
        </p:nvSpPr>
        <p:spPr/>
        <p:txBody>
          <a:bodyPr/>
          <a:lstStyle/>
          <a:p>
            <a:pPr marL="0" marR="0" lvl="0" indent="0" algn="r" defTabSz="954712" rtl="0" eaLnBrk="1" fontAlgn="base" latinLnBrk="0" hangingPunct="1">
              <a:lnSpc>
                <a:spcPct val="100000"/>
              </a:lnSpc>
              <a:spcBef>
                <a:spcPct val="0"/>
              </a:spcBef>
              <a:spcAft>
                <a:spcPct val="0"/>
              </a:spcAft>
              <a:buClrTx/>
              <a:buSzTx/>
              <a:buFontTx/>
              <a:buNone/>
              <a:tabLst/>
              <a:defRPr/>
            </a:pPr>
            <a:fld id="{26FB4BE2-03C4-455E-A212-B1E26B9BF1BD}" type="slidenum">
              <a:rPr kumimoji="1" lang="en-US" altLang="ja-JP" sz="1000" b="0" i="0" u="none" strike="noStrike" kern="1200" cap="none" spc="0" normalizeH="0" baseline="0" noProof="0" smtClean="0">
                <a:ln>
                  <a:noFill/>
                </a:ln>
                <a:solidFill>
                  <a:srgbClr val="000000"/>
                </a:solidFill>
                <a:effectLst/>
                <a:uLnTx/>
                <a:uFillTx/>
                <a:latin typeface="Arial" charset="0"/>
                <a:ea typeface="ＭＳ Ｐゴシック" pitchFamily="50" charset="-128"/>
                <a:cs typeface="+mn-cs"/>
              </a:rPr>
              <a:pPr marL="0" marR="0" lvl="0" indent="0" algn="r" defTabSz="954712" rtl="0" eaLnBrk="1" fontAlgn="base" latinLnBrk="0" hangingPunct="1">
                <a:lnSpc>
                  <a:spcPct val="100000"/>
                </a:lnSpc>
                <a:spcBef>
                  <a:spcPct val="0"/>
                </a:spcBef>
                <a:spcAft>
                  <a:spcPct val="0"/>
                </a:spcAft>
                <a:buClrTx/>
                <a:buSzTx/>
                <a:buFontTx/>
                <a:buNone/>
                <a:tabLst/>
                <a:defRPr/>
              </a:pPr>
              <a:t>48</a:t>
            </a:fld>
            <a:endParaRPr kumimoji="1" lang="en-US" altLang="ja-JP" sz="10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spTree>
    <p:extLst>
      <p:ext uri="{BB962C8B-B14F-4D97-AF65-F5344CB8AC3E}">
        <p14:creationId xmlns:p14="http://schemas.microsoft.com/office/powerpoint/2010/main" val="27322003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页脚占位符 3"/>
          <p:cNvSpPr>
            <a:spLocks noGrp="1"/>
          </p:cNvSpPr>
          <p:nvPr>
            <p:ph type="ftr" sz="quarter" idx="4"/>
          </p:nvPr>
        </p:nvSpPr>
        <p:spPr/>
        <p:txBody>
          <a:bodyPr/>
          <a:lstStyle/>
          <a:p>
            <a:pPr marL="0" marR="0" lvl="0" indent="0" algn="l" defTabSz="954712" rtl="0" eaLnBrk="1" fontAlgn="base" latinLnBrk="0" hangingPunct="1">
              <a:lnSpc>
                <a:spcPct val="100000"/>
              </a:lnSpc>
              <a:spcBef>
                <a:spcPct val="0"/>
              </a:spcBef>
              <a:spcAft>
                <a:spcPct val="0"/>
              </a:spcAft>
              <a:buClrTx/>
              <a:buSzTx/>
              <a:buFontTx/>
              <a:buNone/>
              <a:tabLst/>
              <a:defRPr/>
            </a:pPr>
            <a:r>
              <a:rPr kumimoji="1" lang="en-US" altLang="ja-JP" sz="1000" b="0" i="0" u="none" strike="noStrike" kern="1200" cap="none" spc="0" normalizeH="0" baseline="0" noProof="0">
                <a:ln>
                  <a:noFill/>
                </a:ln>
                <a:solidFill>
                  <a:srgbClr val="000000"/>
                </a:solidFill>
                <a:effectLst/>
                <a:uLnTx/>
                <a:uFillTx/>
                <a:latin typeface="Arial" charset="0"/>
                <a:ea typeface="ＭＳ Ｐゴシック" pitchFamily="50" charset="-128"/>
                <a:cs typeface="+mn-cs"/>
              </a:rPr>
              <a:t>Copyright 2010 FUJITSU LABORATORIES LTD.</a:t>
            </a:r>
          </a:p>
        </p:txBody>
      </p:sp>
      <p:sp>
        <p:nvSpPr>
          <p:cNvPr id="5" name="灯片编号占位符 4"/>
          <p:cNvSpPr>
            <a:spLocks noGrp="1"/>
          </p:cNvSpPr>
          <p:nvPr>
            <p:ph type="sldNum" sz="quarter" idx="5"/>
          </p:nvPr>
        </p:nvSpPr>
        <p:spPr/>
        <p:txBody>
          <a:bodyPr/>
          <a:lstStyle/>
          <a:p>
            <a:pPr marL="0" marR="0" lvl="0" indent="0" algn="r" defTabSz="954712" rtl="0" eaLnBrk="1" fontAlgn="base" latinLnBrk="0" hangingPunct="1">
              <a:lnSpc>
                <a:spcPct val="100000"/>
              </a:lnSpc>
              <a:spcBef>
                <a:spcPct val="0"/>
              </a:spcBef>
              <a:spcAft>
                <a:spcPct val="0"/>
              </a:spcAft>
              <a:buClrTx/>
              <a:buSzTx/>
              <a:buFontTx/>
              <a:buNone/>
              <a:tabLst/>
              <a:defRPr/>
            </a:pPr>
            <a:fld id="{26FB4BE2-03C4-455E-A212-B1E26B9BF1BD}" type="slidenum">
              <a:rPr kumimoji="1" lang="en-US" altLang="ja-JP" sz="1000" b="0" i="0" u="none" strike="noStrike" kern="1200" cap="none" spc="0" normalizeH="0" baseline="0" noProof="0" smtClean="0">
                <a:ln>
                  <a:noFill/>
                </a:ln>
                <a:solidFill>
                  <a:srgbClr val="000000"/>
                </a:solidFill>
                <a:effectLst/>
                <a:uLnTx/>
                <a:uFillTx/>
                <a:latin typeface="Arial" charset="0"/>
                <a:ea typeface="ＭＳ Ｐゴシック" pitchFamily="50" charset="-128"/>
                <a:cs typeface="+mn-cs"/>
              </a:rPr>
              <a:pPr marL="0" marR="0" lvl="0" indent="0" algn="r" defTabSz="954712" rtl="0" eaLnBrk="1" fontAlgn="base" latinLnBrk="0" hangingPunct="1">
                <a:lnSpc>
                  <a:spcPct val="100000"/>
                </a:lnSpc>
                <a:spcBef>
                  <a:spcPct val="0"/>
                </a:spcBef>
                <a:spcAft>
                  <a:spcPct val="0"/>
                </a:spcAft>
                <a:buClrTx/>
                <a:buSzTx/>
                <a:buFontTx/>
                <a:buNone/>
                <a:tabLst/>
                <a:defRPr/>
              </a:pPr>
              <a:t>49</a:t>
            </a:fld>
            <a:endParaRPr kumimoji="1" lang="en-US" altLang="ja-JP" sz="10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spTree>
    <p:extLst>
      <p:ext uri="{BB962C8B-B14F-4D97-AF65-F5344CB8AC3E}">
        <p14:creationId xmlns:p14="http://schemas.microsoft.com/office/powerpoint/2010/main" val="296291436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65EF67-1A0A-48A8-827C-B611A3F05D8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3446715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a:p>
        </p:txBody>
      </p:sp>
      <p:sp>
        <p:nvSpPr>
          <p:cNvPr id="4" name="Footer Placeholder 3"/>
          <p:cNvSpPr>
            <a:spLocks noGrp="1"/>
          </p:cNvSpPr>
          <p:nvPr>
            <p:ph type="ftr" sz="quarter" idx="4"/>
          </p:nvPr>
        </p:nvSpPr>
        <p:spPr/>
        <p:txBody>
          <a:bodyPr/>
          <a:lstStyle/>
          <a:p>
            <a:pPr marL="0" marR="0" lvl="0" indent="0" algn="l" defTabSz="954712" rtl="0" eaLnBrk="1" fontAlgn="base" latinLnBrk="0" hangingPunct="1">
              <a:lnSpc>
                <a:spcPct val="100000"/>
              </a:lnSpc>
              <a:spcBef>
                <a:spcPct val="0"/>
              </a:spcBef>
              <a:spcAft>
                <a:spcPct val="0"/>
              </a:spcAft>
              <a:buClrTx/>
              <a:buSzTx/>
              <a:buFontTx/>
              <a:buNone/>
              <a:tabLst/>
              <a:defRPr/>
            </a:pPr>
            <a:r>
              <a:rPr kumimoji="1" lang="en-US" altLang="ja-JP" sz="1000" b="0" i="0" u="none" strike="noStrike" kern="1200" cap="none" spc="0" normalizeH="0" baseline="0" noProof="0">
                <a:ln>
                  <a:noFill/>
                </a:ln>
                <a:solidFill>
                  <a:srgbClr val="000000"/>
                </a:solidFill>
                <a:effectLst/>
                <a:uLnTx/>
                <a:uFillTx/>
                <a:latin typeface="Arial" charset="0"/>
                <a:ea typeface="ＭＳ Ｐゴシック" pitchFamily="50" charset="-128"/>
                <a:cs typeface="+mn-cs"/>
              </a:rPr>
              <a:t>Copyright 2010 FUJITSU LABORATORIES LTD.</a:t>
            </a:r>
          </a:p>
        </p:txBody>
      </p:sp>
      <p:sp>
        <p:nvSpPr>
          <p:cNvPr id="5" name="Slide Number Placeholder 4"/>
          <p:cNvSpPr>
            <a:spLocks noGrp="1"/>
          </p:cNvSpPr>
          <p:nvPr>
            <p:ph type="sldNum" sz="quarter" idx="5"/>
          </p:nvPr>
        </p:nvSpPr>
        <p:spPr/>
        <p:txBody>
          <a:bodyPr/>
          <a:lstStyle/>
          <a:p>
            <a:pPr marL="0" marR="0" lvl="0" indent="0" algn="r" defTabSz="954712" rtl="0" eaLnBrk="1" fontAlgn="base" latinLnBrk="0" hangingPunct="1">
              <a:lnSpc>
                <a:spcPct val="100000"/>
              </a:lnSpc>
              <a:spcBef>
                <a:spcPct val="0"/>
              </a:spcBef>
              <a:spcAft>
                <a:spcPct val="0"/>
              </a:spcAft>
              <a:buClrTx/>
              <a:buSzTx/>
              <a:buFontTx/>
              <a:buNone/>
              <a:tabLst/>
              <a:defRPr/>
            </a:pPr>
            <a:fld id="{26FB4BE2-03C4-455E-A212-B1E26B9BF1BD}" type="slidenum">
              <a:rPr kumimoji="1" lang="en-US" altLang="ja-JP" sz="1000" b="0" i="0" u="none" strike="noStrike" kern="1200" cap="none" spc="0" normalizeH="0" baseline="0" noProof="0" smtClean="0">
                <a:ln>
                  <a:noFill/>
                </a:ln>
                <a:solidFill>
                  <a:srgbClr val="000000"/>
                </a:solidFill>
                <a:effectLst/>
                <a:uLnTx/>
                <a:uFillTx/>
                <a:latin typeface="Arial" charset="0"/>
                <a:ea typeface="ＭＳ Ｐゴシック" pitchFamily="50" charset="-128"/>
                <a:cs typeface="+mn-cs"/>
              </a:rPr>
              <a:pPr marL="0" marR="0" lvl="0" indent="0" algn="r" defTabSz="954712" rtl="0" eaLnBrk="1" fontAlgn="base" latinLnBrk="0" hangingPunct="1">
                <a:lnSpc>
                  <a:spcPct val="100000"/>
                </a:lnSpc>
                <a:spcBef>
                  <a:spcPct val="0"/>
                </a:spcBef>
                <a:spcAft>
                  <a:spcPct val="0"/>
                </a:spcAft>
                <a:buClrTx/>
                <a:buSzTx/>
                <a:buFontTx/>
                <a:buNone/>
                <a:tabLst/>
                <a:defRPr/>
              </a:pPr>
              <a:t>51</a:t>
            </a:fld>
            <a:endParaRPr kumimoji="1" lang="en-US" altLang="ja-JP" sz="10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spTree>
    <p:extLst>
      <p:ext uri="{BB962C8B-B14F-4D97-AF65-F5344CB8AC3E}">
        <p14:creationId xmlns:p14="http://schemas.microsoft.com/office/powerpoint/2010/main" val="260952191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a:t>黄色高亮部分去掉</a:t>
            </a:r>
            <a:endParaRPr lang="LID4096"/>
          </a:p>
        </p:txBody>
      </p:sp>
      <p:sp>
        <p:nvSpPr>
          <p:cNvPr id="4" name="Footer Placeholder 3"/>
          <p:cNvSpPr>
            <a:spLocks noGrp="1"/>
          </p:cNvSpPr>
          <p:nvPr>
            <p:ph type="ftr" sz="quarter" idx="4"/>
          </p:nvPr>
        </p:nvSpPr>
        <p:spPr/>
        <p:txBody>
          <a:bodyPr/>
          <a:lstStyle/>
          <a:p>
            <a:pPr marL="0" marR="0" lvl="0" indent="0" algn="l" defTabSz="954712" rtl="0" eaLnBrk="1" fontAlgn="base" latinLnBrk="0" hangingPunct="1">
              <a:lnSpc>
                <a:spcPct val="100000"/>
              </a:lnSpc>
              <a:spcBef>
                <a:spcPct val="0"/>
              </a:spcBef>
              <a:spcAft>
                <a:spcPct val="0"/>
              </a:spcAft>
              <a:buClrTx/>
              <a:buSzTx/>
              <a:buFontTx/>
              <a:buNone/>
              <a:tabLst/>
              <a:defRPr/>
            </a:pPr>
            <a:r>
              <a:rPr kumimoji="1" lang="en-US" altLang="ja-JP" sz="1000" b="0" i="0" u="none" strike="noStrike" kern="1200" cap="none" spc="0" normalizeH="0" baseline="0" noProof="0">
                <a:ln>
                  <a:noFill/>
                </a:ln>
                <a:solidFill>
                  <a:srgbClr val="000000"/>
                </a:solidFill>
                <a:effectLst/>
                <a:uLnTx/>
                <a:uFillTx/>
                <a:latin typeface="Arial" charset="0"/>
                <a:ea typeface="ＭＳ Ｐゴシック" pitchFamily="50" charset="-128"/>
                <a:cs typeface="+mn-cs"/>
              </a:rPr>
              <a:t>Copyright 2010 FUJITSU LABORATORIES LTD.</a:t>
            </a:r>
          </a:p>
        </p:txBody>
      </p:sp>
      <p:sp>
        <p:nvSpPr>
          <p:cNvPr id="5" name="Slide Number Placeholder 4"/>
          <p:cNvSpPr>
            <a:spLocks noGrp="1"/>
          </p:cNvSpPr>
          <p:nvPr>
            <p:ph type="sldNum" sz="quarter" idx="5"/>
          </p:nvPr>
        </p:nvSpPr>
        <p:spPr/>
        <p:txBody>
          <a:bodyPr/>
          <a:lstStyle/>
          <a:p>
            <a:pPr marL="0" marR="0" lvl="0" indent="0" algn="r" defTabSz="954712" rtl="0" eaLnBrk="1" fontAlgn="base" latinLnBrk="0" hangingPunct="1">
              <a:lnSpc>
                <a:spcPct val="100000"/>
              </a:lnSpc>
              <a:spcBef>
                <a:spcPct val="0"/>
              </a:spcBef>
              <a:spcAft>
                <a:spcPct val="0"/>
              </a:spcAft>
              <a:buClrTx/>
              <a:buSzTx/>
              <a:buFontTx/>
              <a:buNone/>
              <a:tabLst/>
              <a:defRPr/>
            </a:pPr>
            <a:fld id="{26FB4BE2-03C4-455E-A212-B1E26B9BF1BD}" type="slidenum">
              <a:rPr kumimoji="1" lang="en-US" altLang="ja-JP" sz="1000" b="0" i="0" u="none" strike="noStrike" kern="1200" cap="none" spc="0" normalizeH="0" baseline="0" noProof="0" smtClean="0">
                <a:ln>
                  <a:noFill/>
                </a:ln>
                <a:solidFill>
                  <a:srgbClr val="000000"/>
                </a:solidFill>
                <a:effectLst/>
                <a:uLnTx/>
                <a:uFillTx/>
                <a:latin typeface="Arial" charset="0"/>
                <a:ea typeface="ＭＳ Ｐゴシック" pitchFamily="50" charset="-128"/>
                <a:cs typeface="+mn-cs"/>
              </a:rPr>
              <a:pPr marL="0" marR="0" lvl="0" indent="0" algn="r" defTabSz="954712" rtl="0" eaLnBrk="1" fontAlgn="base" latinLnBrk="0" hangingPunct="1">
                <a:lnSpc>
                  <a:spcPct val="100000"/>
                </a:lnSpc>
                <a:spcBef>
                  <a:spcPct val="0"/>
                </a:spcBef>
                <a:spcAft>
                  <a:spcPct val="0"/>
                </a:spcAft>
                <a:buClrTx/>
                <a:buSzTx/>
                <a:buFontTx/>
                <a:buNone/>
                <a:tabLst/>
                <a:defRPr/>
              </a:pPr>
              <a:t>52</a:t>
            </a:fld>
            <a:endParaRPr kumimoji="1" lang="en-US" altLang="ja-JP" sz="10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spTree>
    <p:extLst>
      <p:ext uri="{BB962C8B-B14F-4D97-AF65-F5344CB8AC3E}">
        <p14:creationId xmlns:p14="http://schemas.microsoft.com/office/powerpoint/2010/main" val="178543321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a:p>
        </p:txBody>
      </p:sp>
      <p:sp>
        <p:nvSpPr>
          <p:cNvPr id="4" name="Footer Placeholder 3"/>
          <p:cNvSpPr>
            <a:spLocks noGrp="1"/>
          </p:cNvSpPr>
          <p:nvPr>
            <p:ph type="ftr" sz="quarter" idx="4"/>
          </p:nvPr>
        </p:nvSpPr>
        <p:spPr/>
        <p:txBody>
          <a:bodyPr/>
          <a:lstStyle/>
          <a:p>
            <a:pPr marL="0" marR="0" lvl="0" indent="0" algn="l" defTabSz="954712" rtl="0" eaLnBrk="1" fontAlgn="base" latinLnBrk="0" hangingPunct="1">
              <a:lnSpc>
                <a:spcPct val="100000"/>
              </a:lnSpc>
              <a:spcBef>
                <a:spcPct val="0"/>
              </a:spcBef>
              <a:spcAft>
                <a:spcPct val="0"/>
              </a:spcAft>
              <a:buClrTx/>
              <a:buSzTx/>
              <a:buFontTx/>
              <a:buNone/>
              <a:tabLst/>
              <a:defRPr/>
            </a:pPr>
            <a:r>
              <a:rPr kumimoji="1" lang="en-US" altLang="ja-JP" sz="1000" b="0" i="0" u="none" strike="noStrike" kern="1200" cap="none" spc="0" normalizeH="0" baseline="0" noProof="0">
                <a:ln>
                  <a:noFill/>
                </a:ln>
                <a:solidFill>
                  <a:srgbClr val="000000"/>
                </a:solidFill>
                <a:effectLst/>
                <a:uLnTx/>
                <a:uFillTx/>
                <a:latin typeface="Arial" charset="0"/>
                <a:ea typeface="ＭＳ Ｐゴシック" pitchFamily="50" charset="-128"/>
                <a:cs typeface="+mn-cs"/>
              </a:rPr>
              <a:t>Copyright 2010 FUJITSU LABORATORIES LTD.</a:t>
            </a:r>
          </a:p>
        </p:txBody>
      </p:sp>
      <p:sp>
        <p:nvSpPr>
          <p:cNvPr id="5" name="Slide Number Placeholder 4"/>
          <p:cNvSpPr>
            <a:spLocks noGrp="1"/>
          </p:cNvSpPr>
          <p:nvPr>
            <p:ph type="sldNum" sz="quarter" idx="5"/>
          </p:nvPr>
        </p:nvSpPr>
        <p:spPr/>
        <p:txBody>
          <a:bodyPr/>
          <a:lstStyle/>
          <a:p>
            <a:pPr marL="0" marR="0" lvl="0" indent="0" algn="r" defTabSz="954712" rtl="0" eaLnBrk="1" fontAlgn="base" latinLnBrk="0" hangingPunct="1">
              <a:lnSpc>
                <a:spcPct val="100000"/>
              </a:lnSpc>
              <a:spcBef>
                <a:spcPct val="0"/>
              </a:spcBef>
              <a:spcAft>
                <a:spcPct val="0"/>
              </a:spcAft>
              <a:buClrTx/>
              <a:buSzTx/>
              <a:buFontTx/>
              <a:buNone/>
              <a:tabLst/>
              <a:defRPr/>
            </a:pPr>
            <a:fld id="{26FB4BE2-03C4-455E-A212-B1E26B9BF1BD}" type="slidenum">
              <a:rPr kumimoji="1" lang="en-US" altLang="ja-JP" sz="1000" b="0" i="0" u="none" strike="noStrike" kern="1200" cap="none" spc="0" normalizeH="0" baseline="0" noProof="0" smtClean="0">
                <a:ln>
                  <a:noFill/>
                </a:ln>
                <a:solidFill>
                  <a:srgbClr val="000000"/>
                </a:solidFill>
                <a:effectLst/>
                <a:uLnTx/>
                <a:uFillTx/>
                <a:latin typeface="Arial" charset="0"/>
                <a:ea typeface="ＭＳ Ｐゴシック" pitchFamily="50" charset="-128"/>
                <a:cs typeface="+mn-cs"/>
              </a:rPr>
              <a:pPr marL="0" marR="0" lvl="0" indent="0" algn="r" defTabSz="954712" rtl="0" eaLnBrk="1" fontAlgn="base" latinLnBrk="0" hangingPunct="1">
                <a:lnSpc>
                  <a:spcPct val="100000"/>
                </a:lnSpc>
                <a:spcBef>
                  <a:spcPct val="0"/>
                </a:spcBef>
                <a:spcAft>
                  <a:spcPct val="0"/>
                </a:spcAft>
                <a:buClrTx/>
                <a:buSzTx/>
                <a:buFontTx/>
                <a:buNone/>
                <a:tabLst/>
                <a:defRPr/>
              </a:pPr>
              <a:t>53</a:t>
            </a:fld>
            <a:endParaRPr kumimoji="1" lang="en-US" altLang="ja-JP" sz="10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spTree>
    <p:extLst>
      <p:ext uri="{BB962C8B-B14F-4D97-AF65-F5344CB8AC3E}">
        <p14:creationId xmlns:p14="http://schemas.microsoft.com/office/powerpoint/2010/main" val="210746498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endParaRPr>
          </a:p>
        </p:txBody>
      </p:sp>
    </p:spTree>
    <p:extLst>
      <p:ext uri="{BB962C8B-B14F-4D97-AF65-F5344CB8AC3E}">
        <p14:creationId xmlns:p14="http://schemas.microsoft.com/office/powerpoint/2010/main" val="361191080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endParaRPr>
          </a:p>
        </p:txBody>
      </p:sp>
    </p:spTree>
    <p:extLst>
      <p:ext uri="{BB962C8B-B14F-4D97-AF65-F5344CB8AC3E}">
        <p14:creationId xmlns:p14="http://schemas.microsoft.com/office/powerpoint/2010/main" val="395458854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ctr"/>
            <a:endParaRPr lang="zh-CN" altLang="en-US" sz="1200">
              <a:solidFill>
                <a:prstClr val="white"/>
              </a:solidFill>
              <a:latin typeface="Arial" panose="020B0604020202020204"/>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endParaRPr>
          </a:p>
        </p:txBody>
      </p:sp>
    </p:spTree>
    <p:extLst>
      <p:ext uri="{BB962C8B-B14F-4D97-AF65-F5344CB8AC3E}">
        <p14:creationId xmlns:p14="http://schemas.microsoft.com/office/powerpoint/2010/main" val="304144977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a:solidFill>
                <a:srgbClr val="FF0000"/>
              </a:solidFill>
            </a:endParaRPr>
          </a:p>
          <a:p>
            <a:endParaRPr lang="en-US" altLang="zh-CN"/>
          </a:p>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endParaRPr>
          </a:p>
        </p:txBody>
      </p:sp>
    </p:spTree>
    <p:extLst>
      <p:ext uri="{BB962C8B-B14F-4D97-AF65-F5344CB8AC3E}">
        <p14:creationId xmlns:p14="http://schemas.microsoft.com/office/powerpoint/2010/main" val="19093137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p:sp>
      <p:sp>
        <p:nvSpPr>
          <p:cNvPr id="11266" name="文本占位符 2"/>
          <p:cNvSpPr>
            <a:spLocks noGrp="1"/>
          </p:cNvSpPr>
          <p:nvPr>
            <p:ph type="body"/>
          </p:nvPr>
        </p:nvSpPr>
        <p:spPr/>
        <p:txBody>
          <a:bodyPr wrap="square" lIns="92859" tIns="46430" rIns="92859" bIns="46430" numCol="1" anchor="t" anchorCtr="0" compatLnSpc="1"/>
          <a:lstStyle/>
          <a:p>
            <a:pPr lvl="0"/>
            <a:r>
              <a:rPr lang="en-US" sz="1200" kern="1200">
                <a:solidFill>
                  <a:schemeClr val="tx1"/>
                </a:solidFill>
                <a:effectLst/>
                <a:latin typeface="Times New Roman" panose="02020603050405020304" pitchFamily="18" charset="0"/>
                <a:ea typeface="+mn-ea"/>
                <a:cs typeface="+mn-cs"/>
              </a:rPr>
              <a:t>S2-S2-2306503</a:t>
            </a:r>
            <a:endParaRPr lang="en-US" altLang="en-GB" sz="1000" b="1">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1237109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endParaRPr>
          </a:p>
        </p:txBody>
      </p:sp>
    </p:spTree>
    <p:extLst>
      <p:ext uri="{BB962C8B-B14F-4D97-AF65-F5344CB8AC3E}">
        <p14:creationId xmlns:p14="http://schemas.microsoft.com/office/powerpoint/2010/main" val="207823327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endParaRPr>
          </a:p>
        </p:txBody>
      </p:sp>
    </p:spTree>
    <p:extLst>
      <p:ext uri="{BB962C8B-B14F-4D97-AF65-F5344CB8AC3E}">
        <p14:creationId xmlns:p14="http://schemas.microsoft.com/office/powerpoint/2010/main" val="142474511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endParaRPr>
          </a:p>
        </p:txBody>
      </p:sp>
    </p:spTree>
    <p:extLst>
      <p:ext uri="{BB962C8B-B14F-4D97-AF65-F5344CB8AC3E}">
        <p14:creationId xmlns:p14="http://schemas.microsoft.com/office/powerpoint/2010/main" val="356203326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65EF67-1A0A-48A8-827C-B611A3F05D8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endParaRPr>
          </a:p>
        </p:txBody>
      </p:sp>
    </p:spTree>
    <p:extLst>
      <p:ext uri="{BB962C8B-B14F-4D97-AF65-F5344CB8AC3E}">
        <p14:creationId xmlns:p14="http://schemas.microsoft.com/office/powerpoint/2010/main" val="165390082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endParaRPr>
          </a:p>
        </p:txBody>
      </p:sp>
    </p:spTree>
    <p:extLst>
      <p:ext uri="{BB962C8B-B14F-4D97-AF65-F5344CB8AC3E}">
        <p14:creationId xmlns:p14="http://schemas.microsoft.com/office/powerpoint/2010/main" val="252465953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endParaRPr>
          </a:p>
        </p:txBody>
      </p:sp>
    </p:spTree>
    <p:extLst>
      <p:ext uri="{BB962C8B-B14F-4D97-AF65-F5344CB8AC3E}">
        <p14:creationId xmlns:p14="http://schemas.microsoft.com/office/powerpoint/2010/main" val="42359102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7B776DFB-1911-46C6-97F1-8C5FFD365E6E}" type="slidenum">
              <a:rPr kumimoji="0" lang="zh-CN" altLang="en-US" sz="28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l" defTabSz="914400" rtl="0" eaLnBrk="0" fontAlgn="base" latinLnBrk="0" hangingPunct="0">
                <a:lnSpc>
                  <a:spcPct val="100000"/>
                </a:lnSpc>
                <a:spcBef>
                  <a:spcPct val="0"/>
                </a:spcBef>
                <a:spcAft>
                  <a:spcPct val="0"/>
                </a:spcAft>
                <a:buClrTx/>
                <a:buSzTx/>
                <a:buFontTx/>
                <a:buNone/>
                <a:tabLst/>
                <a:defRPr/>
              </a:pPr>
              <a:t>8</a:t>
            </a:fld>
            <a:endParaRPr kumimoji="0" lang="zh-CN" altLang="en-US" sz="28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10068805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3F4AD797-4B9C-4C3A-80C9-A27718EC9A7F}" type="slidenum">
              <a:rPr kumimoji="0" lang="zh-CN" altLang="en-US" sz="2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l" defTabSz="914400" rtl="0" eaLnBrk="0" fontAlgn="base" latinLnBrk="0" hangingPunct="0">
                <a:lnSpc>
                  <a:spcPct val="100000"/>
                </a:lnSpc>
                <a:spcBef>
                  <a:spcPct val="0"/>
                </a:spcBef>
                <a:spcAft>
                  <a:spcPct val="0"/>
                </a:spcAft>
                <a:buClrTx/>
                <a:buSzTx/>
                <a:buFontTx/>
                <a:buNone/>
                <a:tabLst/>
                <a:defRPr/>
              </a:pPr>
              <a:t>9</a:t>
            </a:fld>
            <a:endParaRPr kumimoji="0" lang="zh-CN" altLang="en-US" sz="2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39618973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3F4AD797-4B9C-4C3A-80C9-A27718EC9A7F}" type="slidenum">
              <a:rPr kumimoji="0" lang="zh-CN" altLang="en-US" sz="2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l" defTabSz="914400" rtl="0" eaLnBrk="0" fontAlgn="base" latinLnBrk="0" hangingPunct="0">
                <a:lnSpc>
                  <a:spcPct val="100000"/>
                </a:lnSpc>
                <a:spcBef>
                  <a:spcPct val="0"/>
                </a:spcBef>
                <a:spcAft>
                  <a:spcPct val="0"/>
                </a:spcAft>
                <a:buClrTx/>
                <a:buSzTx/>
                <a:buFontTx/>
                <a:buNone/>
                <a:tabLst/>
                <a:defRPr/>
              </a:pPr>
              <a:t>10</a:t>
            </a:fld>
            <a:endParaRPr kumimoji="0" lang="zh-CN" altLang="en-US" sz="2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31225482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3F4AD797-4B9C-4C3A-80C9-A27718EC9A7F}" type="slidenum">
              <a:rPr kumimoji="0" lang="zh-CN" altLang="en-US" sz="2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l" defTabSz="914400" rtl="0" eaLnBrk="0" fontAlgn="base" latinLnBrk="0" hangingPunct="0">
                <a:lnSpc>
                  <a:spcPct val="100000"/>
                </a:lnSpc>
                <a:spcBef>
                  <a:spcPct val="0"/>
                </a:spcBef>
                <a:spcAft>
                  <a:spcPct val="0"/>
                </a:spcAft>
                <a:buClrTx/>
                <a:buSzTx/>
                <a:buFontTx/>
                <a:buNone/>
                <a:tabLst/>
                <a:defRPr/>
              </a:pPr>
              <a:t>11</a:t>
            </a:fld>
            <a:endParaRPr kumimoji="0" lang="zh-CN" altLang="en-US" sz="2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5803640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31BA84-7B4D-4C8B-AA18-DAC7E22EE11F}"/>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B7CC1CF2-06FC-4F51-859F-B556640CFFE9}"/>
              </a:ext>
            </a:extLst>
          </p:cNvPr>
          <p:cNvSpPr>
            <a:spLocks noGrp="1"/>
          </p:cNvSpPr>
          <p:nvPr>
            <p:ph type="dt" sz="half" idx="10"/>
          </p:nvPr>
        </p:nvSpPr>
        <p:spPr/>
        <p:txBody>
          <a:bodyPr/>
          <a:lstStyle/>
          <a:p>
            <a:fld id="{18A11E87-3FE5-4FBB-AC11-A3995EEA224B}" type="datetimeFigureOut">
              <a:rPr lang="zh-CN" altLang="en-US" smtClean="0"/>
              <a:t>2023/6/2</a:t>
            </a:fld>
            <a:endParaRPr lang="zh-CN" altLang="en-US"/>
          </a:p>
        </p:txBody>
      </p:sp>
      <p:sp>
        <p:nvSpPr>
          <p:cNvPr id="4" name="页脚占位符 3">
            <a:extLst>
              <a:ext uri="{FF2B5EF4-FFF2-40B4-BE49-F238E27FC236}">
                <a16:creationId xmlns:a16="http://schemas.microsoft.com/office/drawing/2014/main" id="{0C6B4B13-F35C-4AE9-80D4-3A8EBD79690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7070431-D74F-433C-8849-B2E30A7EE43C}"/>
              </a:ext>
            </a:extLst>
          </p:cNvPr>
          <p:cNvSpPr>
            <a:spLocks noGrp="1"/>
          </p:cNvSpPr>
          <p:nvPr>
            <p:ph type="sldNum" sz="quarter" idx="12"/>
          </p:nvPr>
        </p:nvSpPr>
        <p:spPr/>
        <p:txBody>
          <a:bodyPr/>
          <a:lstStyle/>
          <a:p>
            <a:fld id="{451D8218-CC61-46D1-948A-808C5BD835FF}" type="slidenum">
              <a:rPr lang="zh-CN" altLang="en-US" smtClean="0"/>
              <a:t>‹#›</a:t>
            </a:fld>
            <a:endParaRPr lang="zh-CN" altLang="en-US"/>
          </a:p>
        </p:txBody>
      </p:sp>
    </p:spTree>
    <p:extLst>
      <p:ext uri="{BB962C8B-B14F-4D97-AF65-F5344CB8AC3E}">
        <p14:creationId xmlns:p14="http://schemas.microsoft.com/office/powerpoint/2010/main" val="3787007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E02CCDF-B2AD-49BD-8945-4D9D2ADEFAEC}"/>
              </a:ext>
            </a:extLst>
          </p:cNvPr>
          <p:cNvSpPr>
            <a:spLocks noGrp="1"/>
          </p:cNvSpPr>
          <p:nvPr>
            <p:ph type="dt" sz="half" idx="10"/>
          </p:nvPr>
        </p:nvSpPr>
        <p:spPr/>
        <p:txBody>
          <a:bodyPr/>
          <a:lstStyle/>
          <a:p>
            <a:fld id="{18A11E87-3FE5-4FBB-AC11-A3995EEA224B}" type="datetimeFigureOut">
              <a:rPr lang="zh-CN" altLang="en-US" smtClean="0"/>
              <a:t>2023/6/2</a:t>
            </a:fld>
            <a:endParaRPr lang="zh-CN" altLang="en-US"/>
          </a:p>
        </p:txBody>
      </p:sp>
      <p:sp>
        <p:nvSpPr>
          <p:cNvPr id="3" name="页脚占位符 2">
            <a:extLst>
              <a:ext uri="{FF2B5EF4-FFF2-40B4-BE49-F238E27FC236}">
                <a16:creationId xmlns:a16="http://schemas.microsoft.com/office/drawing/2014/main" id="{D5309C21-41FE-4BBA-9303-C2895C1CCE0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3231819F-77A4-4DA8-90AD-D153AD702286}"/>
              </a:ext>
            </a:extLst>
          </p:cNvPr>
          <p:cNvSpPr>
            <a:spLocks noGrp="1"/>
          </p:cNvSpPr>
          <p:nvPr>
            <p:ph type="sldNum" sz="quarter" idx="12"/>
          </p:nvPr>
        </p:nvSpPr>
        <p:spPr/>
        <p:txBody>
          <a:bodyPr/>
          <a:lstStyle/>
          <a:p>
            <a:fld id="{451D8218-CC61-46D1-948A-808C5BD835FF}" type="slidenum">
              <a:rPr lang="zh-CN" altLang="en-US" smtClean="0"/>
              <a:t>‹#›</a:t>
            </a:fld>
            <a:endParaRPr lang="zh-CN" altLang="en-US"/>
          </a:p>
        </p:txBody>
      </p:sp>
    </p:spTree>
    <p:extLst>
      <p:ext uri="{BB962C8B-B14F-4D97-AF65-F5344CB8AC3E}">
        <p14:creationId xmlns:p14="http://schemas.microsoft.com/office/powerpoint/2010/main" val="21354257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9F22FA1-A5FE-49D5-8BAF-6FBD88C34E3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29BF27E2-CD5A-47A0-A926-2FE51E9A73C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B8C0C2CF-8605-4488-991D-20BF725028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7236B46A-75FA-4C0E-887A-28F9DB4C6D64}"/>
              </a:ext>
            </a:extLst>
          </p:cNvPr>
          <p:cNvSpPr>
            <a:spLocks noGrp="1"/>
          </p:cNvSpPr>
          <p:nvPr>
            <p:ph type="dt" sz="half" idx="10"/>
          </p:nvPr>
        </p:nvSpPr>
        <p:spPr/>
        <p:txBody>
          <a:bodyPr/>
          <a:lstStyle/>
          <a:p>
            <a:fld id="{18A11E87-3FE5-4FBB-AC11-A3995EEA224B}" type="datetimeFigureOut">
              <a:rPr lang="zh-CN" altLang="en-US" smtClean="0"/>
              <a:t>2023/6/2</a:t>
            </a:fld>
            <a:endParaRPr lang="zh-CN" altLang="en-US"/>
          </a:p>
        </p:txBody>
      </p:sp>
      <p:sp>
        <p:nvSpPr>
          <p:cNvPr id="6" name="页脚占位符 5">
            <a:extLst>
              <a:ext uri="{FF2B5EF4-FFF2-40B4-BE49-F238E27FC236}">
                <a16:creationId xmlns:a16="http://schemas.microsoft.com/office/drawing/2014/main" id="{EA97E3C6-EE6D-478D-A63B-815CFC74ACC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3C2B05D-6582-4CF4-B042-F5590A98369C}"/>
              </a:ext>
            </a:extLst>
          </p:cNvPr>
          <p:cNvSpPr>
            <a:spLocks noGrp="1"/>
          </p:cNvSpPr>
          <p:nvPr>
            <p:ph type="sldNum" sz="quarter" idx="12"/>
          </p:nvPr>
        </p:nvSpPr>
        <p:spPr/>
        <p:txBody>
          <a:bodyPr/>
          <a:lstStyle/>
          <a:p>
            <a:fld id="{451D8218-CC61-46D1-948A-808C5BD835FF}" type="slidenum">
              <a:rPr lang="zh-CN" altLang="en-US" smtClean="0"/>
              <a:t>‹#›</a:t>
            </a:fld>
            <a:endParaRPr lang="zh-CN" altLang="en-US"/>
          </a:p>
        </p:txBody>
      </p:sp>
    </p:spTree>
    <p:extLst>
      <p:ext uri="{BB962C8B-B14F-4D97-AF65-F5344CB8AC3E}">
        <p14:creationId xmlns:p14="http://schemas.microsoft.com/office/powerpoint/2010/main" val="668411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FF19303-779C-402D-8303-0695F45FD18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31E8B316-665B-42BE-9929-7AB6E4D2F7C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29BDAD2-78EB-4FCA-AC9E-7852FC42D4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73D5C2ED-8DF1-4260-AD6B-E780DF6389DD}"/>
              </a:ext>
            </a:extLst>
          </p:cNvPr>
          <p:cNvSpPr>
            <a:spLocks noGrp="1"/>
          </p:cNvSpPr>
          <p:nvPr>
            <p:ph type="dt" sz="half" idx="10"/>
          </p:nvPr>
        </p:nvSpPr>
        <p:spPr/>
        <p:txBody>
          <a:bodyPr/>
          <a:lstStyle/>
          <a:p>
            <a:fld id="{18A11E87-3FE5-4FBB-AC11-A3995EEA224B}" type="datetimeFigureOut">
              <a:rPr lang="zh-CN" altLang="en-US" smtClean="0"/>
              <a:t>2023/6/2</a:t>
            </a:fld>
            <a:endParaRPr lang="zh-CN" altLang="en-US"/>
          </a:p>
        </p:txBody>
      </p:sp>
      <p:sp>
        <p:nvSpPr>
          <p:cNvPr id="6" name="页脚占位符 5">
            <a:extLst>
              <a:ext uri="{FF2B5EF4-FFF2-40B4-BE49-F238E27FC236}">
                <a16:creationId xmlns:a16="http://schemas.microsoft.com/office/drawing/2014/main" id="{B97C9183-F05C-4433-BE87-20F9778C142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D4BED0B-141A-475E-BB3A-6B1AB65D126F}"/>
              </a:ext>
            </a:extLst>
          </p:cNvPr>
          <p:cNvSpPr>
            <a:spLocks noGrp="1"/>
          </p:cNvSpPr>
          <p:nvPr>
            <p:ph type="sldNum" sz="quarter" idx="12"/>
          </p:nvPr>
        </p:nvSpPr>
        <p:spPr/>
        <p:txBody>
          <a:bodyPr/>
          <a:lstStyle/>
          <a:p>
            <a:fld id="{451D8218-CC61-46D1-948A-808C5BD835FF}" type="slidenum">
              <a:rPr lang="zh-CN" altLang="en-US" smtClean="0"/>
              <a:t>‹#›</a:t>
            </a:fld>
            <a:endParaRPr lang="zh-CN" altLang="en-US"/>
          </a:p>
        </p:txBody>
      </p:sp>
    </p:spTree>
    <p:extLst>
      <p:ext uri="{BB962C8B-B14F-4D97-AF65-F5344CB8AC3E}">
        <p14:creationId xmlns:p14="http://schemas.microsoft.com/office/powerpoint/2010/main" val="15582577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8A7D156-D9EE-4B82-9E51-BC54B490ACC4}"/>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ADCB2C83-C76D-4940-B392-B90F7D81B2AD}"/>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8EF6902-C6D8-43F7-AEF1-2BF8767BFBAB}"/>
              </a:ext>
            </a:extLst>
          </p:cNvPr>
          <p:cNvSpPr>
            <a:spLocks noGrp="1"/>
          </p:cNvSpPr>
          <p:nvPr>
            <p:ph type="dt" sz="half" idx="10"/>
          </p:nvPr>
        </p:nvSpPr>
        <p:spPr/>
        <p:txBody>
          <a:bodyPr/>
          <a:lstStyle/>
          <a:p>
            <a:fld id="{18A11E87-3FE5-4FBB-AC11-A3995EEA224B}" type="datetimeFigureOut">
              <a:rPr lang="zh-CN" altLang="en-US" smtClean="0"/>
              <a:t>2023/6/2</a:t>
            </a:fld>
            <a:endParaRPr lang="zh-CN" altLang="en-US"/>
          </a:p>
        </p:txBody>
      </p:sp>
      <p:sp>
        <p:nvSpPr>
          <p:cNvPr id="5" name="页脚占位符 4">
            <a:extLst>
              <a:ext uri="{FF2B5EF4-FFF2-40B4-BE49-F238E27FC236}">
                <a16:creationId xmlns:a16="http://schemas.microsoft.com/office/drawing/2014/main" id="{76FDD7D7-33A9-4088-87C4-9112200F71F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7766F4C-E2D6-40C7-82D8-67B6C7CE92BE}"/>
              </a:ext>
            </a:extLst>
          </p:cNvPr>
          <p:cNvSpPr>
            <a:spLocks noGrp="1"/>
          </p:cNvSpPr>
          <p:nvPr>
            <p:ph type="sldNum" sz="quarter" idx="12"/>
          </p:nvPr>
        </p:nvSpPr>
        <p:spPr/>
        <p:txBody>
          <a:bodyPr/>
          <a:lstStyle/>
          <a:p>
            <a:fld id="{451D8218-CC61-46D1-948A-808C5BD835FF}" type="slidenum">
              <a:rPr lang="zh-CN" altLang="en-US" smtClean="0"/>
              <a:t>‹#›</a:t>
            </a:fld>
            <a:endParaRPr lang="zh-CN" altLang="en-US"/>
          </a:p>
        </p:txBody>
      </p:sp>
    </p:spTree>
    <p:extLst>
      <p:ext uri="{BB962C8B-B14F-4D97-AF65-F5344CB8AC3E}">
        <p14:creationId xmlns:p14="http://schemas.microsoft.com/office/powerpoint/2010/main" val="38397317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02E51D73-7BC3-445C-952C-21A0A4835D2B}"/>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6CE8FB4C-C323-47A5-B269-CA85D692D31C}"/>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5929D24-A504-482A-BAFD-FB9EC35811E4}"/>
              </a:ext>
            </a:extLst>
          </p:cNvPr>
          <p:cNvSpPr>
            <a:spLocks noGrp="1"/>
          </p:cNvSpPr>
          <p:nvPr>
            <p:ph type="dt" sz="half" idx="10"/>
          </p:nvPr>
        </p:nvSpPr>
        <p:spPr/>
        <p:txBody>
          <a:bodyPr/>
          <a:lstStyle/>
          <a:p>
            <a:fld id="{18A11E87-3FE5-4FBB-AC11-A3995EEA224B}" type="datetimeFigureOut">
              <a:rPr lang="zh-CN" altLang="en-US" smtClean="0"/>
              <a:t>2023/6/2</a:t>
            </a:fld>
            <a:endParaRPr lang="zh-CN" altLang="en-US"/>
          </a:p>
        </p:txBody>
      </p:sp>
      <p:sp>
        <p:nvSpPr>
          <p:cNvPr id="5" name="页脚占位符 4">
            <a:extLst>
              <a:ext uri="{FF2B5EF4-FFF2-40B4-BE49-F238E27FC236}">
                <a16:creationId xmlns:a16="http://schemas.microsoft.com/office/drawing/2014/main" id="{2CDE521C-9D5B-4062-8EB9-B417F5475ED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53DA28F-725B-4916-A142-152AC4DD2839}"/>
              </a:ext>
            </a:extLst>
          </p:cNvPr>
          <p:cNvSpPr>
            <a:spLocks noGrp="1"/>
          </p:cNvSpPr>
          <p:nvPr>
            <p:ph type="sldNum" sz="quarter" idx="12"/>
          </p:nvPr>
        </p:nvSpPr>
        <p:spPr/>
        <p:txBody>
          <a:bodyPr/>
          <a:lstStyle/>
          <a:p>
            <a:fld id="{451D8218-CC61-46D1-948A-808C5BD835FF}" type="slidenum">
              <a:rPr lang="zh-CN" altLang="en-US" smtClean="0"/>
              <a:t>‹#›</a:t>
            </a:fld>
            <a:endParaRPr lang="zh-CN" altLang="en-US"/>
          </a:p>
        </p:txBody>
      </p:sp>
    </p:spTree>
    <p:extLst>
      <p:ext uri="{BB962C8B-B14F-4D97-AF65-F5344CB8AC3E}">
        <p14:creationId xmlns:p14="http://schemas.microsoft.com/office/powerpoint/2010/main" val="35399155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7819668"/>
      </p:ext>
    </p:extLst>
  </p:cSld>
  <p:clrMapOvr>
    <a:masterClrMapping/>
  </p:clrMapOvr>
  <p:transition spd="slow">
    <p:wip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5A522-B606-4845-8FC1-E2EAB39AF3A7}"/>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90521571-2328-4439-B87B-0448B2F12DD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5EEACF33-6613-413A-9895-4CE6836D6DB4}"/>
              </a:ext>
            </a:extLst>
          </p:cNvPr>
          <p:cNvSpPr>
            <a:spLocks noGrp="1"/>
          </p:cNvSpPr>
          <p:nvPr>
            <p:ph type="dt" sz="half" idx="10"/>
          </p:nvPr>
        </p:nvSpPr>
        <p:spPr/>
        <p:txBody>
          <a:bodyPr/>
          <a:lstStyle/>
          <a:p>
            <a:fld id="{31535F7E-9180-47ED-9CF3-88B5CBE873F2}" type="datetimeFigureOut">
              <a:rPr lang="zh-CN" altLang="en-US" smtClean="0"/>
              <a:t>2023/6/2</a:t>
            </a:fld>
            <a:endParaRPr lang="zh-CN" altLang="en-US"/>
          </a:p>
        </p:txBody>
      </p:sp>
      <p:sp>
        <p:nvSpPr>
          <p:cNvPr id="5" name="页脚占位符 4">
            <a:extLst>
              <a:ext uri="{FF2B5EF4-FFF2-40B4-BE49-F238E27FC236}">
                <a16:creationId xmlns:a16="http://schemas.microsoft.com/office/drawing/2014/main" id="{A9283B40-B64B-424A-B0AA-9C59DDC1885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AFC3AC9-F077-404F-9F67-2D745E10E650}"/>
              </a:ext>
            </a:extLst>
          </p:cNvPr>
          <p:cNvSpPr>
            <a:spLocks noGrp="1"/>
          </p:cNvSpPr>
          <p:nvPr>
            <p:ph type="sldNum" sz="quarter" idx="12"/>
          </p:nvPr>
        </p:nvSpPr>
        <p:spPr/>
        <p:txBody>
          <a:bodyPr/>
          <a:lstStyle/>
          <a:p>
            <a:fld id="{3E75733C-1D1B-475C-A11C-6B89342E2272}" type="slidenum">
              <a:rPr lang="zh-CN" altLang="en-US" smtClean="0"/>
              <a:t>‹#›</a:t>
            </a:fld>
            <a:endParaRPr lang="zh-CN" altLang="en-US"/>
          </a:p>
        </p:txBody>
      </p:sp>
    </p:spTree>
    <p:extLst>
      <p:ext uri="{BB962C8B-B14F-4D97-AF65-F5344CB8AC3E}">
        <p14:creationId xmlns:p14="http://schemas.microsoft.com/office/powerpoint/2010/main" val="33396219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01B8F9E-D36E-4F68-B0D8-6075A086DED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D01D532-B398-41BF-957D-7162482DFEBF}"/>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D949541-70F4-4330-8DD1-57BF5AFD7587}"/>
              </a:ext>
            </a:extLst>
          </p:cNvPr>
          <p:cNvSpPr>
            <a:spLocks noGrp="1"/>
          </p:cNvSpPr>
          <p:nvPr>
            <p:ph type="dt" sz="half" idx="10"/>
          </p:nvPr>
        </p:nvSpPr>
        <p:spPr/>
        <p:txBody>
          <a:bodyPr/>
          <a:lstStyle/>
          <a:p>
            <a:fld id="{31535F7E-9180-47ED-9CF3-88B5CBE873F2}" type="datetimeFigureOut">
              <a:rPr lang="zh-CN" altLang="en-US" smtClean="0"/>
              <a:t>2023/6/2</a:t>
            </a:fld>
            <a:endParaRPr lang="zh-CN" altLang="en-US"/>
          </a:p>
        </p:txBody>
      </p:sp>
      <p:sp>
        <p:nvSpPr>
          <p:cNvPr id="5" name="页脚占位符 4">
            <a:extLst>
              <a:ext uri="{FF2B5EF4-FFF2-40B4-BE49-F238E27FC236}">
                <a16:creationId xmlns:a16="http://schemas.microsoft.com/office/drawing/2014/main" id="{8F29E2AE-1D49-4470-8043-993A2B0754F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692D03A-75A9-453D-9F88-283FE00FAA10}"/>
              </a:ext>
            </a:extLst>
          </p:cNvPr>
          <p:cNvSpPr>
            <a:spLocks noGrp="1"/>
          </p:cNvSpPr>
          <p:nvPr>
            <p:ph type="sldNum" sz="quarter" idx="12"/>
          </p:nvPr>
        </p:nvSpPr>
        <p:spPr/>
        <p:txBody>
          <a:bodyPr/>
          <a:lstStyle/>
          <a:p>
            <a:fld id="{3E75733C-1D1B-475C-A11C-6B89342E2272}" type="slidenum">
              <a:rPr lang="zh-CN" altLang="en-US" smtClean="0"/>
              <a:t>‹#›</a:t>
            </a:fld>
            <a:endParaRPr lang="zh-CN" altLang="en-US"/>
          </a:p>
        </p:txBody>
      </p:sp>
    </p:spTree>
    <p:extLst>
      <p:ext uri="{BB962C8B-B14F-4D97-AF65-F5344CB8AC3E}">
        <p14:creationId xmlns:p14="http://schemas.microsoft.com/office/powerpoint/2010/main" val="190132003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4899DAA-05CC-4B6C-8E84-4721B14DC88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0B50FB40-850E-4C1B-90B4-35440648BA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17CEA001-49F1-4F46-B785-F0A603B84445}"/>
              </a:ext>
            </a:extLst>
          </p:cNvPr>
          <p:cNvSpPr>
            <a:spLocks noGrp="1"/>
          </p:cNvSpPr>
          <p:nvPr>
            <p:ph type="dt" sz="half" idx="10"/>
          </p:nvPr>
        </p:nvSpPr>
        <p:spPr/>
        <p:txBody>
          <a:bodyPr/>
          <a:lstStyle/>
          <a:p>
            <a:fld id="{31535F7E-9180-47ED-9CF3-88B5CBE873F2}" type="datetimeFigureOut">
              <a:rPr lang="zh-CN" altLang="en-US" smtClean="0"/>
              <a:t>2023/6/2</a:t>
            </a:fld>
            <a:endParaRPr lang="zh-CN" altLang="en-US"/>
          </a:p>
        </p:txBody>
      </p:sp>
      <p:sp>
        <p:nvSpPr>
          <p:cNvPr id="5" name="页脚占位符 4">
            <a:extLst>
              <a:ext uri="{FF2B5EF4-FFF2-40B4-BE49-F238E27FC236}">
                <a16:creationId xmlns:a16="http://schemas.microsoft.com/office/drawing/2014/main" id="{4BEE971A-D1AD-4E1C-AC10-5C9DC099604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07CBF84-7C2E-4876-8727-72024DF59913}"/>
              </a:ext>
            </a:extLst>
          </p:cNvPr>
          <p:cNvSpPr>
            <a:spLocks noGrp="1"/>
          </p:cNvSpPr>
          <p:nvPr>
            <p:ph type="sldNum" sz="quarter" idx="12"/>
          </p:nvPr>
        </p:nvSpPr>
        <p:spPr/>
        <p:txBody>
          <a:bodyPr/>
          <a:lstStyle/>
          <a:p>
            <a:fld id="{3E75733C-1D1B-475C-A11C-6B89342E2272}" type="slidenum">
              <a:rPr lang="zh-CN" altLang="en-US" smtClean="0"/>
              <a:t>‹#›</a:t>
            </a:fld>
            <a:endParaRPr lang="zh-CN" altLang="en-US"/>
          </a:p>
        </p:txBody>
      </p:sp>
    </p:spTree>
    <p:extLst>
      <p:ext uri="{BB962C8B-B14F-4D97-AF65-F5344CB8AC3E}">
        <p14:creationId xmlns:p14="http://schemas.microsoft.com/office/powerpoint/2010/main" val="3139207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E3508E8-BD00-4CB9-B75B-F0645ADCF31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71C1C51-04C2-435F-AB1A-524DAC213803}"/>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33941BC5-CB03-495C-9AB5-BD9DE52FDADB}"/>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1AE3F7D0-474B-4CF2-831E-B2404E7A9CC8}"/>
              </a:ext>
            </a:extLst>
          </p:cNvPr>
          <p:cNvSpPr>
            <a:spLocks noGrp="1"/>
          </p:cNvSpPr>
          <p:nvPr>
            <p:ph type="dt" sz="half" idx="10"/>
          </p:nvPr>
        </p:nvSpPr>
        <p:spPr/>
        <p:txBody>
          <a:bodyPr/>
          <a:lstStyle/>
          <a:p>
            <a:fld id="{31535F7E-9180-47ED-9CF3-88B5CBE873F2}" type="datetimeFigureOut">
              <a:rPr lang="zh-CN" altLang="en-US" smtClean="0"/>
              <a:t>2023/6/2</a:t>
            </a:fld>
            <a:endParaRPr lang="zh-CN" altLang="en-US"/>
          </a:p>
        </p:txBody>
      </p:sp>
      <p:sp>
        <p:nvSpPr>
          <p:cNvPr id="6" name="页脚占位符 5">
            <a:extLst>
              <a:ext uri="{FF2B5EF4-FFF2-40B4-BE49-F238E27FC236}">
                <a16:creationId xmlns:a16="http://schemas.microsoft.com/office/drawing/2014/main" id="{88CDA531-9BAE-4058-844E-7B1735A3DD9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9B569A4-8D71-4C8A-A4FD-BBE969B9027D}"/>
              </a:ext>
            </a:extLst>
          </p:cNvPr>
          <p:cNvSpPr>
            <a:spLocks noGrp="1"/>
          </p:cNvSpPr>
          <p:nvPr>
            <p:ph type="sldNum" sz="quarter" idx="12"/>
          </p:nvPr>
        </p:nvSpPr>
        <p:spPr/>
        <p:txBody>
          <a:bodyPr/>
          <a:lstStyle/>
          <a:p>
            <a:fld id="{3E75733C-1D1B-475C-A11C-6B89342E2272}" type="slidenum">
              <a:rPr lang="zh-CN" altLang="en-US" smtClean="0"/>
              <a:t>‹#›</a:t>
            </a:fld>
            <a:endParaRPr lang="zh-CN" altLang="en-US"/>
          </a:p>
        </p:txBody>
      </p:sp>
    </p:spTree>
    <p:extLst>
      <p:ext uri="{BB962C8B-B14F-4D97-AF65-F5344CB8AC3E}">
        <p14:creationId xmlns:p14="http://schemas.microsoft.com/office/powerpoint/2010/main" val="14234203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C8F784A-FD0C-454B-B145-F7B7E587657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8210F895-35AE-40BA-A1BA-373135B30E6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3202A870-6439-4E67-8844-F3137295639C}"/>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86CCE6B8-0F81-4FDA-9D4E-1433C99BEA7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5DAACCE3-ADD0-4450-9902-55DF62D987A1}"/>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5E07D183-9766-4F49-91DA-241D5B894FE1}"/>
              </a:ext>
            </a:extLst>
          </p:cNvPr>
          <p:cNvSpPr>
            <a:spLocks noGrp="1"/>
          </p:cNvSpPr>
          <p:nvPr>
            <p:ph type="dt" sz="half" idx="10"/>
          </p:nvPr>
        </p:nvSpPr>
        <p:spPr/>
        <p:txBody>
          <a:bodyPr/>
          <a:lstStyle/>
          <a:p>
            <a:fld id="{31535F7E-9180-47ED-9CF3-88B5CBE873F2}" type="datetimeFigureOut">
              <a:rPr lang="zh-CN" altLang="en-US" smtClean="0"/>
              <a:t>2023/6/2</a:t>
            </a:fld>
            <a:endParaRPr lang="zh-CN" altLang="en-US"/>
          </a:p>
        </p:txBody>
      </p:sp>
      <p:sp>
        <p:nvSpPr>
          <p:cNvPr id="8" name="页脚占位符 7">
            <a:extLst>
              <a:ext uri="{FF2B5EF4-FFF2-40B4-BE49-F238E27FC236}">
                <a16:creationId xmlns:a16="http://schemas.microsoft.com/office/drawing/2014/main" id="{4E71D7B3-6889-4A90-987A-BDBAB5C0A54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70962FA6-2430-4EE1-866D-9C9B30C9E302}"/>
              </a:ext>
            </a:extLst>
          </p:cNvPr>
          <p:cNvSpPr>
            <a:spLocks noGrp="1"/>
          </p:cNvSpPr>
          <p:nvPr>
            <p:ph type="sldNum" sz="quarter" idx="12"/>
          </p:nvPr>
        </p:nvSpPr>
        <p:spPr/>
        <p:txBody>
          <a:bodyPr/>
          <a:lstStyle/>
          <a:p>
            <a:fld id="{3E75733C-1D1B-475C-A11C-6B89342E2272}" type="slidenum">
              <a:rPr lang="zh-CN" altLang="en-US" smtClean="0"/>
              <a:t>‹#›</a:t>
            </a:fld>
            <a:endParaRPr lang="zh-CN" altLang="en-US"/>
          </a:p>
        </p:txBody>
      </p:sp>
    </p:spTree>
    <p:extLst>
      <p:ext uri="{BB962C8B-B14F-4D97-AF65-F5344CB8AC3E}">
        <p14:creationId xmlns:p14="http://schemas.microsoft.com/office/powerpoint/2010/main" val="26900449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4E7EE6-B31F-4B76-9980-EECF1BD76265}"/>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977F2723-CB54-43A6-AC18-8E47ED4C490C}"/>
              </a:ext>
            </a:extLst>
          </p:cNvPr>
          <p:cNvSpPr>
            <a:spLocks noGrp="1"/>
          </p:cNvSpPr>
          <p:nvPr>
            <p:ph type="dt" sz="half" idx="10"/>
          </p:nvPr>
        </p:nvSpPr>
        <p:spPr/>
        <p:txBody>
          <a:bodyPr/>
          <a:lstStyle/>
          <a:p>
            <a:fld id="{31535F7E-9180-47ED-9CF3-88B5CBE873F2}" type="datetimeFigureOut">
              <a:rPr lang="zh-CN" altLang="en-US" smtClean="0"/>
              <a:t>2023/6/2</a:t>
            </a:fld>
            <a:endParaRPr lang="zh-CN" altLang="en-US"/>
          </a:p>
        </p:txBody>
      </p:sp>
      <p:sp>
        <p:nvSpPr>
          <p:cNvPr id="4" name="页脚占位符 3">
            <a:extLst>
              <a:ext uri="{FF2B5EF4-FFF2-40B4-BE49-F238E27FC236}">
                <a16:creationId xmlns:a16="http://schemas.microsoft.com/office/drawing/2014/main" id="{6913294E-0DAC-42DE-ACEF-DB4BABC81C8C}"/>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7CD772A6-3A0B-4E57-BEDA-EFA835A5B491}"/>
              </a:ext>
            </a:extLst>
          </p:cNvPr>
          <p:cNvSpPr>
            <a:spLocks noGrp="1"/>
          </p:cNvSpPr>
          <p:nvPr>
            <p:ph type="sldNum" sz="quarter" idx="12"/>
          </p:nvPr>
        </p:nvSpPr>
        <p:spPr/>
        <p:txBody>
          <a:bodyPr/>
          <a:lstStyle/>
          <a:p>
            <a:fld id="{3E75733C-1D1B-475C-A11C-6B89342E2272}" type="slidenum">
              <a:rPr lang="zh-CN" altLang="en-US" smtClean="0"/>
              <a:t>‹#›</a:t>
            </a:fld>
            <a:endParaRPr lang="zh-CN" altLang="en-US"/>
          </a:p>
        </p:txBody>
      </p:sp>
    </p:spTree>
    <p:extLst>
      <p:ext uri="{BB962C8B-B14F-4D97-AF65-F5344CB8AC3E}">
        <p14:creationId xmlns:p14="http://schemas.microsoft.com/office/powerpoint/2010/main" val="29269315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A778C4CB-47CD-4F73-A5FD-5FCA2C91BBB2}"/>
              </a:ext>
            </a:extLst>
          </p:cNvPr>
          <p:cNvSpPr>
            <a:spLocks noGrp="1"/>
          </p:cNvSpPr>
          <p:nvPr>
            <p:ph type="dt" sz="half" idx="10"/>
          </p:nvPr>
        </p:nvSpPr>
        <p:spPr/>
        <p:txBody>
          <a:bodyPr/>
          <a:lstStyle/>
          <a:p>
            <a:fld id="{31535F7E-9180-47ED-9CF3-88B5CBE873F2}" type="datetimeFigureOut">
              <a:rPr lang="zh-CN" altLang="en-US" smtClean="0"/>
              <a:t>2023/6/2</a:t>
            </a:fld>
            <a:endParaRPr lang="zh-CN" altLang="en-US"/>
          </a:p>
        </p:txBody>
      </p:sp>
      <p:sp>
        <p:nvSpPr>
          <p:cNvPr id="3" name="页脚占位符 2">
            <a:extLst>
              <a:ext uri="{FF2B5EF4-FFF2-40B4-BE49-F238E27FC236}">
                <a16:creationId xmlns:a16="http://schemas.microsoft.com/office/drawing/2014/main" id="{07307E53-ACAA-4F91-AA3A-EA747132CC7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784DC209-8FD8-4115-80D1-0AC89DA19E03}"/>
              </a:ext>
            </a:extLst>
          </p:cNvPr>
          <p:cNvSpPr>
            <a:spLocks noGrp="1"/>
          </p:cNvSpPr>
          <p:nvPr>
            <p:ph type="sldNum" sz="quarter" idx="12"/>
          </p:nvPr>
        </p:nvSpPr>
        <p:spPr/>
        <p:txBody>
          <a:bodyPr/>
          <a:lstStyle/>
          <a:p>
            <a:fld id="{3E75733C-1D1B-475C-A11C-6B89342E2272}" type="slidenum">
              <a:rPr lang="zh-CN" altLang="en-US" smtClean="0"/>
              <a:t>‹#›</a:t>
            </a:fld>
            <a:endParaRPr lang="zh-CN" altLang="en-US"/>
          </a:p>
        </p:txBody>
      </p:sp>
    </p:spTree>
    <p:extLst>
      <p:ext uri="{BB962C8B-B14F-4D97-AF65-F5344CB8AC3E}">
        <p14:creationId xmlns:p14="http://schemas.microsoft.com/office/powerpoint/2010/main" val="15246237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4CB058B-AB0B-4451-A613-1217110BAD1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2E0869F9-AD79-4444-BC8A-C2BF2A4528A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07E34060-9C44-483F-963A-02B672B814D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8EC1E6EB-6D58-43D3-A026-603DA68A37FF}"/>
              </a:ext>
            </a:extLst>
          </p:cNvPr>
          <p:cNvSpPr>
            <a:spLocks noGrp="1"/>
          </p:cNvSpPr>
          <p:nvPr>
            <p:ph type="dt" sz="half" idx="10"/>
          </p:nvPr>
        </p:nvSpPr>
        <p:spPr/>
        <p:txBody>
          <a:bodyPr/>
          <a:lstStyle/>
          <a:p>
            <a:fld id="{31535F7E-9180-47ED-9CF3-88B5CBE873F2}" type="datetimeFigureOut">
              <a:rPr lang="zh-CN" altLang="en-US" smtClean="0"/>
              <a:t>2023/6/2</a:t>
            </a:fld>
            <a:endParaRPr lang="zh-CN" altLang="en-US"/>
          </a:p>
        </p:txBody>
      </p:sp>
      <p:sp>
        <p:nvSpPr>
          <p:cNvPr id="6" name="页脚占位符 5">
            <a:extLst>
              <a:ext uri="{FF2B5EF4-FFF2-40B4-BE49-F238E27FC236}">
                <a16:creationId xmlns:a16="http://schemas.microsoft.com/office/drawing/2014/main" id="{31A95AED-25F4-4ED2-8051-A9B58B6B521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2A2DF07-E11E-437D-B95F-54949EF72BB8}"/>
              </a:ext>
            </a:extLst>
          </p:cNvPr>
          <p:cNvSpPr>
            <a:spLocks noGrp="1"/>
          </p:cNvSpPr>
          <p:nvPr>
            <p:ph type="sldNum" sz="quarter" idx="12"/>
          </p:nvPr>
        </p:nvSpPr>
        <p:spPr/>
        <p:txBody>
          <a:bodyPr/>
          <a:lstStyle/>
          <a:p>
            <a:fld id="{3E75733C-1D1B-475C-A11C-6B89342E2272}" type="slidenum">
              <a:rPr lang="zh-CN" altLang="en-US" smtClean="0"/>
              <a:t>‹#›</a:t>
            </a:fld>
            <a:endParaRPr lang="zh-CN" altLang="en-US"/>
          </a:p>
        </p:txBody>
      </p:sp>
    </p:spTree>
    <p:extLst>
      <p:ext uri="{BB962C8B-B14F-4D97-AF65-F5344CB8AC3E}">
        <p14:creationId xmlns:p14="http://schemas.microsoft.com/office/powerpoint/2010/main" val="270465290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DF2D4F3-9F11-41E7-BD17-DB7C0CEE169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AD3EFFEA-8701-4BB0-BCC3-48A1D64F9F2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BA6D0F4B-F438-4721-A818-07515F2B12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B763F77C-ECCE-4543-8E5D-9326592A02BD}"/>
              </a:ext>
            </a:extLst>
          </p:cNvPr>
          <p:cNvSpPr>
            <a:spLocks noGrp="1"/>
          </p:cNvSpPr>
          <p:nvPr>
            <p:ph type="dt" sz="half" idx="10"/>
          </p:nvPr>
        </p:nvSpPr>
        <p:spPr/>
        <p:txBody>
          <a:bodyPr/>
          <a:lstStyle/>
          <a:p>
            <a:fld id="{31535F7E-9180-47ED-9CF3-88B5CBE873F2}" type="datetimeFigureOut">
              <a:rPr lang="zh-CN" altLang="en-US" smtClean="0"/>
              <a:t>2023/6/2</a:t>
            </a:fld>
            <a:endParaRPr lang="zh-CN" altLang="en-US"/>
          </a:p>
        </p:txBody>
      </p:sp>
      <p:sp>
        <p:nvSpPr>
          <p:cNvPr id="6" name="页脚占位符 5">
            <a:extLst>
              <a:ext uri="{FF2B5EF4-FFF2-40B4-BE49-F238E27FC236}">
                <a16:creationId xmlns:a16="http://schemas.microsoft.com/office/drawing/2014/main" id="{C1F0AA90-D0E2-4496-8893-3DE90A36E3D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91EDBFE-589C-4072-9EF0-FA1AB45AE473}"/>
              </a:ext>
            </a:extLst>
          </p:cNvPr>
          <p:cNvSpPr>
            <a:spLocks noGrp="1"/>
          </p:cNvSpPr>
          <p:nvPr>
            <p:ph type="sldNum" sz="quarter" idx="12"/>
          </p:nvPr>
        </p:nvSpPr>
        <p:spPr/>
        <p:txBody>
          <a:bodyPr/>
          <a:lstStyle/>
          <a:p>
            <a:fld id="{3E75733C-1D1B-475C-A11C-6B89342E2272}" type="slidenum">
              <a:rPr lang="zh-CN" altLang="en-US" smtClean="0"/>
              <a:t>‹#›</a:t>
            </a:fld>
            <a:endParaRPr lang="zh-CN" altLang="en-US"/>
          </a:p>
        </p:txBody>
      </p:sp>
    </p:spTree>
    <p:extLst>
      <p:ext uri="{BB962C8B-B14F-4D97-AF65-F5344CB8AC3E}">
        <p14:creationId xmlns:p14="http://schemas.microsoft.com/office/powerpoint/2010/main" val="22109133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706D248-8CD8-432A-9AC1-CAA21182123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998BE9C-7DC3-4195-84F0-D8E3D1C7C5A8}"/>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1F26AD5-A8B3-4B54-8604-D7599B346171}"/>
              </a:ext>
            </a:extLst>
          </p:cNvPr>
          <p:cNvSpPr>
            <a:spLocks noGrp="1"/>
          </p:cNvSpPr>
          <p:nvPr>
            <p:ph type="dt" sz="half" idx="10"/>
          </p:nvPr>
        </p:nvSpPr>
        <p:spPr/>
        <p:txBody>
          <a:bodyPr/>
          <a:lstStyle/>
          <a:p>
            <a:fld id="{31535F7E-9180-47ED-9CF3-88B5CBE873F2}" type="datetimeFigureOut">
              <a:rPr lang="zh-CN" altLang="en-US" smtClean="0"/>
              <a:t>2023/6/2</a:t>
            </a:fld>
            <a:endParaRPr lang="zh-CN" altLang="en-US"/>
          </a:p>
        </p:txBody>
      </p:sp>
      <p:sp>
        <p:nvSpPr>
          <p:cNvPr id="5" name="页脚占位符 4">
            <a:extLst>
              <a:ext uri="{FF2B5EF4-FFF2-40B4-BE49-F238E27FC236}">
                <a16:creationId xmlns:a16="http://schemas.microsoft.com/office/drawing/2014/main" id="{1D3C3BDE-AE34-49FB-B259-4A387D3D7F6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6E8424D-24A2-42AE-A7DC-9DCB272D4C63}"/>
              </a:ext>
            </a:extLst>
          </p:cNvPr>
          <p:cNvSpPr>
            <a:spLocks noGrp="1"/>
          </p:cNvSpPr>
          <p:nvPr>
            <p:ph type="sldNum" sz="quarter" idx="12"/>
          </p:nvPr>
        </p:nvSpPr>
        <p:spPr/>
        <p:txBody>
          <a:bodyPr/>
          <a:lstStyle/>
          <a:p>
            <a:fld id="{3E75733C-1D1B-475C-A11C-6B89342E2272}" type="slidenum">
              <a:rPr lang="zh-CN" altLang="en-US" smtClean="0"/>
              <a:t>‹#›</a:t>
            </a:fld>
            <a:endParaRPr lang="zh-CN" altLang="en-US"/>
          </a:p>
        </p:txBody>
      </p:sp>
    </p:spTree>
    <p:extLst>
      <p:ext uri="{BB962C8B-B14F-4D97-AF65-F5344CB8AC3E}">
        <p14:creationId xmlns:p14="http://schemas.microsoft.com/office/powerpoint/2010/main" val="183604708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782D5B17-14C0-4274-8AE3-ABAB766C3AC9}"/>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17E2BA3C-3BF9-4ADD-8762-D66BCF9CB823}"/>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3C95AD4-CBB0-4949-9691-EFC4BDBFD1E7}"/>
              </a:ext>
            </a:extLst>
          </p:cNvPr>
          <p:cNvSpPr>
            <a:spLocks noGrp="1"/>
          </p:cNvSpPr>
          <p:nvPr>
            <p:ph type="dt" sz="half" idx="10"/>
          </p:nvPr>
        </p:nvSpPr>
        <p:spPr/>
        <p:txBody>
          <a:bodyPr/>
          <a:lstStyle/>
          <a:p>
            <a:fld id="{31535F7E-9180-47ED-9CF3-88B5CBE873F2}" type="datetimeFigureOut">
              <a:rPr lang="zh-CN" altLang="en-US" smtClean="0"/>
              <a:t>2023/6/2</a:t>
            </a:fld>
            <a:endParaRPr lang="zh-CN" altLang="en-US"/>
          </a:p>
        </p:txBody>
      </p:sp>
      <p:sp>
        <p:nvSpPr>
          <p:cNvPr id="5" name="页脚占位符 4">
            <a:extLst>
              <a:ext uri="{FF2B5EF4-FFF2-40B4-BE49-F238E27FC236}">
                <a16:creationId xmlns:a16="http://schemas.microsoft.com/office/drawing/2014/main" id="{60C4840C-83A4-46CA-8458-89DED30CE7E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BCD32CD-714A-48D4-AD9B-D37479EB30D0}"/>
              </a:ext>
            </a:extLst>
          </p:cNvPr>
          <p:cNvSpPr>
            <a:spLocks noGrp="1"/>
          </p:cNvSpPr>
          <p:nvPr>
            <p:ph type="sldNum" sz="quarter" idx="12"/>
          </p:nvPr>
        </p:nvSpPr>
        <p:spPr/>
        <p:txBody>
          <a:bodyPr/>
          <a:lstStyle/>
          <a:p>
            <a:fld id="{3E75733C-1D1B-475C-A11C-6B89342E2272}" type="slidenum">
              <a:rPr lang="zh-CN" altLang="en-US" smtClean="0"/>
              <a:t>‹#›</a:t>
            </a:fld>
            <a:endParaRPr lang="zh-CN" altLang="en-US"/>
          </a:p>
        </p:txBody>
      </p:sp>
    </p:spTree>
    <p:extLst>
      <p:ext uri="{BB962C8B-B14F-4D97-AF65-F5344CB8AC3E}">
        <p14:creationId xmlns:p14="http://schemas.microsoft.com/office/powerpoint/2010/main" val="219232263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尾页">
    <p:bg>
      <p:bgPr>
        <a:solidFill>
          <a:srgbClr val="415FFF"/>
        </a:solidFill>
        <a:effectLst/>
      </p:bgPr>
    </p:bg>
    <p:spTree>
      <p:nvGrpSpPr>
        <p:cNvPr id="1" name=""/>
        <p:cNvGrpSpPr/>
        <p:nvPr/>
      </p:nvGrpSpPr>
      <p:grpSpPr>
        <a:xfrm>
          <a:off x="0" y="0"/>
          <a:ext cx="0" cy="0"/>
          <a:chOff x="0" y="0"/>
          <a:chExt cx="0" cy="0"/>
        </a:xfrm>
      </p:grpSpPr>
      <p:sp>
        <p:nvSpPr>
          <p:cNvPr id="2" name="矩形 1"/>
          <p:cNvSpPr/>
          <p:nvPr/>
        </p:nvSpPr>
        <p:spPr>
          <a:xfrm>
            <a:off x="678070" y="1492739"/>
            <a:ext cx="8176613" cy="1877437"/>
          </a:xfrm>
          <a:prstGeom prst="rect">
            <a:avLst/>
          </a:prstGeom>
        </p:spPr>
        <p:txBody>
          <a:bodyPr wrap="square">
            <a:spAutoFit/>
          </a:bodyPr>
          <a:lstStyle/>
          <a:p>
            <a:pPr lvl="0"/>
            <a:r>
              <a:rPr lang="en-US" altLang="zh-CN" sz="5800" b="1" i="0" noProof="0">
                <a:solidFill>
                  <a:schemeClr val="bg1"/>
                </a:solidFill>
                <a:latin typeface="vivo type 简 Heavy" panose="02000900000000000000" pitchFamily="2" charset="-122"/>
                <a:ea typeface="vivo type 简 Heavy" panose="02000900000000000000" pitchFamily="2" charset="-122"/>
                <a:cs typeface="vivo type CNS" charset="-122"/>
              </a:rPr>
              <a:t>THANK YOU.</a:t>
            </a:r>
          </a:p>
          <a:p>
            <a:pPr lvl="0"/>
            <a:r>
              <a:rPr lang="zh-CN" altLang="en-US" sz="5800" b="1" i="0" noProof="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70" name="矩形 69"/>
          <p:cNvSpPr/>
          <p:nvPr/>
        </p:nvSpPr>
        <p:spPr>
          <a:xfrm>
            <a:off x="-2595443" y="187627"/>
            <a:ext cx="1265363" cy="338554"/>
          </a:xfrm>
          <a:prstGeom prst="rect">
            <a:avLst/>
          </a:prstGeom>
        </p:spPr>
        <p:txBody>
          <a:bodyPr wrap="square">
            <a:spAutoFit/>
          </a:bodyPr>
          <a:lstStyle/>
          <a:p>
            <a:r>
              <a:rPr lang="en-US" altLang="zh-CN" sz="1600" b="0" i="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a:p>
        </p:txBody>
      </p:sp>
      <p:sp>
        <p:nvSpPr>
          <p:cNvPr id="71" name="矩形 70"/>
          <p:cNvSpPr/>
          <p:nvPr/>
        </p:nvSpPr>
        <p:spPr>
          <a:xfrm>
            <a:off x="12698804" y="422275"/>
            <a:ext cx="1265363" cy="338554"/>
          </a:xfrm>
          <a:prstGeom prst="rect">
            <a:avLst/>
          </a:prstGeom>
        </p:spPr>
        <p:txBody>
          <a:bodyPr wrap="square">
            <a:spAutoFit/>
          </a:bodyPr>
          <a:lstStyle/>
          <a:p>
            <a:r>
              <a:rPr lang="en-US" altLang="zh-CN" sz="1600" b="0" i="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a:p>
        </p:txBody>
      </p:sp>
      <p:sp>
        <p:nvSpPr>
          <p:cNvPr id="72" name="文本框 71"/>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3" name="组 176"/>
          <p:cNvGrpSpPr/>
          <p:nvPr/>
        </p:nvGrpSpPr>
        <p:grpSpPr>
          <a:xfrm>
            <a:off x="-3386918" y="1009241"/>
            <a:ext cx="2795791" cy="348813"/>
            <a:chOff x="-5043485" y="1324983"/>
            <a:chExt cx="4785749" cy="538842"/>
          </a:xfrm>
        </p:grpSpPr>
        <p:sp>
          <p:nvSpPr>
            <p:cNvPr id="74" name="矩形 73"/>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5" name="矩形 74"/>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6" name="矩形 75"/>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7" name="矩形 76"/>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78" name="文本框 77"/>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9" name="组 183"/>
          <p:cNvGrpSpPr/>
          <p:nvPr/>
        </p:nvGrpSpPr>
        <p:grpSpPr>
          <a:xfrm>
            <a:off x="-3386918" y="1862479"/>
            <a:ext cx="2795791" cy="348813"/>
            <a:chOff x="16164196" y="17668285"/>
            <a:chExt cx="4785749" cy="486635"/>
          </a:xfrm>
        </p:grpSpPr>
        <p:sp>
          <p:nvSpPr>
            <p:cNvPr id="80" name="矩形 79"/>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1" name="矩形 80"/>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4" name="矩形 83"/>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文本框 108"/>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0" name="组 209"/>
          <p:cNvGrpSpPr/>
          <p:nvPr/>
        </p:nvGrpSpPr>
        <p:grpSpPr>
          <a:xfrm>
            <a:off x="-3398070" y="4458239"/>
            <a:ext cx="2806943" cy="351124"/>
            <a:chOff x="-3429000" y="9944467"/>
            <a:chExt cx="3171264" cy="702248"/>
          </a:xfrm>
        </p:grpSpPr>
        <p:sp>
          <p:nvSpPr>
            <p:cNvPr id="111" name="矩形 11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5" name="文本框 114"/>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6" name="矩形 115"/>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7" name="矩形 116"/>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文本框 119"/>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1" name="矩形 120"/>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p:cNvSpPr txBox="1"/>
          <p:nvPr/>
        </p:nvSpPr>
        <p:spPr>
          <a:xfrm>
            <a:off x="12619797" y="3522997"/>
            <a:ext cx="1440950" cy="307777"/>
          </a:xfrm>
          <a:prstGeom prst="rect">
            <a:avLst/>
          </a:prstGeom>
          <a:noFill/>
        </p:spPr>
        <p:txBody>
          <a:bodyPr wrap="square" rtlCol="0">
            <a:spAutoFit/>
          </a:bodyPr>
          <a:lstStyle/>
          <a:p>
            <a:pPr algn="ctr"/>
            <a:r>
              <a:rPr kumimoji="1" lang="en-US" altLang="zh-CN" sz="1400" b="0" i="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28" name="文本框 127"/>
          <p:cNvSpPr txBox="1"/>
          <p:nvPr/>
        </p:nvSpPr>
        <p:spPr>
          <a:xfrm>
            <a:off x="12653667" y="3111825"/>
            <a:ext cx="1407080" cy="307777"/>
          </a:xfrm>
          <a:prstGeom prst="rect">
            <a:avLst/>
          </a:prstGeom>
          <a:noFill/>
        </p:spPr>
        <p:txBody>
          <a:bodyPr wrap="square" rtlCol="0">
            <a:spAutoFit/>
          </a:bodyPr>
          <a:lstStyle/>
          <a:p>
            <a:pPr algn="ctr"/>
            <a:r>
              <a:rPr kumimoji="1" lang="en-US" altLang="zh-CN" sz="1400" b="0" i="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29" name="组 65"/>
          <p:cNvGrpSpPr/>
          <p:nvPr/>
        </p:nvGrpSpPr>
        <p:grpSpPr>
          <a:xfrm>
            <a:off x="-3400879" y="2739059"/>
            <a:ext cx="2809752" cy="348813"/>
            <a:chOff x="5058585" y="17714855"/>
            <a:chExt cx="4833751" cy="515167"/>
          </a:xfrm>
        </p:grpSpPr>
        <p:sp>
          <p:nvSpPr>
            <p:cNvPr id="130" name="矩形 129"/>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1" name="文本框 150"/>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2" name="组 88"/>
          <p:cNvGrpSpPr/>
          <p:nvPr/>
        </p:nvGrpSpPr>
        <p:grpSpPr>
          <a:xfrm>
            <a:off x="-3388739" y="3603967"/>
            <a:ext cx="2797612" cy="348813"/>
            <a:chOff x="10651243" y="17726064"/>
            <a:chExt cx="4775839" cy="526796"/>
          </a:xfrm>
        </p:grpSpPr>
        <p:sp>
          <p:nvSpPr>
            <p:cNvPr id="153" name="矩形 152"/>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7" name="文本框 156"/>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8" name="文本框 157"/>
          <p:cNvSpPr txBox="1"/>
          <p:nvPr/>
        </p:nvSpPr>
        <p:spPr>
          <a:xfrm>
            <a:off x="-2663134" y="3673193"/>
            <a:ext cx="647286" cy="307777"/>
          </a:xfrm>
          <a:prstGeom prst="rect">
            <a:avLst/>
          </a:prstGeom>
          <a:noFill/>
        </p:spPr>
        <p:txBody>
          <a:bodyPr wrap="square" rtlCol="0">
            <a:spAutoFit/>
          </a:bodyPr>
          <a:lstStyle/>
          <a:p>
            <a:pPr algn="ctr"/>
            <a:r>
              <a:rPr kumimoji="1" lang="en-US" altLang="zh-CN" sz="1400" b="0" i="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p:cNvSpPr txBox="1"/>
          <p:nvPr/>
        </p:nvSpPr>
        <p:spPr>
          <a:xfrm>
            <a:off x="-1954176" y="3667432"/>
            <a:ext cx="647286" cy="307777"/>
          </a:xfrm>
          <a:prstGeom prst="rect">
            <a:avLst/>
          </a:prstGeom>
          <a:noFill/>
        </p:spPr>
        <p:txBody>
          <a:bodyPr wrap="square" rtlCol="0">
            <a:spAutoFit/>
          </a:bodyPr>
          <a:lstStyle/>
          <a:p>
            <a:pPr algn="ctr"/>
            <a:r>
              <a:rPr kumimoji="1" lang="en-US" altLang="zh-CN" sz="1400" b="0" i="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p:cNvSpPr txBox="1"/>
          <p:nvPr/>
        </p:nvSpPr>
        <p:spPr>
          <a:xfrm>
            <a:off x="-1293545" y="3668248"/>
            <a:ext cx="702419" cy="307777"/>
          </a:xfrm>
          <a:prstGeom prst="rect">
            <a:avLst/>
          </a:prstGeom>
          <a:noFill/>
        </p:spPr>
        <p:txBody>
          <a:bodyPr wrap="square" rtlCol="0">
            <a:spAutoFit/>
          </a:bodyPr>
          <a:lstStyle/>
          <a:p>
            <a:pPr algn="ctr"/>
            <a:r>
              <a:rPr kumimoji="1" lang="en-US" altLang="zh-CN" sz="1400" b="0" i="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p:cNvSpPr txBox="1"/>
          <p:nvPr/>
        </p:nvSpPr>
        <p:spPr>
          <a:xfrm>
            <a:off x="-1263986" y="2800229"/>
            <a:ext cx="647286" cy="307777"/>
          </a:xfrm>
          <a:prstGeom prst="rect">
            <a:avLst/>
          </a:prstGeom>
          <a:noFill/>
        </p:spPr>
        <p:txBody>
          <a:bodyPr wrap="square" rtlCol="0">
            <a:spAutoFit/>
          </a:bodyPr>
          <a:lstStyle/>
          <a:p>
            <a:pPr algn="ctr"/>
            <a:r>
              <a:rPr kumimoji="1" lang="en-US" altLang="zh-CN" sz="1400" b="0" i="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p:nvSpPr>
        <p:spPr>
          <a:xfrm>
            <a:off x="-1991764" y="2829531"/>
            <a:ext cx="710370" cy="415498"/>
          </a:xfrm>
          <a:prstGeom prst="rect">
            <a:avLst/>
          </a:prstGeom>
          <a:noFill/>
        </p:spPr>
        <p:txBody>
          <a:bodyPr wrap="square" rtlCol="0">
            <a:spAutoFit/>
          </a:bodyPr>
          <a:lstStyle/>
          <a:p>
            <a:pPr algn="ctr"/>
            <a:r>
              <a:rPr kumimoji="1" lang="en-US" altLang="zh-CN" sz="1200" b="0" i="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p:cNvSpPr txBox="1"/>
          <p:nvPr/>
        </p:nvSpPr>
        <p:spPr>
          <a:xfrm>
            <a:off x="-2663935" y="2807423"/>
            <a:ext cx="647286" cy="307777"/>
          </a:xfrm>
          <a:prstGeom prst="rect">
            <a:avLst/>
          </a:prstGeom>
          <a:noFill/>
        </p:spPr>
        <p:txBody>
          <a:bodyPr wrap="square" rtlCol="0">
            <a:spAutoFit/>
          </a:bodyPr>
          <a:lstStyle/>
          <a:p>
            <a:pPr algn="ctr"/>
            <a:r>
              <a:rPr kumimoji="1" lang="en-US" altLang="zh-CN" sz="1400" b="0" i="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92" name="Textplatzhalter 3"/>
          <p:cNvSpPr>
            <a:spLocks noGrp="1"/>
          </p:cNvSpPr>
          <p:nvPr>
            <p:ph type="body" sz="quarter" idx="58" hasCustomPrompt="1"/>
          </p:nvPr>
        </p:nvSpPr>
        <p:spPr>
          <a:xfrm>
            <a:off x="735493" y="6096530"/>
            <a:ext cx="9160221" cy="151857"/>
          </a:xfrm>
        </p:spPr>
        <p:txBody>
          <a:bodyPr tIns="36000" bIns="36000" anchor="t">
            <a:noAutofit/>
          </a:bodyPr>
          <a:lstStyle>
            <a:lvl1pPr marL="0" indent="0">
              <a:lnSpc>
                <a:spcPct val="100000"/>
              </a:lnSpc>
              <a:buNone/>
              <a:defRPr sz="1600" b="0" i="0" spc="0" baseline="0">
                <a:solidFill>
                  <a:schemeClr val="bg1"/>
                </a:solidFill>
                <a:latin typeface="vivo type CN简 Regular" panose="02000500000000000000" charset="-122"/>
                <a:ea typeface="vivo type CN简 Regular" panose="02000500000000000000" charset="-122"/>
                <a:cs typeface="vivo type CNS" charset="-122"/>
              </a:defRPr>
            </a:lvl1pPr>
          </a:lstStyle>
          <a:p>
            <a:pPr lvl="0"/>
            <a:r>
              <a:rPr lang="en-US" altLang="zh-CN" noProof="0" dirty="0"/>
              <a:t>www.vivo.com</a:t>
            </a:r>
            <a:endParaRPr lang="zh-CN" altLang="en-US" noProof="0" dirty="0"/>
          </a:p>
        </p:txBody>
      </p:sp>
      <p:pic>
        <p:nvPicPr>
          <p:cNvPr id="63" name="图片 62"/>
          <p:cNvPicPr>
            <a:picLocks noChangeAspect="1"/>
          </p:cNvPicPr>
          <p:nvPr/>
        </p:nvPicPr>
        <p:blipFill>
          <a:blip r:embed="rId2" cstate="email"/>
          <a:stretch>
            <a:fillRect/>
          </a:stretch>
        </p:blipFill>
        <p:spPr>
          <a:xfrm>
            <a:off x="10625744" y="317694"/>
            <a:ext cx="979636" cy="257702"/>
          </a:xfrm>
          <a:prstGeom prst="rect">
            <a:avLst/>
          </a:prstGeom>
        </p:spPr>
      </p:pic>
      <p:sp>
        <p:nvSpPr>
          <p:cNvPr id="64" name="矩形 63"/>
          <p:cNvSpPr/>
          <p:nvPr userDrawn="1"/>
        </p:nvSpPr>
        <p:spPr>
          <a:xfrm>
            <a:off x="-2595443" y="187627"/>
            <a:ext cx="1265363" cy="338554"/>
          </a:xfrm>
          <a:prstGeom prst="rect">
            <a:avLst/>
          </a:prstGeom>
        </p:spPr>
        <p:txBody>
          <a:bodyPr wrap="square">
            <a:spAutoFit/>
          </a:bodyPr>
          <a:lstStyle/>
          <a:p>
            <a:r>
              <a:rPr lang="en-US" altLang="zh-CN" sz="1600" b="0" i="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a:p>
        </p:txBody>
      </p:sp>
      <p:sp>
        <p:nvSpPr>
          <p:cNvPr id="65" name="矩形 64"/>
          <p:cNvSpPr/>
          <p:nvPr userDrawn="1"/>
        </p:nvSpPr>
        <p:spPr>
          <a:xfrm>
            <a:off x="12698804" y="422275"/>
            <a:ext cx="1265363" cy="338554"/>
          </a:xfrm>
          <a:prstGeom prst="rect">
            <a:avLst/>
          </a:prstGeom>
        </p:spPr>
        <p:txBody>
          <a:bodyPr wrap="square">
            <a:spAutoFit/>
          </a:bodyPr>
          <a:lstStyle/>
          <a:p>
            <a:r>
              <a:rPr lang="en-US" altLang="zh-CN" sz="1600" b="0" i="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a:p>
        </p:txBody>
      </p:sp>
      <p:sp>
        <p:nvSpPr>
          <p:cNvPr id="66" name="文本框 65"/>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67" name="组 176"/>
          <p:cNvGrpSpPr/>
          <p:nvPr userDrawn="1"/>
        </p:nvGrpSpPr>
        <p:grpSpPr>
          <a:xfrm>
            <a:off x="-3386918" y="1009241"/>
            <a:ext cx="2795791" cy="348813"/>
            <a:chOff x="-5043485" y="1324983"/>
            <a:chExt cx="4785749" cy="538842"/>
          </a:xfrm>
        </p:grpSpPr>
        <p:sp>
          <p:nvSpPr>
            <p:cNvPr id="68" name="矩形 6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9" name="矩形 6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0" name="组 183"/>
          <p:cNvGrpSpPr/>
          <p:nvPr userDrawn="1"/>
        </p:nvGrpSpPr>
        <p:grpSpPr>
          <a:xfrm>
            <a:off x="-3386918" y="1862479"/>
            <a:ext cx="2795791" cy="348813"/>
            <a:chOff x="16164196" y="17668285"/>
            <a:chExt cx="4785749" cy="486635"/>
          </a:xfrm>
        </p:grpSpPr>
        <p:sp>
          <p:nvSpPr>
            <p:cNvPr id="91" name="矩形 90"/>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5" name="矩形 94"/>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7" name="矩形 96"/>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文本框 98"/>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00" name="组 209"/>
          <p:cNvGrpSpPr/>
          <p:nvPr userDrawn="1"/>
        </p:nvGrpSpPr>
        <p:grpSpPr>
          <a:xfrm>
            <a:off x="-3398070" y="4458239"/>
            <a:ext cx="2806943" cy="351124"/>
            <a:chOff x="-3429000" y="9944467"/>
            <a:chExt cx="3171264" cy="702248"/>
          </a:xfrm>
        </p:grpSpPr>
        <p:sp>
          <p:nvSpPr>
            <p:cNvPr id="101" name="矩形 10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3" name="矩形 10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5" name="文本框 104"/>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06" name="矩形 105"/>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7" name="矩形 106"/>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p:cNvGrpSpPr/>
          <p:nvPr userDrawn="1"/>
        </p:nvGrpSpPr>
        <p:grpSpPr>
          <a:xfrm>
            <a:off x="-3400879" y="2739059"/>
            <a:ext cx="2809752" cy="348813"/>
            <a:chOff x="5058585" y="17714855"/>
            <a:chExt cx="4833751" cy="515167"/>
          </a:xfrm>
        </p:grpSpPr>
        <p:sp>
          <p:nvSpPr>
            <p:cNvPr id="146" name="矩形 145"/>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p:cNvGrpSpPr/>
          <p:nvPr userDrawn="1"/>
        </p:nvGrpSpPr>
        <p:grpSpPr>
          <a:xfrm>
            <a:off x="-3388739" y="3603967"/>
            <a:ext cx="2797612" cy="348813"/>
            <a:chOff x="10651243" y="17726064"/>
            <a:chExt cx="4775839" cy="526796"/>
          </a:xfrm>
        </p:grpSpPr>
        <p:sp>
          <p:nvSpPr>
            <p:cNvPr id="166" name="矩形 165"/>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178" name="图片 177"/>
          <p:cNvPicPr>
            <a:picLocks noChangeAspect="1"/>
          </p:cNvPicPr>
          <p:nvPr userDrawn="1"/>
        </p:nvPicPr>
        <p:blipFill>
          <a:blip r:embed="rId2" cstate="email"/>
          <a:stretch>
            <a:fillRect/>
          </a:stretch>
        </p:blipFill>
        <p:spPr>
          <a:xfrm>
            <a:off x="10625744" y="317694"/>
            <a:ext cx="979636" cy="257702"/>
          </a:xfrm>
          <a:prstGeom prst="rect">
            <a:avLst/>
          </a:prstGeom>
        </p:spPr>
      </p:pic>
    </p:spTree>
    <p:extLst>
      <p:ext uri="{BB962C8B-B14F-4D97-AF65-F5344CB8AC3E}">
        <p14:creationId xmlns:p14="http://schemas.microsoft.com/office/powerpoint/2010/main" val="324834221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grpSp>
        <p:nvGrpSpPr>
          <p:cNvPr id="7" name="组合 6"/>
          <p:cNvGrpSpPr/>
          <p:nvPr userDrawn="1"/>
        </p:nvGrpSpPr>
        <p:grpSpPr>
          <a:xfrm>
            <a:off x="450015" y="244886"/>
            <a:ext cx="704500" cy="646383"/>
            <a:chOff x="1417110" y="1933669"/>
            <a:chExt cx="1827515" cy="1676757"/>
          </a:xfrm>
        </p:grpSpPr>
        <p:sp>
          <p:nvSpPr>
            <p:cNvPr id="8" name="椭圆 7"/>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椭圆 8"/>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椭圆 12"/>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3110426691"/>
      </p:ext>
    </p:extLst>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58377814"/>
      </p:ext>
    </p:extLst>
  </p:cSld>
  <p:clrMapOvr>
    <a:masterClrMapping/>
  </p:clrMapOvr>
  <p:transition spd="slow">
    <p:wip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316653" y="297021"/>
            <a:ext cx="7747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de-DE" sz="1200" b="1" kern="1200">
                <a:solidFill>
                  <a:schemeClr val="tx1"/>
                </a:solidFill>
                <a:latin typeface="Arial" panose="020B0604020202020204"/>
                <a:ea typeface="+mn-ea"/>
                <a:cs typeface="Arial" panose="020B0604020202020204" pitchFamily="34" charset="0"/>
              </a:rPr>
              <a:t>3GPP TSG-SA WG2 Meeting #1</a:t>
            </a:r>
            <a:r>
              <a:rPr lang="en-US" altLang="de-DE" sz="1200" b="1" kern="1200">
                <a:solidFill>
                  <a:schemeClr val="tx1"/>
                </a:solidFill>
                <a:latin typeface="Arial" panose="020B0604020202020204"/>
                <a:ea typeface="+mn-ea"/>
                <a:cs typeface="Arial" panose="020B0604020202020204" pitchFamily="34" charset="0"/>
              </a:rPr>
              <a:t>5</a:t>
            </a:r>
            <a:r>
              <a:rPr lang="en-US" sz="1200" b="1" kern="1200">
                <a:solidFill>
                  <a:schemeClr val="tx1"/>
                </a:solidFill>
                <a:latin typeface="Arial" panose="020B0604020202020204"/>
                <a:ea typeface="+mn-ea"/>
                <a:cs typeface="Arial" panose="020B0604020202020204" pitchFamily="34" charset="0"/>
              </a:rPr>
              <a:t>7</a:t>
            </a:r>
            <a:r>
              <a:rPr lang="de-DE" sz="1200" b="1" kern="1200">
                <a:solidFill>
                  <a:schemeClr val="tx1"/>
                </a:solidFill>
                <a:latin typeface="Arial" panose="020B0604020202020204"/>
                <a:ea typeface="+mn-ea"/>
                <a:cs typeface="Arial" panose="020B0604020202020204" pitchFamily="34" charset="0"/>
              </a:rPr>
              <a:t> </a:t>
            </a:r>
          </a:p>
          <a:p>
            <a:r>
              <a:rPr lang="en-US" sz="1200" b="1" kern="1200">
                <a:solidFill>
                  <a:schemeClr val="tx1"/>
                </a:solidFill>
                <a:latin typeface="Arial" panose="020B0604020202020204"/>
                <a:ea typeface="+mn-ea"/>
                <a:cs typeface="Arial" panose="020B0604020202020204" pitchFamily="34" charset="0"/>
              </a:rPr>
              <a:t>Berlin, May 22 – 26, 2023</a:t>
            </a:r>
            <a:endParaRPr lang="sv-SE" altLang="en-US" sz="1200" b="1" kern="1200">
              <a:solidFill>
                <a:schemeClr val="tx1"/>
              </a:solidFill>
              <a:latin typeface="Arial" panose="020B0604020202020204"/>
              <a:ea typeface="+mn-ea"/>
              <a:cs typeface="Arial" panose="020B0604020202020204" pitchFamily="34" charset="0"/>
            </a:endParaRP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898968572"/>
      </p:ext>
    </p:extLst>
  </p:cSld>
  <p:clrMapOvr>
    <a:overrideClrMapping bg1="lt1" tx1="dk1" bg2="lt2" tx2="dk2" accent1="accent1" accent2="accent2" accent3="accent3" accent4="accent4" accent5="accent5" accent6="accent6" hlink="hlink" folHlink="folHlink"/>
  </p:clrMapOvr>
  <p:transition spd="slow"/>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itle 3"/>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732756549"/>
      </p:ext>
    </p:extLst>
  </p:cSld>
  <p:clrMapOvr>
    <a:overrideClrMapping bg1="lt1" tx1="dk1" bg2="lt2" tx2="dk2" accent1="accent1" accent2="accent2" accent3="accent3" accent4="accent4" accent5="accent5" accent6="accent6" hlink="hlink" folHlink="folHlink"/>
  </p:clrMapOvr>
  <p:transition spd="slow"/>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Tree>
    <p:extLst>
      <p:ext uri="{BB962C8B-B14F-4D97-AF65-F5344CB8AC3E}">
        <p14:creationId xmlns:p14="http://schemas.microsoft.com/office/powerpoint/2010/main" val="3547016762"/>
      </p:ext>
    </p:extLst>
  </p:cSld>
  <p:clrMapOvr>
    <a:masterClrMapping/>
  </p:clrMapOvr>
  <p:transition spd="slow"/>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5_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11007" y="297729"/>
            <a:ext cx="10468423" cy="786809"/>
          </a:xfrm>
          <a:prstGeom prst="rect">
            <a:avLst/>
          </a:prstGeom>
        </p:spPr>
        <p:txBody>
          <a:bodyPr anchor="ctr"/>
          <a:lstStyle>
            <a:lvl1pPr marL="0" marR="0" indent="0" algn="l" defTabSz="913130" rtl="0" eaLnBrk="1" fontAlgn="base" latinLnBrk="0" hangingPunct="1">
              <a:lnSpc>
                <a:spcPct val="100000"/>
              </a:lnSpc>
              <a:spcBef>
                <a:spcPct val="0"/>
              </a:spcBef>
              <a:spcAft>
                <a:spcPct val="0"/>
              </a:spcAft>
              <a:buClrTx/>
              <a:buSzTx/>
              <a:buFontTx/>
              <a:buNone/>
              <a:defRPr sz="2695" b="1" baseline="0">
                <a:solidFill>
                  <a:srgbClr val="C00000"/>
                </a:solidFill>
                <a:latin typeface="微软雅黑" panose="020B0503020204020204" pitchFamily="34" charset="-122"/>
                <a:ea typeface="微软雅黑" panose="020B0503020204020204" pitchFamily="34" charset="-122"/>
              </a:defRPr>
            </a:lvl1pPr>
          </a:lstStyle>
          <a:p>
            <a:r>
              <a:rPr lang="en-US" altLang="zh-CN" dirty="0"/>
              <a:t>Content</a:t>
            </a:r>
            <a:endParaRPr lang="zh-CN" altLang="en-US" dirty="0"/>
          </a:p>
        </p:txBody>
      </p:sp>
      <p:sp>
        <p:nvSpPr>
          <p:cNvPr id="4" name="文本占位符 3"/>
          <p:cNvSpPr>
            <a:spLocks noGrp="1"/>
          </p:cNvSpPr>
          <p:nvPr>
            <p:ph type="body" sz="quarter" idx="10" hasCustomPrompt="1"/>
          </p:nvPr>
        </p:nvSpPr>
        <p:spPr>
          <a:xfrm>
            <a:off x="811001" y="1400686"/>
            <a:ext cx="10468424" cy="4649240"/>
          </a:xfrm>
          <a:prstGeom prst="rect">
            <a:avLst/>
          </a:prstGeom>
        </p:spPr>
        <p:txBody>
          <a:bodyPr/>
          <a:lstStyle>
            <a:lvl1pPr>
              <a:buFont typeface="Arial" panose="020B0604020202020204" pitchFamily="34" charset="0"/>
              <a:buChar char="•"/>
              <a:defRPr sz="2095" baseline="0">
                <a:solidFill>
                  <a:schemeClr val="tx1"/>
                </a:solidFill>
                <a:latin typeface="微软雅黑" panose="020B0503020204020204" pitchFamily="34" charset="-122"/>
                <a:ea typeface="微软雅黑" panose="020B0503020204020204" pitchFamily="34" charset="-122"/>
              </a:defRPr>
            </a:lvl1pPr>
            <a:lvl2pPr>
              <a:buFont typeface="Wingdings" panose="05000000000000000000" pitchFamily="2" charset="2"/>
              <a:buChar char="Ø"/>
              <a:defRPr baseline="0">
                <a:solidFill>
                  <a:schemeClr val="tx1"/>
                </a:solidFill>
              </a:defRPr>
            </a:lvl2pPr>
            <a:lvl3pPr>
              <a:defRPr baseline="0">
                <a:solidFill>
                  <a:schemeClr val="tx1"/>
                </a:solidFill>
              </a:defRPr>
            </a:lvl3pPr>
            <a:lvl4pPr>
              <a:defRPr baseline="0">
                <a:solidFill>
                  <a:schemeClr val="tx1"/>
                </a:solidFill>
              </a:defRPr>
            </a:lvl4pPr>
            <a:lvl5pPr>
              <a:defRPr baseline="0">
                <a:solidFill>
                  <a:schemeClr val="tx1"/>
                </a:solidFill>
              </a:defRPr>
            </a:lvl5pPr>
          </a:lstStyle>
          <a:p>
            <a:pPr lvl="0"/>
            <a:r>
              <a:rPr lang="zh-CN" altLang="en-US" dirty="0"/>
              <a:t>击此处编辑目录文本样式</a:t>
            </a:r>
            <a:endParaRPr lang="en-US" altLang="zh-CN" dirty="0"/>
          </a:p>
          <a:p>
            <a:pPr lvl="1"/>
            <a:endParaRPr lang="zh-CN" altLang="en-US" dirty="0"/>
          </a:p>
        </p:txBody>
      </p:sp>
    </p:spTree>
    <p:extLst>
      <p:ext uri="{BB962C8B-B14F-4D97-AF65-F5344CB8AC3E}">
        <p14:creationId xmlns:p14="http://schemas.microsoft.com/office/powerpoint/2010/main" val="1745014955"/>
      </p:ext>
    </p:extLst>
  </p:cSld>
  <p:clrMapOvr>
    <a:masterClrMapping/>
  </p:clrMapOvr>
  <p:transition spd="slow"/>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4497477"/>
      </p:ext>
    </p:extLst>
  </p:cSld>
  <p:clrMapOvr>
    <a:masterClrMapping/>
  </p:clrMapOvr>
  <p:transition spd="slow">
    <p:wip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5A522-B606-4845-8FC1-E2EAB39AF3A7}"/>
              </a:ext>
            </a:extLst>
          </p:cNvPr>
          <p:cNvSpPr>
            <a:spLocks noGrp="1"/>
          </p:cNvSpPr>
          <p:nvPr>
            <p:ph type="ctrTitle"/>
          </p:nvPr>
        </p:nvSpPr>
        <p:spPr>
          <a:xfrm>
            <a:off x="1524000" y="1122363"/>
            <a:ext cx="9144000" cy="2387600"/>
          </a:xfrm>
        </p:spPr>
        <p:txBody>
          <a:bodyPr anchor="b"/>
          <a:lstStyle>
            <a:lvl1pPr algn="ctr">
              <a:defRPr sz="4500"/>
            </a:lvl1pPr>
          </a:lstStyle>
          <a:p>
            <a:r>
              <a:rPr lang="zh-CN" altLang="en-US"/>
              <a:t>单击此处编辑母版标题样式</a:t>
            </a:r>
          </a:p>
        </p:txBody>
      </p:sp>
      <p:sp>
        <p:nvSpPr>
          <p:cNvPr id="3" name="副标题 2">
            <a:extLst>
              <a:ext uri="{FF2B5EF4-FFF2-40B4-BE49-F238E27FC236}">
                <a16:creationId xmlns:a16="http://schemas.microsoft.com/office/drawing/2014/main" id="{90521571-2328-4439-B87B-0448B2F12DD3}"/>
              </a:ext>
            </a:extLst>
          </p:cNvPr>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a:extLst>
              <a:ext uri="{FF2B5EF4-FFF2-40B4-BE49-F238E27FC236}">
                <a16:creationId xmlns:a16="http://schemas.microsoft.com/office/drawing/2014/main" id="{5EEACF33-6613-413A-9895-4CE6836D6DB4}"/>
              </a:ext>
            </a:extLst>
          </p:cNvPr>
          <p:cNvSpPr>
            <a:spLocks noGrp="1"/>
          </p:cNvSpPr>
          <p:nvPr>
            <p:ph type="dt" sz="half" idx="10"/>
          </p:nvPr>
        </p:nvSpPr>
        <p:spPr/>
        <p:txBody>
          <a:bodyPr/>
          <a:lstStyle/>
          <a:p>
            <a:fld id="{31535F7E-9180-47ED-9CF3-88B5CBE873F2}" type="datetimeFigureOut">
              <a:rPr lang="zh-CN" altLang="en-US" smtClean="0"/>
              <a:t>2023/6/2</a:t>
            </a:fld>
            <a:endParaRPr lang="zh-CN" altLang="en-US"/>
          </a:p>
        </p:txBody>
      </p:sp>
      <p:sp>
        <p:nvSpPr>
          <p:cNvPr id="5" name="页脚占位符 4">
            <a:extLst>
              <a:ext uri="{FF2B5EF4-FFF2-40B4-BE49-F238E27FC236}">
                <a16:creationId xmlns:a16="http://schemas.microsoft.com/office/drawing/2014/main" id="{A9283B40-B64B-424A-B0AA-9C59DDC1885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AFC3AC9-F077-404F-9F67-2D745E10E650}"/>
              </a:ext>
            </a:extLst>
          </p:cNvPr>
          <p:cNvSpPr>
            <a:spLocks noGrp="1"/>
          </p:cNvSpPr>
          <p:nvPr>
            <p:ph type="sldNum" sz="quarter" idx="12"/>
          </p:nvPr>
        </p:nvSpPr>
        <p:spPr/>
        <p:txBody>
          <a:bodyPr/>
          <a:lstStyle/>
          <a:p>
            <a:fld id="{3E75733C-1D1B-475C-A11C-6B89342E2272}" type="slidenum">
              <a:rPr lang="zh-CN" altLang="en-US" smtClean="0"/>
              <a:t>‹#›</a:t>
            </a:fld>
            <a:endParaRPr lang="zh-CN" altLang="en-US"/>
          </a:p>
        </p:txBody>
      </p:sp>
    </p:spTree>
    <p:extLst>
      <p:ext uri="{BB962C8B-B14F-4D97-AF65-F5344CB8AC3E}">
        <p14:creationId xmlns:p14="http://schemas.microsoft.com/office/powerpoint/2010/main" val="36038308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316653" y="297021"/>
            <a:ext cx="7747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de-DE" sz="1200" b="1" kern="1200">
                <a:solidFill>
                  <a:schemeClr val="tx1"/>
                </a:solidFill>
                <a:latin typeface="Arial" panose="020B0604020202020204"/>
                <a:ea typeface="+mn-ea"/>
                <a:cs typeface="Arial" panose="020B0604020202020204" pitchFamily="34" charset="0"/>
              </a:rPr>
              <a:t>3GPP TSG-SA WG2 Meeting #1</a:t>
            </a:r>
            <a:r>
              <a:rPr lang="en-US" altLang="de-DE" sz="1200" b="1" kern="1200">
                <a:solidFill>
                  <a:schemeClr val="tx1"/>
                </a:solidFill>
                <a:latin typeface="Arial" panose="020B0604020202020204"/>
                <a:ea typeface="+mn-ea"/>
                <a:cs typeface="Arial" panose="020B0604020202020204" pitchFamily="34" charset="0"/>
              </a:rPr>
              <a:t>5</a:t>
            </a:r>
            <a:r>
              <a:rPr lang="en-US" sz="1200" b="1" kern="1200">
                <a:solidFill>
                  <a:schemeClr val="tx1"/>
                </a:solidFill>
                <a:latin typeface="Arial" panose="020B0604020202020204"/>
                <a:ea typeface="+mn-ea"/>
                <a:cs typeface="Arial" panose="020B0604020202020204" pitchFamily="34" charset="0"/>
              </a:rPr>
              <a:t>7</a:t>
            </a:r>
            <a:r>
              <a:rPr lang="de-DE" sz="1200" b="1" kern="1200">
                <a:solidFill>
                  <a:schemeClr val="tx1"/>
                </a:solidFill>
                <a:latin typeface="Arial" panose="020B0604020202020204"/>
                <a:ea typeface="+mn-ea"/>
                <a:cs typeface="Arial" panose="020B0604020202020204" pitchFamily="34" charset="0"/>
              </a:rPr>
              <a:t> </a:t>
            </a:r>
          </a:p>
          <a:p>
            <a:r>
              <a:rPr lang="en-US" sz="1200" b="1" kern="1200">
                <a:solidFill>
                  <a:schemeClr val="tx1"/>
                </a:solidFill>
                <a:latin typeface="Arial" panose="020B0604020202020204"/>
                <a:ea typeface="+mn-ea"/>
                <a:cs typeface="Arial" panose="020B0604020202020204" pitchFamily="34" charset="0"/>
              </a:rPr>
              <a:t>Berlin, May 22 – 26, 2023</a:t>
            </a:r>
            <a:endParaRPr lang="sv-SE" altLang="en-US" sz="1200" b="1" kern="1200">
              <a:solidFill>
                <a:schemeClr val="tx1"/>
              </a:solidFill>
              <a:latin typeface="Arial" panose="020B0604020202020204"/>
              <a:ea typeface="+mn-ea"/>
              <a:cs typeface="Arial" panose="020B0604020202020204" pitchFamily="34" charset="0"/>
            </a:endParaRP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535705285"/>
      </p:ext>
    </p:extLst>
  </p:cSld>
  <p:clrMapOvr>
    <a:overrideClrMapping bg1="lt1" tx1="dk1" bg2="lt2" tx2="dk2" accent1="accent1" accent2="accent2" accent3="accent3" accent4="accent4" accent5="accent5" accent6="accent6" hlink="hlink" folHlink="folHlink"/>
  </p:clrMapOvr>
  <p:transition spd="slow"/>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itle 3"/>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763746145"/>
      </p:ext>
    </p:extLst>
  </p:cSld>
  <p:clrMapOvr>
    <a:overrideClrMapping bg1="lt1" tx1="dk1" bg2="lt2" tx2="dk2" accent1="accent1" accent2="accent2" accent3="accent3" accent4="accent4" accent5="accent5" accent6="accent6" hlink="hlink" folHlink="folHlink"/>
  </p:clrMapOvr>
  <p:transition spd="slow"/>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Tree>
    <p:extLst>
      <p:ext uri="{BB962C8B-B14F-4D97-AF65-F5344CB8AC3E}">
        <p14:creationId xmlns:p14="http://schemas.microsoft.com/office/powerpoint/2010/main" val="53378512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3932182"/>
      </p:ext>
    </p:extLst>
  </p:cSld>
  <p:clrMapOvr>
    <a:masterClrMapping/>
  </p:clrMapOvr>
  <p:transition spd="slow">
    <p:wip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5_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11007" y="297729"/>
            <a:ext cx="10468423" cy="786809"/>
          </a:xfrm>
          <a:prstGeom prst="rect">
            <a:avLst/>
          </a:prstGeom>
        </p:spPr>
        <p:txBody>
          <a:bodyPr anchor="ctr"/>
          <a:lstStyle>
            <a:lvl1pPr marL="0" marR="0" indent="0" algn="l" defTabSz="913130" rtl="0" eaLnBrk="1" fontAlgn="base" latinLnBrk="0" hangingPunct="1">
              <a:lnSpc>
                <a:spcPct val="100000"/>
              </a:lnSpc>
              <a:spcBef>
                <a:spcPct val="0"/>
              </a:spcBef>
              <a:spcAft>
                <a:spcPct val="0"/>
              </a:spcAft>
              <a:buClrTx/>
              <a:buSzTx/>
              <a:buFontTx/>
              <a:buNone/>
              <a:defRPr sz="2695" b="1" baseline="0">
                <a:solidFill>
                  <a:srgbClr val="C00000"/>
                </a:solidFill>
                <a:latin typeface="微软雅黑" panose="020B0503020204020204" pitchFamily="34" charset="-122"/>
                <a:ea typeface="微软雅黑" panose="020B0503020204020204" pitchFamily="34" charset="-122"/>
              </a:defRPr>
            </a:lvl1pPr>
          </a:lstStyle>
          <a:p>
            <a:r>
              <a:rPr lang="en-US" altLang="zh-CN" dirty="0"/>
              <a:t>Content</a:t>
            </a:r>
            <a:endParaRPr lang="zh-CN" altLang="en-US" dirty="0"/>
          </a:p>
        </p:txBody>
      </p:sp>
      <p:sp>
        <p:nvSpPr>
          <p:cNvPr id="4" name="文本占位符 3"/>
          <p:cNvSpPr>
            <a:spLocks noGrp="1"/>
          </p:cNvSpPr>
          <p:nvPr>
            <p:ph type="body" sz="quarter" idx="10" hasCustomPrompt="1"/>
          </p:nvPr>
        </p:nvSpPr>
        <p:spPr>
          <a:xfrm>
            <a:off x="811001" y="1400686"/>
            <a:ext cx="10468424" cy="4649240"/>
          </a:xfrm>
          <a:prstGeom prst="rect">
            <a:avLst/>
          </a:prstGeom>
        </p:spPr>
        <p:txBody>
          <a:bodyPr/>
          <a:lstStyle>
            <a:lvl1pPr>
              <a:buFont typeface="Arial" panose="020B0604020202020204" pitchFamily="34" charset="0"/>
              <a:buChar char="•"/>
              <a:defRPr sz="2095" baseline="0">
                <a:solidFill>
                  <a:schemeClr val="tx1"/>
                </a:solidFill>
                <a:latin typeface="微软雅黑" panose="020B0503020204020204" pitchFamily="34" charset="-122"/>
                <a:ea typeface="微软雅黑" panose="020B0503020204020204" pitchFamily="34" charset="-122"/>
              </a:defRPr>
            </a:lvl1pPr>
            <a:lvl2pPr>
              <a:buFont typeface="Wingdings" panose="05000000000000000000" pitchFamily="2" charset="2"/>
              <a:buChar char="Ø"/>
              <a:defRPr baseline="0">
                <a:solidFill>
                  <a:schemeClr val="tx1"/>
                </a:solidFill>
              </a:defRPr>
            </a:lvl2pPr>
            <a:lvl3pPr>
              <a:defRPr baseline="0">
                <a:solidFill>
                  <a:schemeClr val="tx1"/>
                </a:solidFill>
              </a:defRPr>
            </a:lvl3pPr>
            <a:lvl4pPr>
              <a:defRPr baseline="0">
                <a:solidFill>
                  <a:schemeClr val="tx1"/>
                </a:solidFill>
              </a:defRPr>
            </a:lvl4pPr>
            <a:lvl5pPr>
              <a:defRPr baseline="0">
                <a:solidFill>
                  <a:schemeClr val="tx1"/>
                </a:solidFill>
              </a:defRPr>
            </a:lvl5pPr>
          </a:lstStyle>
          <a:p>
            <a:pPr lvl="0"/>
            <a:r>
              <a:rPr lang="zh-CN" altLang="en-US" dirty="0"/>
              <a:t>击此处编辑目录文本样式</a:t>
            </a:r>
            <a:endParaRPr lang="en-US" altLang="zh-CN" dirty="0"/>
          </a:p>
          <a:p>
            <a:pPr lvl="1"/>
            <a:endParaRPr lang="zh-CN" altLang="en-US" dirty="0"/>
          </a:p>
        </p:txBody>
      </p:sp>
    </p:spTree>
    <p:extLst>
      <p:ext uri="{BB962C8B-B14F-4D97-AF65-F5344CB8AC3E}">
        <p14:creationId xmlns:p14="http://schemas.microsoft.com/office/powerpoint/2010/main" val="165101244"/>
      </p:ext>
    </p:extLst>
  </p:cSld>
  <p:clrMapOvr>
    <a:masterClrMapping/>
  </p:clrMapOvr>
  <p:transition spd="slow"/>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5A522-B606-4845-8FC1-E2EAB39AF3A7}"/>
              </a:ext>
            </a:extLst>
          </p:cNvPr>
          <p:cNvSpPr>
            <a:spLocks noGrp="1"/>
          </p:cNvSpPr>
          <p:nvPr>
            <p:ph type="ctrTitle"/>
          </p:nvPr>
        </p:nvSpPr>
        <p:spPr>
          <a:xfrm>
            <a:off x="1524000" y="1122363"/>
            <a:ext cx="9144000" cy="2387600"/>
          </a:xfrm>
        </p:spPr>
        <p:txBody>
          <a:bodyPr anchor="b"/>
          <a:lstStyle>
            <a:lvl1pPr algn="ctr">
              <a:defRPr sz="4500"/>
            </a:lvl1pPr>
          </a:lstStyle>
          <a:p>
            <a:r>
              <a:rPr lang="zh-CN" altLang="en-US"/>
              <a:t>单击此处编辑母版标题样式</a:t>
            </a:r>
          </a:p>
        </p:txBody>
      </p:sp>
      <p:sp>
        <p:nvSpPr>
          <p:cNvPr id="3" name="副标题 2">
            <a:extLst>
              <a:ext uri="{FF2B5EF4-FFF2-40B4-BE49-F238E27FC236}">
                <a16:creationId xmlns:a16="http://schemas.microsoft.com/office/drawing/2014/main" id="{90521571-2328-4439-B87B-0448B2F12DD3}"/>
              </a:ext>
            </a:extLst>
          </p:cNvPr>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a:extLst>
              <a:ext uri="{FF2B5EF4-FFF2-40B4-BE49-F238E27FC236}">
                <a16:creationId xmlns:a16="http://schemas.microsoft.com/office/drawing/2014/main" id="{5EEACF33-6613-413A-9895-4CE6836D6DB4}"/>
              </a:ext>
            </a:extLst>
          </p:cNvPr>
          <p:cNvSpPr>
            <a:spLocks noGrp="1"/>
          </p:cNvSpPr>
          <p:nvPr>
            <p:ph type="dt" sz="half" idx="10"/>
          </p:nvPr>
        </p:nvSpPr>
        <p:spPr/>
        <p:txBody>
          <a:bodyPr/>
          <a:lstStyle/>
          <a:p>
            <a:fld id="{31535F7E-9180-47ED-9CF3-88B5CBE873F2}" type="datetimeFigureOut">
              <a:rPr lang="zh-CN" altLang="en-US" smtClean="0"/>
              <a:t>2023/6/2</a:t>
            </a:fld>
            <a:endParaRPr lang="zh-CN" altLang="en-US"/>
          </a:p>
        </p:txBody>
      </p:sp>
      <p:sp>
        <p:nvSpPr>
          <p:cNvPr id="5" name="页脚占位符 4">
            <a:extLst>
              <a:ext uri="{FF2B5EF4-FFF2-40B4-BE49-F238E27FC236}">
                <a16:creationId xmlns:a16="http://schemas.microsoft.com/office/drawing/2014/main" id="{A9283B40-B64B-424A-B0AA-9C59DDC1885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AFC3AC9-F077-404F-9F67-2D745E10E650}"/>
              </a:ext>
            </a:extLst>
          </p:cNvPr>
          <p:cNvSpPr>
            <a:spLocks noGrp="1"/>
          </p:cNvSpPr>
          <p:nvPr>
            <p:ph type="sldNum" sz="quarter" idx="12"/>
          </p:nvPr>
        </p:nvSpPr>
        <p:spPr/>
        <p:txBody>
          <a:bodyPr/>
          <a:lstStyle/>
          <a:p>
            <a:fld id="{3E75733C-1D1B-475C-A11C-6B89342E2272}" type="slidenum">
              <a:rPr lang="zh-CN" altLang="en-US" smtClean="0"/>
              <a:t>‹#›</a:t>
            </a:fld>
            <a:endParaRPr lang="zh-CN" altLang="en-US"/>
          </a:p>
        </p:txBody>
      </p:sp>
    </p:spTree>
    <p:extLst>
      <p:ext uri="{BB962C8B-B14F-4D97-AF65-F5344CB8AC3E}">
        <p14:creationId xmlns:p14="http://schemas.microsoft.com/office/powerpoint/2010/main" val="232623204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619386"/>
      </p:ext>
    </p:extLst>
  </p:cSld>
  <p:clrMapOvr>
    <a:masterClrMapping/>
  </p:clrMapOvr>
  <p:transition spd="slow">
    <p:wip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5A522-B606-4845-8FC1-E2EAB39AF3A7}"/>
              </a:ext>
            </a:extLst>
          </p:cNvPr>
          <p:cNvSpPr>
            <a:spLocks noGrp="1"/>
          </p:cNvSpPr>
          <p:nvPr>
            <p:ph type="ctrTitle"/>
          </p:nvPr>
        </p:nvSpPr>
        <p:spPr>
          <a:xfrm>
            <a:off x="1524000" y="1122363"/>
            <a:ext cx="9144000" cy="2387600"/>
          </a:xfrm>
        </p:spPr>
        <p:txBody>
          <a:bodyPr anchor="b"/>
          <a:lstStyle>
            <a:lvl1pPr algn="ctr">
              <a:defRPr sz="4500"/>
            </a:lvl1pPr>
          </a:lstStyle>
          <a:p>
            <a:r>
              <a:rPr lang="zh-CN" altLang="en-US"/>
              <a:t>单击此处编辑母版标题样式</a:t>
            </a:r>
          </a:p>
        </p:txBody>
      </p:sp>
      <p:sp>
        <p:nvSpPr>
          <p:cNvPr id="3" name="副标题 2">
            <a:extLst>
              <a:ext uri="{FF2B5EF4-FFF2-40B4-BE49-F238E27FC236}">
                <a16:creationId xmlns:a16="http://schemas.microsoft.com/office/drawing/2014/main" id="{90521571-2328-4439-B87B-0448B2F12DD3}"/>
              </a:ext>
            </a:extLst>
          </p:cNvPr>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a:extLst>
              <a:ext uri="{FF2B5EF4-FFF2-40B4-BE49-F238E27FC236}">
                <a16:creationId xmlns:a16="http://schemas.microsoft.com/office/drawing/2014/main" id="{5EEACF33-6613-413A-9895-4CE6836D6DB4}"/>
              </a:ext>
            </a:extLst>
          </p:cNvPr>
          <p:cNvSpPr>
            <a:spLocks noGrp="1"/>
          </p:cNvSpPr>
          <p:nvPr>
            <p:ph type="dt" sz="half" idx="10"/>
          </p:nvPr>
        </p:nvSpPr>
        <p:spPr/>
        <p:txBody>
          <a:bodyPr/>
          <a:lstStyle/>
          <a:p>
            <a:fld id="{31535F7E-9180-47ED-9CF3-88B5CBE873F2}" type="datetimeFigureOut">
              <a:rPr lang="zh-CN" altLang="en-US" smtClean="0"/>
              <a:t>2023/6/2</a:t>
            </a:fld>
            <a:endParaRPr lang="zh-CN" altLang="en-US"/>
          </a:p>
        </p:txBody>
      </p:sp>
      <p:sp>
        <p:nvSpPr>
          <p:cNvPr id="5" name="页脚占位符 4">
            <a:extLst>
              <a:ext uri="{FF2B5EF4-FFF2-40B4-BE49-F238E27FC236}">
                <a16:creationId xmlns:a16="http://schemas.microsoft.com/office/drawing/2014/main" id="{A9283B40-B64B-424A-B0AA-9C59DDC1885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AFC3AC9-F077-404F-9F67-2D745E10E650}"/>
              </a:ext>
            </a:extLst>
          </p:cNvPr>
          <p:cNvSpPr>
            <a:spLocks noGrp="1"/>
          </p:cNvSpPr>
          <p:nvPr>
            <p:ph type="sldNum" sz="quarter" idx="12"/>
          </p:nvPr>
        </p:nvSpPr>
        <p:spPr/>
        <p:txBody>
          <a:bodyPr/>
          <a:lstStyle/>
          <a:p>
            <a:fld id="{3E75733C-1D1B-475C-A11C-6B89342E2272}" type="slidenum">
              <a:rPr lang="zh-CN" altLang="en-US" smtClean="0"/>
              <a:t>‹#›</a:t>
            </a:fld>
            <a:endParaRPr lang="zh-CN" altLang="en-US"/>
          </a:p>
        </p:txBody>
      </p:sp>
    </p:spTree>
    <p:extLst>
      <p:ext uri="{BB962C8B-B14F-4D97-AF65-F5344CB8AC3E}">
        <p14:creationId xmlns:p14="http://schemas.microsoft.com/office/powerpoint/2010/main" val="211175036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01B8F9E-D36E-4F68-B0D8-6075A086DED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D01D532-B398-41BF-957D-7162482DFEBF}"/>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D949541-70F4-4330-8DD1-57BF5AFD7587}"/>
              </a:ext>
            </a:extLst>
          </p:cNvPr>
          <p:cNvSpPr>
            <a:spLocks noGrp="1"/>
          </p:cNvSpPr>
          <p:nvPr>
            <p:ph type="dt" sz="half" idx="10"/>
          </p:nvPr>
        </p:nvSpPr>
        <p:spPr/>
        <p:txBody>
          <a:bodyPr/>
          <a:lstStyle/>
          <a:p>
            <a:fld id="{31535F7E-9180-47ED-9CF3-88B5CBE873F2}" type="datetimeFigureOut">
              <a:rPr lang="zh-CN" altLang="en-US" smtClean="0"/>
              <a:t>2023/6/2</a:t>
            </a:fld>
            <a:endParaRPr lang="zh-CN" altLang="en-US"/>
          </a:p>
        </p:txBody>
      </p:sp>
      <p:sp>
        <p:nvSpPr>
          <p:cNvPr id="5" name="页脚占位符 4">
            <a:extLst>
              <a:ext uri="{FF2B5EF4-FFF2-40B4-BE49-F238E27FC236}">
                <a16:creationId xmlns:a16="http://schemas.microsoft.com/office/drawing/2014/main" id="{8F29E2AE-1D49-4470-8043-993A2B0754F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692D03A-75A9-453D-9F88-283FE00FAA10}"/>
              </a:ext>
            </a:extLst>
          </p:cNvPr>
          <p:cNvSpPr>
            <a:spLocks noGrp="1"/>
          </p:cNvSpPr>
          <p:nvPr>
            <p:ph type="sldNum" sz="quarter" idx="12"/>
          </p:nvPr>
        </p:nvSpPr>
        <p:spPr/>
        <p:txBody>
          <a:bodyPr/>
          <a:lstStyle/>
          <a:p>
            <a:fld id="{3E75733C-1D1B-475C-A11C-6B89342E2272}" type="slidenum">
              <a:rPr lang="zh-CN" altLang="en-US" smtClean="0"/>
              <a:t>‹#›</a:t>
            </a:fld>
            <a:endParaRPr lang="zh-CN" altLang="en-US"/>
          </a:p>
        </p:txBody>
      </p:sp>
    </p:spTree>
    <p:extLst>
      <p:ext uri="{BB962C8B-B14F-4D97-AF65-F5344CB8AC3E}">
        <p14:creationId xmlns:p14="http://schemas.microsoft.com/office/powerpoint/2010/main" val="131055599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4899DAA-05CC-4B6C-8E84-4721B14DC88C}"/>
              </a:ext>
            </a:extLst>
          </p:cNvPr>
          <p:cNvSpPr>
            <a:spLocks noGrp="1"/>
          </p:cNvSpPr>
          <p:nvPr>
            <p:ph type="title"/>
          </p:nvPr>
        </p:nvSpPr>
        <p:spPr>
          <a:xfrm>
            <a:off x="831851" y="1709740"/>
            <a:ext cx="10515600" cy="2852737"/>
          </a:xfrm>
        </p:spPr>
        <p:txBody>
          <a:bodyPr anchor="b"/>
          <a:lstStyle>
            <a:lvl1pPr>
              <a:defRPr sz="4500"/>
            </a:lvl1pPr>
          </a:lstStyle>
          <a:p>
            <a:r>
              <a:rPr lang="zh-CN" altLang="en-US"/>
              <a:t>单击此处编辑母版标题样式</a:t>
            </a:r>
          </a:p>
        </p:txBody>
      </p:sp>
      <p:sp>
        <p:nvSpPr>
          <p:cNvPr id="3" name="文本占位符 2">
            <a:extLst>
              <a:ext uri="{FF2B5EF4-FFF2-40B4-BE49-F238E27FC236}">
                <a16:creationId xmlns:a16="http://schemas.microsoft.com/office/drawing/2014/main" id="{0B50FB40-850E-4C1B-90B4-35440648BA67}"/>
              </a:ext>
            </a:extLst>
          </p:cNvPr>
          <p:cNvSpPr>
            <a:spLocks noGrp="1"/>
          </p:cNvSpPr>
          <p:nvPr>
            <p:ph type="body" idx="1"/>
          </p:nvPr>
        </p:nvSpPr>
        <p:spPr>
          <a:xfrm>
            <a:off x="831851" y="4589465"/>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17CEA001-49F1-4F46-B785-F0A603B84445}"/>
              </a:ext>
            </a:extLst>
          </p:cNvPr>
          <p:cNvSpPr>
            <a:spLocks noGrp="1"/>
          </p:cNvSpPr>
          <p:nvPr>
            <p:ph type="dt" sz="half" idx="10"/>
          </p:nvPr>
        </p:nvSpPr>
        <p:spPr/>
        <p:txBody>
          <a:bodyPr/>
          <a:lstStyle/>
          <a:p>
            <a:fld id="{31535F7E-9180-47ED-9CF3-88B5CBE873F2}" type="datetimeFigureOut">
              <a:rPr lang="zh-CN" altLang="en-US" smtClean="0"/>
              <a:t>2023/6/2</a:t>
            </a:fld>
            <a:endParaRPr lang="zh-CN" altLang="en-US"/>
          </a:p>
        </p:txBody>
      </p:sp>
      <p:sp>
        <p:nvSpPr>
          <p:cNvPr id="5" name="页脚占位符 4">
            <a:extLst>
              <a:ext uri="{FF2B5EF4-FFF2-40B4-BE49-F238E27FC236}">
                <a16:creationId xmlns:a16="http://schemas.microsoft.com/office/drawing/2014/main" id="{4BEE971A-D1AD-4E1C-AC10-5C9DC099604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07CBF84-7C2E-4876-8727-72024DF59913}"/>
              </a:ext>
            </a:extLst>
          </p:cNvPr>
          <p:cNvSpPr>
            <a:spLocks noGrp="1"/>
          </p:cNvSpPr>
          <p:nvPr>
            <p:ph type="sldNum" sz="quarter" idx="12"/>
          </p:nvPr>
        </p:nvSpPr>
        <p:spPr/>
        <p:txBody>
          <a:bodyPr/>
          <a:lstStyle/>
          <a:p>
            <a:fld id="{3E75733C-1D1B-475C-A11C-6B89342E2272}" type="slidenum">
              <a:rPr lang="zh-CN" altLang="en-US" smtClean="0"/>
              <a:t>‹#›</a:t>
            </a:fld>
            <a:endParaRPr lang="zh-CN" altLang="en-US"/>
          </a:p>
        </p:txBody>
      </p:sp>
    </p:spTree>
    <p:extLst>
      <p:ext uri="{BB962C8B-B14F-4D97-AF65-F5344CB8AC3E}">
        <p14:creationId xmlns:p14="http://schemas.microsoft.com/office/powerpoint/2010/main" val="266794965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E3508E8-BD00-4CB9-B75B-F0645ADCF31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71C1C51-04C2-435F-AB1A-524DAC213803}"/>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33941BC5-CB03-495C-9AB5-BD9DE52FDADB}"/>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1AE3F7D0-474B-4CF2-831E-B2404E7A9CC8}"/>
              </a:ext>
            </a:extLst>
          </p:cNvPr>
          <p:cNvSpPr>
            <a:spLocks noGrp="1"/>
          </p:cNvSpPr>
          <p:nvPr>
            <p:ph type="dt" sz="half" idx="10"/>
          </p:nvPr>
        </p:nvSpPr>
        <p:spPr/>
        <p:txBody>
          <a:bodyPr/>
          <a:lstStyle/>
          <a:p>
            <a:fld id="{31535F7E-9180-47ED-9CF3-88B5CBE873F2}" type="datetimeFigureOut">
              <a:rPr lang="zh-CN" altLang="en-US" smtClean="0"/>
              <a:t>2023/6/2</a:t>
            </a:fld>
            <a:endParaRPr lang="zh-CN" altLang="en-US"/>
          </a:p>
        </p:txBody>
      </p:sp>
      <p:sp>
        <p:nvSpPr>
          <p:cNvPr id="6" name="页脚占位符 5">
            <a:extLst>
              <a:ext uri="{FF2B5EF4-FFF2-40B4-BE49-F238E27FC236}">
                <a16:creationId xmlns:a16="http://schemas.microsoft.com/office/drawing/2014/main" id="{88CDA531-9BAE-4058-844E-7B1735A3DD9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9B569A4-8D71-4C8A-A4FD-BBE969B9027D}"/>
              </a:ext>
            </a:extLst>
          </p:cNvPr>
          <p:cNvSpPr>
            <a:spLocks noGrp="1"/>
          </p:cNvSpPr>
          <p:nvPr>
            <p:ph type="sldNum" sz="quarter" idx="12"/>
          </p:nvPr>
        </p:nvSpPr>
        <p:spPr/>
        <p:txBody>
          <a:bodyPr/>
          <a:lstStyle/>
          <a:p>
            <a:fld id="{3E75733C-1D1B-475C-A11C-6B89342E2272}" type="slidenum">
              <a:rPr lang="zh-CN" altLang="en-US" smtClean="0"/>
              <a:t>‹#›</a:t>
            </a:fld>
            <a:endParaRPr lang="zh-CN" altLang="en-US"/>
          </a:p>
        </p:txBody>
      </p:sp>
    </p:spTree>
    <p:extLst>
      <p:ext uri="{BB962C8B-B14F-4D97-AF65-F5344CB8AC3E}">
        <p14:creationId xmlns:p14="http://schemas.microsoft.com/office/powerpoint/2010/main" val="107878163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C8F784A-FD0C-454B-B145-F7B7E5876576}"/>
              </a:ext>
            </a:extLst>
          </p:cNvPr>
          <p:cNvSpPr>
            <a:spLocks noGrp="1"/>
          </p:cNvSpPr>
          <p:nvPr>
            <p:ph type="title"/>
          </p:nvPr>
        </p:nvSpPr>
        <p:spPr>
          <a:xfrm>
            <a:off x="839788" y="365127"/>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8210F895-35AE-40BA-A1BA-373135B30E61}"/>
              </a:ext>
            </a:extLst>
          </p:cNvPr>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a:extLst>
              <a:ext uri="{FF2B5EF4-FFF2-40B4-BE49-F238E27FC236}">
                <a16:creationId xmlns:a16="http://schemas.microsoft.com/office/drawing/2014/main" id="{3202A870-6439-4E67-8844-F3137295639C}"/>
              </a:ext>
            </a:extLst>
          </p:cNvPr>
          <p:cNvSpPr>
            <a:spLocks noGrp="1"/>
          </p:cNvSpPr>
          <p:nvPr>
            <p:ph sz="half" idx="2"/>
          </p:nvPr>
        </p:nvSpPr>
        <p:spPr>
          <a:xfrm>
            <a:off x="839789"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86CCE6B8-0F81-4FDA-9D4E-1433C99BEA72}"/>
              </a:ext>
            </a:extLst>
          </p:cNvPr>
          <p:cNvSpPr>
            <a:spLocks noGrp="1"/>
          </p:cNvSpPr>
          <p:nvPr>
            <p:ph type="body" sz="quarter" idx="3"/>
          </p:nvPr>
        </p:nvSpPr>
        <p:spPr>
          <a:xfrm>
            <a:off x="6172201"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a:extLst>
              <a:ext uri="{FF2B5EF4-FFF2-40B4-BE49-F238E27FC236}">
                <a16:creationId xmlns:a16="http://schemas.microsoft.com/office/drawing/2014/main" id="{5DAACCE3-ADD0-4450-9902-55DF62D987A1}"/>
              </a:ext>
            </a:extLst>
          </p:cNvPr>
          <p:cNvSpPr>
            <a:spLocks noGrp="1"/>
          </p:cNvSpPr>
          <p:nvPr>
            <p:ph sz="quarter" idx="4"/>
          </p:nvPr>
        </p:nvSpPr>
        <p:spPr>
          <a:xfrm>
            <a:off x="6172201"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5E07D183-9766-4F49-91DA-241D5B894FE1}"/>
              </a:ext>
            </a:extLst>
          </p:cNvPr>
          <p:cNvSpPr>
            <a:spLocks noGrp="1"/>
          </p:cNvSpPr>
          <p:nvPr>
            <p:ph type="dt" sz="half" idx="10"/>
          </p:nvPr>
        </p:nvSpPr>
        <p:spPr/>
        <p:txBody>
          <a:bodyPr/>
          <a:lstStyle/>
          <a:p>
            <a:fld id="{31535F7E-9180-47ED-9CF3-88B5CBE873F2}" type="datetimeFigureOut">
              <a:rPr lang="zh-CN" altLang="en-US" smtClean="0"/>
              <a:t>2023/6/2</a:t>
            </a:fld>
            <a:endParaRPr lang="zh-CN" altLang="en-US"/>
          </a:p>
        </p:txBody>
      </p:sp>
      <p:sp>
        <p:nvSpPr>
          <p:cNvPr id="8" name="页脚占位符 7">
            <a:extLst>
              <a:ext uri="{FF2B5EF4-FFF2-40B4-BE49-F238E27FC236}">
                <a16:creationId xmlns:a16="http://schemas.microsoft.com/office/drawing/2014/main" id="{4E71D7B3-6889-4A90-987A-BDBAB5C0A54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70962FA6-2430-4EE1-866D-9C9B30C9E302}"/>
              </a:ext>
            </a:extLst>
          </p:cNvPr>
          <p:cNvSpPr>
            <a:spLocks noGrp="1"/>
          </p:cNvSpPr>
          <p:nvPr>
            <p:ph type="sldNum" sz="quarter" idx="12"/>
          </p:nvPr>
        </p:nvSpPr>
        <p:spPr/>
        <p:txBody>
          <a:bodyPr/>
          <a:lstStyle/>
          <a:p>
            <a:fld id="{3E75733C-1D1B-475C-A11C-6B89342E2272}" type="slidenum">
              <a:rPr lang="zh-CN" altLang="en-US" smtClean="0"/>
              <a:t>‹#›</a:t>
            </a:fld>
            <a:endParaRPr lang="zh-CN" altLang="en-US"/>
          </a:p>
        </p:txBody>
      </p:sp>
    </p:spTree>
    <p:extLst>
      <p:ext uri="{BB962C8B-B14F-4D97-AF65-F5344CB8AC3E}">
        <p14:creationId xmlns:p14="http://schemas.microsoft.com/office/powerpoint/2010/main" val="394874536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4E7EE6-B31F-4B76-9980-EECF1BD76265}"/>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977F2723-CB54-43A6-AC18-8E47ED4C490C}"/>
              </a:ext>
            </a:extLst>
          </p:cNvPr>
          <p:cNvSpPr>
            <a:spLocks noGrp="1"/>
          </p:cNvSpPr>
          <p:nvPr>
            <p:ph type="dt" sz="half" idx="10"/>
          </p:nvPr>
        </p:nvSpPr>
        <p:spPr/>
        <p:txBody>
          <a:bodyPr/>
          <a:lstStyle/>
          <a:p>
            <a:fld id="{31535F7E-9180-47ED-9CF3-88B5CBE873F2}" type="datetimeFigureOut">
              <a:rPr lang="zh-CN" altLang="en-US" smtClean="0"/>
              <a:t>2023/6/2</a:t>
            </a:fld>
            <a:endParaRPr lang="zh-CN" altLang="en-US"/>
          </a:p>
        </p:txBody>
      </p:sp>
      <p:sp>
        <p:nvSpPr>
          <p:cNvPr id="4" name="页脚占位符 3">
            <a:extLst>
              <a:ext uri="{FF2B5EF4-FFF2-40B4-BE49-F238E27FC236}">
                <a16:creationId xmlns:a16="http://schemas.microsoft.com/office/drawing/2014/main" id="{6913294E-0DAC-42DE-ACEF-DB4BABC81C8C}"/>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7CD772A6-3A0B-4E57-BEDA-EFA835A5B491}"/>
              </a:ext>
            </a:extLst>
          </p:cNvPr>
          <p:cNvSpPr>
            <a:spLocks noGrp="1"/>
          </p:cNvSpPr>
          <p:nvPr>
            <p:ph type="sldNum" sz="quarter" idx="12"/>
          </p:nvPr>
        </p:nvSpPr>
        <p:spPr/>
        <p:txBody>
          <a:bodyPr/>
          <a:lstStyle/>
          <a:p>
            <a:fld id="{3E75733C-1D1B-475C-A11C-6B89342E2272}" type="slidenum">
              <a:rPr lang="zh-CN" altLang="en-US" smtClean="0"/>
              <a:t>‹#›</a:t>
            </a:fld>
            <a:endParaRPr lang="zh-CN" altLang="en-US"/>
          </a:p>
        </p:txBody>
      </p:sp>
    </p:spTree>
    <p:extLst>
      <p:ext uri="{BB962C8B-B14F-4D97-AF65-F5344CB8AC3E}">
        <p14:creationId xmlns:p14="http://schemas.microsoft.com/office/powerpoint/2010/main" val="415901881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A778C4CB-47CD-4F73-A5FD-5FCA2C91BBB2}"/>
              </a:ext>
            </a:extLst>
          </p:cNvPr>
          <p:cNvSpPr>
            <a:spLocks noGrp="1"/>
          </p:cNvSpPr>
          <p:nvPr>
            <p:ph type="dt" sz="half" idx="10"/>
          </p:nvPr>
        </p:nvSpPr>
        <p:spPr/>
        <p:txBody>
          <a:bodyPr/>
          <a:lstStyle/>
          <a:p>
            <a:fld id="{31535F7E-9180-47ED-9CF3-88B5CBE873F2}" type="datetimeFigureOut">
              <a:rPr lang="zh-CN" altLang="en-US" smtClean="0"/>
              <a:t>2023/6/2</a:t>
            </a:fld>
            <a:endParaRPr lang="zh-CN" altLang="en-US"/>
          </a:p>
        </p:txBody>
      </p:sp>
      <p:sp>
        <p:nvSpPr>
          <p:cNvPr id="3" name="页脚占位符 2">
            <a:extLst>
              <a:ext uri="{FF2B5EF4-FFF2-40B4-BE49-F238E27FC236}">
                <a16:creationId xmlns:a16="http://schemas.microsoft.com/office/drawing/2014/main" id="{07307E53-ACAA-4F91-AA3A-EA747132CC7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784DC209-8FD8-4115-80D1-0AC89DA19E03}"/>
              </a:ext>
            </a:extLst>
          </p:cNvPr>
          <p:cNvSpPr>
            <a:spLocks noGrp="1"/>
          </p:cNvSpPr>
          <p:nvPr>
            <p:ph type="sldNum" sz="quarter" idx="12"/>
          </p:nvPr>
        </p:nvSpPr>
        <p:spPr/>
        <p:txBody>
          <a:bodyPr/>
          <a:lstStyle/>
          <a:p>
            <a:fld id="{3E75733C-1D1B-475C-A11C-6B89342E2272}" type="slidenum">
              <a:rPr lang="zh-CN" altLang="en-US" smtClean="0"/>
              <a:t>‹#›</a:t>
            </a:fld>
            <a:endParaRPr lang="zh-CN" altLang="en-US"/>
          </a:p>
        </p:txBody>
      </p:sp>
    </p:spTree>
    <p:extLst>
      <p:ext uri="{BB962C8B-B14F-4D97-AF65-F5344CB8AC3E}">
        <p14:creationId xmlns:p14="http://schemas.microsoft.com/office/powerpoint/2010/main" val="930014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4C657A-365F-4310-9145-1EC0BFC699AA}"/>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D5E48FE0-9A49-44B8-812B-D276DC8A4AA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36108EDD-19CB-40FE-A260-C165D067BE16}"/>
              </a:ext>
            </a:extLst>
          </p:cNvPr>
          <p:cNvSpPr>
            <a:spLocks noGrp="1"/>
          </p:cNvSpPr>
          <p:nvPr>
            <p:ph type="dt" sz="half" idx="10"/>
          </p:nvPr>
        </p:nvSpPr>
        <p:spPr/>
        <p:txBody>
          <a:bodyPr/>
          <a:lstStyle/>
          <a:p>
            <a:fld id="{18A11E87-3FE5-4FBB-AC11-A3995EEA224B}" type="datetimeFigureOut">
              <a:rPr lang="zh-CN" altLang="en-US" smtClean="0"/>
              <a:t>2023/6/2</a:t>
            </a:fld>
            <a:endParaRPr lang="zh-CN" altLang="en-US"/>
          </a:p>
        </p:txBody>
      </p:sp>
      <p:sp>
        <p:nvSpPr>
          <p:cNvPr id="5" name="页脚占位符 4">
            <a:extLst>
              <a:ext uri="{FF2B5EF4-FFF2-40B4-BE49-F238E27FC236}">
                <a16:creationId xmlns:a16="http://schemas.microsoft.com/office/drawing/2014/main" id="{B1005163-0636-4457-BFE8-19C3BED9231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6E9DAEF-C5BB-4DC1-99D4-EFB59C441A54}"/>
              </a:ext>
            </a:extLst>
          </p:cNvPr>
          <p:cNvSpPr>
            <a:spLocks noGrp="1"/>
          </p:cNvSpPr>
          <p:nvPr>
            <p:ph type="sldNum" sz="quarter" idx="12"/>
          </p:nvPr>
        </p:nvSpPr>
        <p:spPr/>
        <p:txBody>
          <a:bodyPr/>
          <a:lstStyle/>
          <a:p>
            <a:fld id="{451D8218-CC61-46D1-948A-808C5BD835FF}" type="slidenum">
              <a:rPr lang="zh-CN" altLang="en-US" smtClean="0"/>
              <a:t>‹#›</a:t>
            </a:fld>
            <a:endParaRPr lang="zh-CN" altLang="en-US"/>
          </a:p>
        </p:txBody>
      </p:sp>
    </p:spTree>
    <p:extLst>
      <p:ext uri="{BB962C8B-B14F-4D97-AF65-F5344CB8AC3E}">
        <p14:creationId xmlns:p14="http://schemas.microsoft.com/office/powerpoint/2010/main" val="5161409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4CB058B-AB0B-4451-A613-1217110BAD1A}"/>
              </a:ext>
            </a:extLst>
          </p:cNvPr>
          <p:cNvSpPr>
            <a:spLocks noGrp="1"/>
          </p:cNvSpPr>
          <p:nvPr>
            <p:ph type="title"/>
          </p:nvPr>
        </p:nvSpPr>
        <p:spPr>
          <a:xfrm>
            <a:off x="839788" y="457200"/>
            <a:ext cx="3932237" cy="1600200"/>
          </a:xfrm>
        </p:spPr>
        <p:txBody>
          <a:bodyPr anchor="b"/>
          <a:lstStyle>
            <a:lvl1pPr>
              <a:defRPr sz="2400"/>
            </a:lvl1pPr>
          </a:lstStyle>
          <a:p>
            <a:r>
              <a:rPr lang="zh-CN" altLang="en-US"/>
              <a:t>单击此处编辑母版标题样式</a:t>
            </a:r>
          </a:p>
        </p:txBody>
      </p:sp>
      <p:sp>
        <p:nvSpPr>
          <p:cNvPr id="3" name="内容占位符 2">
            <a:extLst>
              <a:ext uri="{FF2B5EF4-FFF2-40B4-BE49-F238E27FC236}">
                <a16:creationId xmlns:a16="http://schemas.microsoft.com/office/drawing/2014/main" id="{2E0869F9-AD79-4444-BC8A-C2BF2A4528A8}"/>
              </a:ext>
            </a:extLst>
          </p:cNvPr>
          <p:cNvSpPr>
            <a:spLocks noGrp="1"/>
          </p:cNvSpPr>
          <p:nvPr>
            <p:ph idx="1"/>
          </p:nvPr>
        </p:nvSpPr>
        <p:spPr>
          <a:xfrm>
            <a:off x="5183188" y="987427"/>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07E34060-9C44-483F-963A-02B672B814D0}"/>
              </a:ext>
            </a:extLst>
          </p:cNvPr>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a:extLst>
              <a:ext uri="{FF2B5EF4-FFF2-40B4-BE49-F238E27FC236}">
                <a16:creationId xmlns:a16="http://schemas.microsoft.com/office/drawing/2014/main" id="{8EC1E6EB-6D58-43D3-A026-603DA68A37FF}"/>
              </a:ext>
            </a:extLst>
          </p:cNvPr>
          <p:cNvSpPr>
            <a:spLocks noGrp="1"/>
          </p:cNvSpPr>
          <p:nvPr>
            <p:ph type="dt" sz="half" idx="10"/>
          </p:nvPr>
        </p:nvSpPr>
        <p:spPr/>
        <p:txBody>
          <a:bodyPr/>
          <a:lstStyle/>
          <a:p>
            <a:fld id="{31535F7E-9180-47ED-9CF3-88B5CBE873F2}" type="datetimeFigureOut">
              <a:rPr lang="zh-CN" altLang="en-US" smtClean="0"/>
              <a:t>2023/6/2</a:t>
            </a:fld>
            <a:endParaRPr lang="zh-CN" altLang="en-US"/>
          </a:p>
        </p:txBody>
      </p:sp>
      <p:sp>
        <p:nvSpPr>
          <p:cNvPr id="6" name="页脚占位符 5">
            <a:extLst>
              <a:ext uri="{FF2B5EF4-FFF2-40B4-BE49-F238E27FC236}">
                <a16:creationId xmlns:a16="http://schemas.microsoft.com/office/drawing/2014/main" id="{31A95AED-25F4-4ED2-8051-A9B58B6B521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2A2DF07-E11E-437D-B95F-54949EF72BB8}"/>
              </a:ext>
            </a:extLst>
          </p:cNvPr>
          <p:cNvSpPr>
            <a:spLocks noGrp="1"/>
          </p:cNvSpPr>
          <p:nvPr>
            <p:ph type="sldNum" sz="quarter" idx="12"/>
          </p:nvPr>
        </p:nvSpPr>
        <p:spPr/>
        <p:txBody>
          <a:bodyPr/>
          <a:lstStyle/>
          <a:p>
            <a:fld id="{3E75733C-1D1B-475C-A11C-6B89342E2272}" type="slidenum">
              <a:rPr lang="zh-CN" altLang="en-US" smtClean="0"/>
              <a:t>‹#›</a:t>
            </a:fld>
            <a:endParaRPr lang="zh-CN" altLang="en-US"/>
          </a:p>
        </p:txBody>
      </p:sp>
    </p:spTree>
    <p:extLst>
      <p:ext uri="{BB962C8B-B14F-4D97-AF65-F5344CB8AC3E}">
        <p14:creationId xmlns:p14="http://schemas.microsoft.com/office/powerpoint/2010/main" val="324653298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DF2D4F3-9F11-41E7-BD17-DB7C0CEE1697}"/>
              </a:ext>
            </a:extLst>
          </p:cNvPr>
          <p:cNvSpPr>
            <a:spLocks noGrp="1"/>
          </p:cNvSpPr>
          <p:nvPr>
            <p:ph type="title"/>
          </p:nvPr>
        </p:nvSpPr>
        <p:spPr>
          <a:xfrm>
            <a:off x="839788" y="457200"/>
            <a:ext cx="3932237" cy="1600200"/>
          </a:xfrm>
        </p:spPr>
        <p:txBody>
          <a:bodyPr anchor="b"/>
          <a:lstStyle>
            <a:lvl1pPr>
              <a:defRPr sz="2400"/>
            </a:lvl1pPr>
          </a:lstStyle>
          <a:p>
            <a:r>
              <a:rPr lang="zh-CN" altLang="en-US"/>
              <a:t>单击此处编辑母版标题样式</a:t>
            </a:r>
          </a:p>
        </p:txBody>
      </p:sp>
      <p:sp>
        <p:nvSpPr>
          <p:cNvPr id="3" name="图片占位符 2">
            <a:extLst>
              <a:ext uri="{FF2B5EF4-FFF2-40B4-BE49-F238E27FC236}">
                <a16:creationId xmlns:a16="http://schemas.microsoft.com/office/drawing/2014/main" id="{AD3EFFEA-8701-4BB0-BCC3-48A1D64F9F23}"/>
              </a:ext>
            </a:extLst>
          </p:cNvPr>
          <p:cNvSpPr>
            <a:spLocks noGrp="1"/>
          </p:cNvSpPr>
          <p:nvPr>
            <p:ph type="pic" idx="1"/>
          </p:nvPr>
        </p:nvSpPr>
        <p:spPr>
          <a:xfrm>
            <a:off x="5183188" y="987427"/>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a:extLst>
              <a:ext uri="{FF2B5EF4-FFF2-40B4-BE49-F238E27FC236}">
                <a16:creationId xmlns:a16="http://schemas.microsoft.com/office/drawing/2014/main" id="{BA6D0F4B-F438-4721-A818-07515F2B125E}"/>
              </a:ext>
            </a:extLst>
          </p:cNvPr>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a:extLst>
              <a:ext uri="{FF2B5EF4-FFF2-40B4-BE49-F238E27FC236}">
                <a16:creationId xmlns:a16="http://schemas.microsoft.com/office/drawing/2014/main" id="{B763F77C-ECCE-4543-8E5D-9326592A02BD}"/>
              </a:ext>
            </a:extLst>
          </p:cNvPr>
          <p:cNvSpPr>
            <a:spLocks noGrp="1"/>
          </p:cNvSpPr>
          <p:nvPr>
            <p:ph type="dt" sz="half" idx="10"/>
          </p:nvPr>
        </p:nvSpPr>
        <p:spPr/>
        <p:txBody>
          <a:bodyPr/>
          <a:lstStyle/>
          <a:p>
            <a:fld id="{31535F7E-9180-47ED-9CF3-88B5CBE873F2}" type="datetimeFigureOut">
              <a:rPr lang="zh-CN" altLang="en-US" smtClean="0"/>
              <a:t>2023/6/2</a:t>
            </a:fld>
            <a:endParaRPr lang="zh-CN" altLang="en-US"/>
          </a:p>
        </p:txBody>
      </p:sp>
      <p:sp>
        <p:nvSpPr>
          <p:cNvPr id="6" name="页脚占位符 5">
            <a:extLst>
              <a:ext uri="{FF2B5EF4-FFF2-40B4-BE49-F238E27FC236}">
                <a16:creationId xmlns:a16="http://schemas.microsoft.com/office/drawing/2014/main" id="{C1F0AA90-D0E2-4496-8893-3DE90A36E3D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91EDBFE-589C-4072-9EF0-FA1AB45AE473}"/>
              </a:ext>
            </a:extLst>
          </p:cNvPr>
          <p:cNvSpPr>
            <a:spLocks noGrp="1"/>
          </p:cNvSpPr>
          <p:nvPr>
            <p:ph type="sldNum" sz="quarter" idx="12"/>
          </p:nvPr>
        </p:nvSpPr>
        <p:spPr/>
        <p:txBody>
          <a:bodyPr/>
          <a:lstStyle/>
          <a:p>
            <a:fld id="{3E75733C-1D1B-475C-A11C-6B89342E2272}" type="slidenum">
              <a:rPr lang="zh-CN" altLang="en-US" smtClean="0"/>
              <a:t>‹#›</a:t>
            </a:fld>
            <a:endParaRPr lang="zh-CN" altLang="en-US"/>
          </a:p>
        </p:txBody>
      </p:sp>
    </p:spTree>
    <p:extLst>
      <p:ext uri="{BB962C8B-B14F-4D97-AF65-F5344CB8AC3E}">
        <p14:creationId xmlns:p14="http://schemas.microsoft.com/office/powerpoint/2010/main" val="310346931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706D248-8CD8-432A-9AC1-CAA21182123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998BE9C-7DC3-4195-84F0-D8E3D1C7C5A8}"/>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1F26AD5-A8B3-4B54-8604-D7599B346171}"/>
              </a:ext>
            </a:extLst>
          </p:cNvPr>
          <p:cNvSpPr>
            <a:spLocks noGrp="1"/>
          </p:cNvSpPr>
          <p:nvPr>
            <p:ph type="dt" sz="half" idx="10"/>
          </p:nvPr>
        </p:nvSpPr>
        <p:spPr/>
        <p:txBody>
          <a:bodyPr/>
          <a:lstStyle/>
          <a:p>
            <a:fld id="{31535F7E-9180-47ED-9CF3-88B5CBE873F2}" type="datetimeFigureOut">
              <a:rPr lang="zh-CN" altLang="en-US" smtClean="0"/>
              <a:t>2023/6/2</a:t>
            </a:fld>
            <a:endParaRPr lang="zh-CN" altLang="en-US"/>
          </a:p>
        </p:txBody>
      </p:sp>
      <p:sp>
        <p:nvSpPr>
          <p:cNvPr id="5" name="页脚占位符 4">
            <a:extLst>
              <a:ext uri="{FF2B5EF4-FFF2-40B4-BE49-F238E27FC236}">
                <a16:creationId xmlns:a16="http://schemas.microsoft.com/office/drawing/2014/main" id="{1D3C3BDE-AE34-49FB-B259-4A387D3D7F6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6E8424D-24A2-42AE-A7DC-9DCB272D4C63}"/>
              </a:ext>
            </a:extLst>
          </p:cNvPr>
          <p:cNvSpPr>
            <a:spLocks noGrp="1"/>
          </p:cNvSpPr>
          <p:nvPr>
            <p:ph type="sldNum" sz="quarter" idx="12"/>
          </p:nvPr>
        </p:nvSpPr>
        <p:spPr/>
        <p:txBody>
          <a:bodyPr/>
          <a:lstStyle/>
          <a:p>
            <a:fld id="{3E75733C-1D1B-475C-A11C-6B89342E2272}" type="slidenum">
              <a:rPr lang="zh-CN" altLang="en-US" smtClean="0"/>
              <a:t>‹#›</a:t>
            </a:fld>
            <a:endParaRPr lang="zh-CN" altLang="en-US"/>
          </a:p>
        </p:txBody>
      </p:sp>
    </p:spTree>
    <p:extLst>
      <p:ext uri="{BB962C8B-B14F-4D97-AF65-F5344CB8AC3E}">
        <p14:creationId xmlns:p14="http://schemas.microsoft.com/office/powerpoint/2010/main" val="118160538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782D5B17-14C0-4274-8AE3-ABAB766C3AC9}"/>
              </a:ext>
            </a:extLst>
          </p:cNvPr>
          <p:cNvSpPr>
            <a:spLocks noGrp="1"/>
          </p:cNvSpPr>
          <p:nvPr>
            <p:ph type="title" orient="vert"/>
          </p:nvPr>
        </p:nvSpPr>
        <p:spPr>
          <a:xfrm>
            <a:off x="8724901"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17E2BA3C-3BF9-4ADD-8762-D66BCF9CB823}"/>
              </a:ext>
            </a:extLst>
          </p:cNvPr>
          <p:cNvSpPr>
            <a:spLocks noGrp="1"/>
          </p:cNvSpPr>
          <p:nvPr>
            <p:ph type="body" orient="vert" idx="1"/>
          </p:nvPr>
        </p:nvSpPr>
        <p:spPr>
          <a:xfrm>
            <a:off x="838201"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3C95AD4-CBB0-4949-9691-EFC4BDBFD1E7}"/>
              </a:ext>
            </a:extLst>
          </p:cNvPr>
          <p:cNvSpPr>
            <a:spLocks noGrp="1"/>
          </p:cNvSpPr>
          <p:nvPr>
            <p:ph type="dt" sz="half" idx="10"/>
          </p:nvPr>
        </p:nvSpPr>
        <p:spPr/>
        <p:txBody>
          <a:bodyPr/>
          <a:lstStyle/>
          <a:p>
            <a:fld id="{31535F7E-9180-47ED-9CF3-88B5CBE873F2}" type="datetimeFigureOut">
              <a:rPr lang="zh-CN" altLang="en-US" smtClean="0"/>
              <a:t>2023/6/2</a:t>
            </a:fld>
            <a:endParaRPr lang="zh-CN" altLang="en-US"/>
          </a:p>
        </p:txBody>
      </p:sp>
      <p:sp>
        <p:nvSpPr>
          <p:cNvPr id="5" name="页脚占位符 4">
            <a:extLst>
              <a:ext uri="{FF2B5EF4-FFF2-40B4-BE49-F238E27FC236}">
                <a16:creationId xmlns:a16="http://schemas.microsoft.com/office/drawing/2014/main" id="{60C4840C-83A4-46CA-8458-89DED30CE7E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BCD32CD-714A-48D4-AD9B-D37479EB30D0}"/>
              </a:ext>
            </a:extLst>
          </p:cNvPr>
          <p:cNvSpPr>
            <a:spLocks noGrp="1"/>
          </p:cNvSpPr>
          <p:nvPr>
            <p:ph type="sldNum" sz="quarter" idx="12"/>
          </p:nvPr>
        </p:nvSpPr>
        <p:spPr/>
        <p:txBody>
          <a:bodyPr/>
          <a:lstStyle/>
          <a:p>
            <a:fld id="{3E75733C-1D1B-475C-A11C-6B89342E2272}" type="slidenum">
              <a:rPr lang="zh-CN" altLang="en-US" smtClean="0"/>
              <a:t>‹#›</a:t>
            </a:fld>
            <a:endParaRPr lang="zh-CN" altLang="en-US"/>
          </a:p>
        </p:txBody>
      </p:sp>
    </p:spTree>
    <p:extLst>
      <p:ext uri="{BB962C8B-B14F-4D97-AF65-F5344CB8AC3E}">
        <p14:creationId xmlns:p14="http://schemas.microsoft.com/office/powerpoint/2010/main" val="74782285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cSld name="尾页">
    <p:bg>
      <p:bgPr>
        <a:solidFill>
          <a:srgbClr val="415FFF"/>
        </a:solidFill>
        <a:effectLst/>
      </p:bgPr>
    </p:bg>
    <p:spTree>
      <p:nvGrpSpPr>
        <p:cNvPr id="1" name=""/>
        <p:cNvGrpSpPr/>
        <p:nvPr/>
      </p:nvGrpSpPr>
      <p:grpSpPr>
        <a:xfrm>
          <a:off x="0" y="0"/>
          <a:ext cx="0" cy="0"/>
          <a:chOff x="0" y="0"/>
          <a:chExt cx="0" cy="0"/>
        </a:xfrm>
      </p:grpSpPr>
      <p:sp>
        <p:nvSpPr>
          <p:cNvPr id="2" name="矩形 1"/>
          <p:cNvSpPr/>
          <p:nvPr/>
        </p:nvSpPr>
        <p:spPr>
          <a:xfrm>
            <a:off x="678071" y="1492741"/>
            <a:ext cx="8176613" cy="1431161"/>
          </a:xfrm>
          <a:prstGeom prst="rect">
            <a:avLst/>
          </a:prstGeom>
        </p:spPr>
        <p:txBody>
          <a:bodyPr wrap="square">
            <a:spAutoFit/>
          </a:bodyPr>
          <a:lstStyle/>
          <a:p>
            <a:pPr lvl="0"/>
            <a:r>
              <a:rPr lang="en-US" altLang="zh-CN" sz="4350" b="1" i="0" noProof="0">
                <a:solidFill>
                  <a:schemeClr val="bg1"/>
                </a:solidFill>
                <a:latin typeface="vivo type 简 Heavy" panose="02000900000000000000" pitchFamily="2" charset="-122"/>
                <a:ea typeface="vivo type 简 Heavy" panose="02000900000000000000" pitchFamily="2" charset="-122"/>
                <a:cs typeface="vivo type CNS" charset="-122"/>
              </a:rPr>
              <a:t>THANK YOU.</a:t>
            </a:r>
          </a:p>
          <a:p>
            <a:pPr lvl="0"/>
            <a:r>
              <a:rPr lang="zh-CN" altLang="en-US" sz="4350" b="1" i="0" noProof="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4350" b="1" i="0" noProof="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70" name="矩形 69"/>
          <p:cNvSpPr/>
          <p:nvPr/>
        </p:nvSpPr>
        <p:spPr>
          <a:xfrm>
            <a:off x="-2595443" y="187629"/>
            <a:ext cx="1265363" cy="276999"/>
          </a:xfrm>
          <a:prstGeom prst="rect">
            <a:avLst/>
          </a:prstGeom>
        </p:spPr>
        <p:txBody>
          <a:bodyPr wrap="square">
            <a:spAutoFit/>
          </a:bodyPr>
          <a:lstStyle/>
          <a:p>
            <a:r>
              <a:rPr lang="en-US" altLang="zh-CN" sz="1200" b="0" i="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200" b="0" i="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200"/>
          </a:p>
        </p:txBody>
      </p:sp>
      <p:sp>
        <p:nvSpPr>
          <p:cNvPr id="71" name="矩形 70"/>
          <p:cNvSpPr/>
          <p:nvPr/>
        </p:nvSpPr>
        <p:spPr>
          <a:xfrm>
            <a:off x="12698805" y="422277"/>
            <a:ext cx="1265363" cy="276999"/>
          </a:xfrm>
          <a:prstGeom prst="rect">
            <a:avLst/>
          </a:prstGeom>
        </p:spPr>
        <p:txBody>
          <a:bodyPr wrap="square">
            <a:spAutoFit/>
          </a:bodyPr>
          <a:lstStyle/>
          <a:p>
            <a:r>
              <a:rPr lang="en-US" altLang="zh-CN" sz="1200" b="0" i="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200" b="0" i="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200"/>
          </a:p>
        </p:txBody>
      </p:sp>
      <p:sp>
        <p:nvSpPr>
          <p:cNvPr id="72" name="文本框 71"/>
          <p:cNvSpPr txBox="1"/>
          <p:nvPr/>
        </p:nvSpPr>
        <p:spPr>
          <a:xfrm>
            <a:off x="-2256401" y="770764"/>
            <a:ext cx="585096"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r>
              <a:rPr kumimoji="0" lang="en-US" altLang="zh-CN" sz="75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75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75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75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3" name="组 176"/>
          <p:cNvGrpSpPr/>
          <p:nvPr/>
        </p:nvGrpSpPr>
        <p:grpSpPr>
          <a:xfrm>
            <a:off x="-3386917" y="1040017"/>
            <a:ext cx="2795791" cy="287258"/>
            <a:chOff x="-5043485" y="1372527"/>
            <a:chExt cx="4785749" cy="443753"/>
          </a:xfrm>
        </p:grpSpPr>
        <p:sp>
          <p:nvSpPr>
            <p:cNvPr id="74" name="矩形 73"/>
            <p:cNvSpPr/>
            <p:nvPr userDrawn="1"/>
          </p:nvSpPr>
          <p:spPr>
            <a:xfrm>
              <a:off x="-3854817" y="1372527"/>
              <a:ext cx="1199028" cy="443753"/>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5" name="矩形 74"/>
            <p:cNvSpPr/>
            <p:nvPr userDrawn="1"/>
          </p:nvSpPr>
          <p:spPr>
            <a:xfrm>
              <a:off x="-2655789" y="1372527"/>
              <a:ext cx="1199028" cy="443753"/>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6" name="矩形 75"/>
            <p:cNvSpPr/>
            <p:nvPr userDrawn="1"/>
          </p:nvSpPr>
          <p:spPr>
            <a:xfrm>
              <a:off x="-5043485" y="1372527"/>
              <a:ext cx="1199028" cy="443753"/>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7" name="矩形 76"/>
            <p:cNvSpPr/>
            <p:nvPr userDrawn="1"/>
          </p:nvSpPr>
          <p:spPr>
            <a:xfrm>
              <a:off x="-1456764" y="1372527"/>
              <a:ext cx="1199028" cy="443753"/>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78" name="文本框 77"/>
          <p:cNvSpPr txBox="1"/>
          <p:nvPr/>
        </p:nvSpPr>
        <p:spPr>
          <a:xfrm>
            <a:off x="-2333342" y="1613477"/>
            <a:ext cx="738984"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r>
              <a:rPr kumimoji="0" lang="en-US" altLang="zh-CN" sz="75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75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75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75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9" name="组 183"/>
          <p:cNvGrpSpPr/>
          <p:nvPr/>
        </p:nvGrpSpPr>
        <p:grpSpPr>
          <a:xfrm>
            <a:off x="-3386917" y="1893243"/>
            <a:ext cx="2795791" cy="287258"/>
            <a:chOff x="16164196" y="17711223"/>
            <a:chExt cx="4785749" cy="400759"/>
          </a:xfrm>
        </p:grpSpPr>
        <p:sp>
          <p:nvSpPr>
            <p:cNvPr id="80" name="矩形 79"/>
            <p:cNvSpPr/>
            <p:nvPr userDrawn="1"/>
          </p:nvSpPr>
          <p:spPr>
            <a:xfrm>
              <a:off x="17352864" y="17711223"/>
              <a:ext cx="1199028" cy="400759"/>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1" name="矩形 80"/>
            <p:cNvSpPr/>
            <p:nvPr userDrawn="1"/>
          </p:nvSpPr>
          <p:spPr>
            <a:xfrm>
              <a:off x="18551892" y="17711223"/>
              <a:ext cx="1199028" cy="400759"/>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19750917" y="17711223"/>
              <a:ext cx="1199028" cy="400759"/>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16164196" y="17711223"/>
              <a:ext cx="1199028" cy="400759"/>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4" name="矩形 83"/>
          <p:cNvSpPr/>
          <p:nvPr/>
        </p:nvSpPr>
        <p:spPr>
          <a:xfrm>
            <a:off x="-2692509" y="6226329"/>
            <a:ext cx="700461" cy="223138"/>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p:nvSpPr>
        <p:spPr>
          <a:xfrm>
            <a:off x="-3398069" y="6226329"/>
            <a:ext cx="705560" cy="223138"/>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p:nvSpPr>
        <p:spPr>
          <a:xfrm>
            <a:off x="-1992048" y="6224019"/>
            <a:ext cx="700461" cy="223138"/>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p:cNvSpPr/>
          <p:nvPr/>
        </p:nvSpPr>
        <p:spPr>
          <a:xfrm>
            <a:off x="-1291588" y="6224019"/>
            <a:ext cx="700461" cy="223138"/>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文本框 108"/>
          <p:cNvSpPr txBox="1"/>
          <p:nvPr/>
        </p:nvSpPr>
        <p:spPr>
          <a:xfrm>
            <a:off x="-2329330" y="5890063"/>
            <a:ext cx="730969" cy="17697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r>
              <a:rPr kumimoji="0" lang="zh-CN" altLang="en-US" sz="9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0" name="组 209"/>
          <p:cNvGrpSpPr/>
          <p:nvPr/>
        </p:nvGrpSpPr>
        <p:grpSpPr>
          <a:xfrm>
            <a:off x="-3398069" y="4489018"/>
            <a:ext cx="2806943" cy="289569"/>
            <a:chOff x="-3429000" y="10006021"/>
            <a:chExt cx="3171264" cy="579138"/>
          </a:xfrm>
        </p:grpSpPr>
        <p:sp>
          <p:nvSpPr>
            <p:cNvPr id="111" name="矩形 110"/>
            <p:cNvSpPr/>
            <p:nvPr userDrawn="1"/>
          </p:nvSpPr>
          <p:spPr>
            <a:xfrm>
              <a:off x="-2631863" y="10010643"/>
              <a:ext cx="791376" cy="57451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p:cNvSpPr/>
            <p:nvPr userDrawn="1"/>
          </p:nvSpPr>
          <p:spPr>
            <a:xfrm>
              <a:off x="-3429000" y="10010643"/>
              <a:ext cx="797137" cy="57451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userDrawn="1"/>
          </p:nvSpPr>
          <p:spPr>
            <a:xfrm>
              <a:off x="-1840486" y="10006021"/>
              <a:ext cx="791376" cy="57451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1049112" y="10006021"/>
              <a:ext cx="791376" cy="57451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5" name="文本框 114"/>
          <p:cNvSpPr txBox="1"/>
          <p:nvPr/>
        </p:nvSpPr>
        <p:spPr>
          <a:xfrm>
            <a:off x="-2280440" y="4211362"/>
            <a:ext cx="633187"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r>
              <a:rPr kumimoji="0" lang="en-US" altLang="zh-CN" sz="75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75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6" name="矩形 115"/>
          <p:cNvSpPr/>
          <p:nvPr/>
        </p:nvSpPr>
        <p:spPr>
          <a:xfrm>
            <a:off x="-2692509" y="5374858"/>
            <a:ext cx="700461" cy="223138"/>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7" name="矩形 116"/>
          <p:cNvSpPr/>
          <p:nvPr/>
        </p:nvSpPr>
        <p:spPr>
          <a:xfrm>
            <a:off x="-3398069" y="5374858"/>
            <a:ext cx="705560" cy="223138"/>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p:nvSpPr>
        <p:spPr>
          <a:xfrm>
            <a:off x="-1992048" y="5372547"/>
            <a:ext cx="700461" cy="223138"/>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p:nvSpPr>
        <p:spPr>
          <a:xfrm>
            <a:off x="-1291588" y="5372547"/>
            <a:ext cx="700461" cy="223138"/>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文本框 119"/>
          <p:cNvSpPr txBox="1"/>
          <p:nvPr/>
        </p:nvSpPr>
        <p:spPr>
          <a:xfrm>
            <a:off x="-2267614" y="5062833"/>
            <a:ext cx="607538"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r>
              <a:rPr kumimoji="0" lang="en-US" altLang="zh-CN" sz="75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75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75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75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1" name="矩形 120"/>
          <p:cNvSpPr/>
          <p:nvPr/>
        </p:nvSpPr>
        <p:spPr>
          <a:xfrm>
            <a:off x="12494949" y="1439128"/>
            <a:ext cx="1673075" cy="223138"/>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p:nvSpPr>
        <p:spPr>
          <a:xfrm>
            <a:off x="12494949" y="1864193"/>
            <a:ext cx="1673075" cy="223138"/>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12494949" y="2282889"/>
            <a:ext cx="1673075" cy="223138"/>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2494949" y="2701586"/>
            <a:ext cx="1673075" cy="223138"/>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2494949" y="3123735"/>
            <a:ext cx="1673075" cy="223138"/>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p:nvSpPr>
        <p:spPr>
          <a:xfrm>
            <a:off x="12494949" y="3526107"/>
            <a:ext cx="1673075" cy="223138"/>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p:cNvSpPr txBox="1"/>
          <p:nvPr/>
        </p:nvSpPr>
        <p:spPr>
          <a:xfrm>
            <a:off x="12619798" y="3522997"/>
            <a:ext cx="1440951" cy="253916"/>
          </a:xfrm>
          <a:prstGeom prst="rect">
            <a:avLst/>
          </a:prstGeom>
          <a:noFill/>
        </p:spPr>
        <p:txBody>
          <a:bodyPr wrap="square" rtlCol="0">
            <a:spAutoFit/>
          </a:bodyPr>
          <a:lstStyle/>
          <a:p>
            <a:pPr algn="ctr"/>
            <a:r>
              <a:rPr kumimoji="1" lang="en-US" altLang="zh-CN" sz="1050" b="0" i="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050" b="0" i="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050" b="0" i="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750" b="0" i="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28" name="文本框 127"/>
          <p:cNvSpPr txBox="1"/>
          <p:nvPr/>
        </p:nvSpPr>
        <p:spPr>
          <a:xfrm>
            <a:off x="12653667" y="3111825"/>
            <a:ext cx="1407080" cy="253916"/>
          </a:xfrm>
          <a:prstGeom prst="rect">
            <a:avLst/>
          </a:prstGeom>
          <a:noFill/>
        </p:spPr>
        <p:txBody>
          <a:bodyPr wrap="square" rtlCol="0">
            <a:spAutoFit/>
          </a:bodyPr>
          <a:lstStyle/>
          <a:p>
            <a:pPr algn="ctr"/>
            <a:r>
              <a:rPr kumimoji="1" lang="en-US" altLang="zh-CN" sz="1050" b="0" i="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050" b="0" i="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050" b="0" i="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750" b="0" i="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29" name="组 65"/>
          <p:cNvGrpSpPr/>
          <p:nvPr/>
        </p:nvGrpSpPr>
        <p:grpSpPr>
          <a:xfrm>
            <a:off x="-3400879" y="2769823"/>
            <a:ext cx="2809752" cy="287258"/>
            <a:chOff x="5058585" y="17760310"/>
            <a:chExt cx="4833751" cy="424256"/>
          </a:xfrm>
        </p:grpSpPr>
        <p:sp>
          <p:nvSpPr>
            <p:cNvPr id="130" name="矩形 129"/>
            <p:cNvSpPr/>
            <p:nvPr userDrawn="1"/>
          </p:nvSpPr>
          <p:spPr>
            <a:xfrm>
              <a:off x="7494283" y="17760310"/>
              <a:ext cx="1199027" cy="424256"/>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userDrawn="1"/>
          </p:nvSpPr>
          <p:spPr>
            <a:xfrm>
              <a:off x="5058585" y="17760310"/>
              <a:ext cx="1215431" cy="424256"/>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userDrawn="1"/>
          </p:nvSpPr>
          <p:spPr>
            <a:xfrm>
              <a:off x="8693309" y="17760310"/>
              <a:ext cx="1199027" cy="424256"/>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userDrawn="1"/>
          </p:nvSpPr>
          <p:spPr>
            <a:xfrm>
              <a:off x="6267324" y="17760310"/>
              <a:ext cx="1215431" cy="424256"/>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1" name="文本框 150"/>
          <p:cNvSpPr txBox="1"/>
          <p:nvPr/>
        </p:nvSpPr>
        <p:spPr>
          <a:xfrm>
            <a:off x="-2252391" y="2481567"/>
            <a:ext cx="577081"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r>
              <a:rPr kumimoji="0" lang="en-US" altLang="zh-CN" sz="750" b="0" i="0" u="none" strike="noStrike" cap="none" spc="0" normalizeH="0" baseline="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75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75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75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2" name="组 88"/>
          <p:cNvGrpSpPr/>
          <p:nvPr/>
        </p:nvGrpSpPr>
        <p:grpSpPr>
          <a:xfrm>
            <a:off x="-3388738" y="3634754"/>
            <a:ext cx="2797612" cy="287258"/>
            <a:chOff x="10651243" y="17772545"/>
            <a:chExt cx="4775839" cy="433832"/>
          </a:xfrm>
        </p:grpSpPr>
        <p:sp>
          <p:nvSpPr>
            <p:cNvPr id="153" name="矩形 152"/>
            <p:cNvSpPr/>
            <p:nvPr userDrawn="1"/>
          </p:nvSpPr>
          <p:spPr>
            <a:xfrm>
              <a:off x="14228056" y="17772545"/>
              <a:ext cx="1199026" cy="433832"/>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11850271" y="17772545"/>
              <a:ext cx="1199026" cy="433832"/>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10651243" y="17772545"/>
              <a:ext cx="1199026" cy="433832"/>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userDrawn="1"/>
          </p:nvSpPr>
          <p:spPr>
            <a:xfrm>
              <a:off x="13035753" y="17772545"/>
              <a:ext cx="1199026" cy="433832"/>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7" name="文本框 156"/>
          <p:cNvSpPr txBox="1"/>
          <p:nvPr/>
        </p:nvSpPr>
        <p:spPr>
          <a:xfrm>
            <a:off x="-2292464" y="3349657"/>
            <a:ext cx="657231"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r>
              <a:rPr kumimoji="0" lang="en-US" altLang="zh-CN" sz="75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75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75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75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8" name="文本框 157"/>
          <p:cNvSpPr txBox="1"/>
          <p:nvPr/>
        </p:nvSpPr>
        <p:spPr>
          <a:xfrm>
            <a:off x="-2663134" y="3673193"/>
            <a:ext cx="647287" cy="253916"/>
          </a:xfrm>
          <a:prstGeom prst="rect">
            <a:avLst/>
          </a:prstGeom>
          <a:noFill/>
        </p:spPr>
        <p:txBody>
          <a:bodyPr wrap="square" rtlCol="0">
            <a:spAutoFit/>
          </a:bodyPr>
          <a:lstStyle/>
          <a:p>
            <a:pPr algn="ctr"/>
            <a:r>
              <a:rPr kumimoji="1" lang="en-US" altLang="zh-CN" sz="1050" b="0" i="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750" b="0" i="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p:cNvSpPr txBox="1"/>
          <p:nvPr/>
        </p:nvSpPr>
        <p:spPr>
          <a:xfrm>
            <a:off x="-1954176" y="3667432"/>
            <a:ext cx="647287" cy="253916"/>
          </a:xfrm>
          <a:prstGeom prst="rect">
            <a:avLst/>
          </a:prstGeom>
          <a:noFill/>
        </p:spPr>
        <p:txBody>
          <a:bodyPr wrap="square" rtlCol="0">
            <a:spAutoFit/>
          </a:bodyPr>
          <a:lstStyle/>
          <a:p>
            <a:pPr algn="ctr"/>
            <a:r>
              <a:rPr kumimoji="1" lang="en-US" altLang="zh-CN" sz="1050" b="0" i="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750" b="0" i="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p:cNvSpPr txBox="1"/>
          <p:nvPr/>
        </p:nvSpPr>
        <p:spPr>
          <a:xfrm>
            <a:off x="-1293544" y="3668248"/>
            <a:ext cx="702419" cy="253916"/>
          </a:xfrm>
          <a:prstGeom prst="rect">
            <a:avLst/>
          </a:prstGeom>
          <a:noFill/>
        </p:spPr>
        <p:txBody>
          <a:bodyPr wrap="square" rtlCol="0">
            <a:spAutoFit/>
          </a:bodyPr>
          <a:lstStyle/>
          <a:p>
            <a:pPr algn="ctr"/>
            <a:r>
              <a:rPr kumimoji="1" lang="en-US" altLang="zh-CN" sz="1050" b="0" i="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750" b="0" i="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p:cNvSpPr txBox="1"/>
          <p:nvPr/>
        </p:nvSpPr>
        <p:spPr>
          <a:xfrm>
            <a:off x="-1263986" y="2800229"/>
            <a:ext cx="647287" cy="253916"/>
          </a:xfrm>
          <a:prstGeom prst="rect">
            <a:avLst/>
          </a:prstGeom>
          <a:noFill/>
        </p:spPr>
        <p:txBody>
          <a:bodyPr wrap="square" rtlCol="0">
            <a:spAutoFit/>
          </a:bodyPr>
          <a:lstStyle/>
          <a:p>
            <a:pPr algn="ctr"/>
            <a:r>
              <a:rPr kumimoji="1" lang="en-US" altLang="zh-CN" sz="1050" b="0" i="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750" b="0" i="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p:nvSpPr>
        <p:spPr>
          <a:xfrm>
            <a:off x="-1991764" y="2829533"/>
            <a:ext cx="710371" cy="334707"/>
          </a:xfrm>
          <a:prstGeom prst="rect">
            <a:avLst/>
          </a:prstGeom>
          <a:noFill/>
        </p:spPr>
        <p:txBody>
          <a:bodyPr wrap="square" rtlCol="0">
            <a:spAutoFit/>
          </a:bodyPr>
          <a:lstStyle/>
          <a:p>
            <a:pPr algn="ctr"/>
            <a:r>
              <a:rPr kumimoji="1" lang="en-US" altLang="zh-CN" sz="900" b="0" i="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675" b="0" i="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p:cNvSpPr txBox="1"/>
          <p:nvPr/>
        </p:nvSpPr>
        <p:spPr>
          <a:xfrm>
            <a:off x="-2663936" y="2807423"/>
            <a:ext cx="647287" cy="253916"/>
          </a:xfrm>
          <a:prstGeom prst="rect">
            <a:avLst/>
          </a:prstGeom>
          <a:noFill/>
        </p:spPr>
        <p:txBody>
          <a:bodyPr wrap="square" rtlCol="0">
            <a:spAutoFit/>
          </a:bodyPr>
          <a:lstStyle/>
          <a:p>
            <a:pPr algn="ctr"/>
            <a:r>
              <a:rPr kumimoji="1" lang="en-US" altLang="zh-CN" sz="1050" b="0" i="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750" b="0" i="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p:nvSpPr>
        <p:spPr>
          <a:xfrm>
            <a:off x="12250726" y="953874"/>
            <a:ext cx="2208397" cy="17697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r>
              <a:rPr kumimoji="0" lang="en-US" altLang="zh-CN" sz="9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9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9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9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92" name="Textplatzhalter 3"/>
          <p:cNvSpPr>
            <a:spLocks noGrp="1"/>
          </p:cNvSpPr>
          <p:nvPr>
            <p:ph type="body" sz="quarter" idx="58" hasCustomPrompt="1"/>
          </p:nvPr>
        </p:nvSpPr>
        <p:spPr>
          <a:xfrm>
            <a:off x="735494" y="6096532"/>
            <a:ext cx="9160221" cy="151857"/>
          </a:xfrm>
        </p:spPr>
        <p:txBody>
          <a:bodyPr tIns="36000" bIns="36000" anchor="t">
            <a:noAutofit/>
          </a:bodyPr>
          <a:lstStyle>
            <a:lvl1pPr marL="0" indent="0">
              <a:lnSpc>
                <a:spcPct val="100000"/>
              </a:lnSpc>
              <a:buNone/>
              <a:defRPr sz="1200" b="0" i="0" spc="0" baseline="0">
                <a:solidFill>
                  <a:schemeClr val="bg1"/>
                </a:solidFill>
                <a:latin typeface="vivo type CN简 Regular" panose="02000500000000000000" charset="-122"/>
                <a:ea typeface="vivo type CN简 Regular" panose="02000500000000000000" charset="-122"/>
                <a:cs typeface="vivo type CNS" charset="-122"/>
              </a:defRPr>
            </a:lvl1pPr>
          </a:lstStyle>
          <a:p>
            <a:pPr lvl="0"/>
            <a:r>
              <a:rPr lang="en-US" altLang="zh-CN" noProof="0" dirty="0"/>
              <a:t>www.vivo.com</a:t>
            </a:r>
            <a:endParaRPr lang="zh-CN" altLang="en-US" noProof="0" dirty="0"/>
          </a:p>
        </p:txBody>
      </p:sp>
      <p:pic>
        <p:nvPicPr>
          <p:cNvPr id="63" name="图片 62"/>
          <p:cNvPicPr>
            <a:picLocks noChangeAspect="1"/>
          </p:cNvPicPr>
          <p:nvPr/>
        </p:nvPicPr>
        <p:blipFill>
          <a:blip r:embed="rId2" cstate="email"/>
          <a:stretch>
            <a:fillRect/>
          </a:stretch>
        </p:blipFill>
        <p:spPr>
          <a:xfrm>
            <a:off x="10625745" y="317694"/>
            <a:ext cx="979636" cy="257702"/>
          </a:xfrm>
          <a:prstGeom prst="rect">
            <a:avLst/>
          </a:prstGeom>
        </p:spPr>
      </p:pic>
      <p:sp>
        <p:nvSpPr>
          <p:cNvPr id="64" name="矩形 63"/>
          <p:cNvSpPr/>
          <p:nvPr userDrawn="1"/>
        </p:nvSpPr>
        <p:spPr>
          <a:xfrm>
            <a:off x="-2595443" y="187629"/>
            <a:ext cx="1265363" cy="276999"/>
          </a:xfrm>
          <a:prstGeom prst="rect">
            <a:avLst/>
          </a:prstGeom>
        </p:spPr>
        <p:txBody>
          <a:bodyPr wrap="square">
            <a:spAutoFit/>
          </a:bodyPr>
          <a:lstStyle/>
          <a:p>
            <a:r>
              <a:rPr lang="en-US" altLang="zh-CN" sz="1200" b="0" i="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200" b="0" i="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200"/>
          </a:p>
        </p:txBody>
      </p:sp>
      <p:sp>
        <p:nvSpPr>
          <p:cNvPr id="65" name="矩形 64"/>
          <p:cNvSpPr/>
          <p:nvPr userDrawn="1"/>
        </p:nvSpPr>
        <p:spPr>
          <a:xfrm>
            <a:off x="12698805" y="422277"/>
            <a:ext cx="1265363" cy="276999"/>
          </a:xfrm>
          <a:prstGeom prst="rect">
            <a:avLst/>
          </a:prstGeom>
        </p:spPr>
        <p:txBody>
          <a:bodyPr wrap="square">
            <a:spAutoFit/>
          </a:bodyPr>
          <a:lstStyle/>
          <a:p>
            <a:r>
              <a:rPr lang="en-US" altLang="zh-CN" sz="1200" b="0" i="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200" b="0" i="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200"/>
          </a:p>
        </p:txBody>
      </p:sp>
      <p:sp>
        <p:nvSpPr>
          <p:cNvPr id="66" name="文本框 65"/>
          <p:cNvSpPr txBox="1"/>
          <p:nvPr userDrawn="1"/>
        </p:nvSpPr>
        <p:spPr>
          <a:xfrm>
            <a:off x="-2256401" y="770764"/>
            <a:ext cx="585096"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r>
              <a:rPr kumimoji="0" lang="en-US" altLang="zh-CN" sz="75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75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75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75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67" name="组 176"/>
          <p:cNvGrpSpPr/>
          <p:nvPr userDrawn="1"/>
        </p:nvGrpSpPr>
        <p:grpSpPr>
          <a:xfrm>
            <a:off x="-3386917" y="1040017"/>
            <a:ext cx="2795791" cy="287258"/>
            <a:chOff x="-5043485" y="1372527"/>
            <a:chExt cx="4785749" cy="443753"/>
          </a:xfrm>
        </p:grpSpPr>
        <p:sp>
          <p:nvSpPr>
            <p:cNvPr id="68" name="矩形 67"/>
            <p:cNvSpPr/>
            <p:nvPr userDrawn="1"/>
          </p:nvSpPr>
          <p:spPr>
            <a:xfrm>
              <a:off x="-3854817" y="1372527"/>
              <a:ext cx="1199028" cy="443753"/>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9" name="矩形 68"/>
            <p:cNvSpPr/>
            <p:nvPr userDrawn="1"/>
          </p:nvSpPr>
          <p:spPr>
            <a:xfrm>
              <a:off x="-2655789" y="1372527"/>
              <a:ext cx="1199028" cy="443753"/>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p:cNvSpPr/>
            <p:nvPr userDrawn="1"/>
          </p:nvSpPr>
          <p:spPr>
            <a:xfrm>
              <a:off x="-5043485" y="1372527"/>
              <a:ext cx="1199028" cy="443753"/>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p:cNvSpPr/>
            <p:nvPr userDrawn="1"/>
          </p:nvSpPr>
          <p:spPr>
            <a:xfrm>
              <a:off x="-1456764" y="1372527"/>
              <a:ext cx="1199028" cy="443753"/>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userDrawn="1"/>
        </p:nvSpPr>
        <p:spPr>
          <a:xfrm>
            <a:off x="-2333342" y="1613477"/>
            <a:ext cx="738984"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r>
              <a:rPr kumimoji="0" lang="en-US" altLang="zh-CN" sz="75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75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75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75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0" name="组 183"/>
          <p:cNvGrpSpPr/>
          <p:nvPr userDrawn="1"/>
        </p:nvGrpSpPr>
        <p:grpSpPr>
          <a:xfrm>
            <a:off x="-3386917" y="1893243"/>
            <a:ext cx="2795791" cy="287258"/>
            <a:chOff x="16164196" y="17711223"/>
            <a:chExt cx="4785749" cy="400759"/>
          </a:xfrm>
        </p:grpSpPr>
        <p:sp>
          <p:nvSpPr>
            <p:cNvPr id="91" name="矩形 90"/>
            <p:cNvSpPr/>
            <p:nvPr userDrawn="1"/>
          </p:nvSpPr>
          <p:spPr>
            <a:xfrm>
              <a:off x="17352864" y="17711223"/>
              <a:ext cx="1199028" cy="400759"/>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8551892" y="17711223"/>
              <a:ext cx="1199028" cy="400759"/>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9750917" y="17711223"/>
              <a:ext cx="1199028" cy="400759"/>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p:cNvSpPr/>
            <p:nvPr userDrawn="1"/>
          </p:nvSpPr>
          <p:spPr>
            <a:xfrm>
              <a:off x="16164196" y="17711223"/>
              <a:ext cx="1199028" cy="400759"/>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5" name="矩形 94"/>
          <p:cNvSpPr/>
          <p:nvPr userDrawn="1"/>
        </p:nvSpPr>
        <p:spPr>
          <a:xfrm>
            <a:off x="-2692509" y="6226329"/>
            <a:ext cx="700461" cy="223138"/>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p:cNvSpPr/>
          <p:nvPr userDrawn="1"/>
        </p:nvSpPr>
        <p:spPr>
          <a:xfrm>
            <a:off x="-3398069" y="6226329"/>
            <a:ext cx="705560" cy="223138"/>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7" name="矩形 96"/>
          <p:cNvSpPr/>
          <p:nvPr userDrawn="1"/>
        </p:nvSpPr>
        <p:spPr>
          <a:xfrm>
            <a:off x="-1992048" y="6224019"/>
            <a:ext cx="700461" cy="223138"/>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p:cNvSpPr/>
          <p:nvPr userDrawn="1"/>
        </p:nvSpPr>
        <p:spPr>
          <a:xfrm>
            <a:off x="-1291588" y="6224019"/>
            <a:ext cx="700461" cy="223138"/>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文本框 98"/>
          <p:cNvSpPr txBox="1"/>
          <p:nvPr userDrawn="1"/>
        </p:nvSpPr>
        <p:spPr>
          <a:xfrm>
            <a:off x="-2329330" y="5890063"/>
            <a:ext cx="730969" cy="17697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r>
              <a:rPr kumimoji="0" lang="zh-CN" altLang="en-US" sz="9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00" name="组 209"/>
          <p:cNvGrpSpPr/>
          <p:nvPr userDrawn="1"/>
        </p:nvGrpSpPr>
        <p:grpSpPr>
          <a:xfrm>
            <a:off x="-3398069" y="4489018"/>
            <a:ext cx="2806943" cy="289569"/>
            <a:chOff x="-3429000" y="10006021"/>
            <a:chExt cx="3171264" cy="579138"/>
          </a:xfrm>
        </p:grpSpPr>
        <p:sp>
          <p:nvSpPr>
            <p:cNvPr id="101" name="矩形 100"/>
            <p:cNvSpPr/>
            <p:nvPr userDrawn="1"/>
          </p:nvSpPr>
          <p:spPr>
            <a:xfrm>
              <a:off x="-2631863" y="10010643"/>
              <a:ext cx="791376" cy="57451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p:cNvSpPr/>
            <p:nvPr userDrawn="1"/>
          </p:nvSpPr>
          <p:spPr>
            <a:xfrm>
              <a:off x="-3429000" y="10010643"/>
              <a:ext cx="797137" cy="57451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3" name="矩形 102"/>
            <p:cNvSpPr/>
            <p:nvPr userDrawn="1"/>
          </p:nvSpPr>
          <p:spPr>
            <a:xfrm>
              <a:off x="-1840486" y="10006021"/>
              <a:ext cx="791376" cy="57451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p:cNvSpPr/>
            <p:nvPr userDrawn="1"/>
          </p:nvSpPr>
          <p:spPr>
            <a:xfrm>
              <a:off x="-1049112" y="10006021"/>
              <a:ext cx="791376" cy="57451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5" name="文本框 104"/>
          <p:cNvSpPr txBox="1"/>
          <p:nvPr userDrawn="1"/>
        </p:nvSpPr>
        <p:spPr>
          <a:xfrm>
            <a:off x="-2280440" y="4211362"/>
            <a:ext cx="633187"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r>
              <a:rPr kumimoji="0" lang="en-US" altLang="zh-CN" sz="75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75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06" name="矩形 105"/>
          <p:cNvSpPr/>
          <p:nvPr userDrawn="1"/>
        </p:nvSpPr>
        <p:spPr>
          <a:xfrm>
            <a:off x="-2692509" y="5374858"/>
            <a:ext cx="700461" cy="223138"/>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7" name="矩形 106"/>
          <p:cNvSpPr/>
          <p:nvPr userDrawn="1"/>
        </p:nvSpPr>
        <p:spPr>
          <a:xfrm>
            <a:off x="-3398069" y="5374858"/>
            <a:ext cx="705560" cy="223138"/>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1992048" y="5372547"/>
            <a:ext cx="700461" cy="223138"/>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1291588" y="5372547"/>
            <a:ext cx="700461" cy="223138"/>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p:cNvSpPr txBox="1"/>
          <p:nvPr userDrawn="1"/>
        </p:nvSpPr>
        <p:spPr>
          <a:xfrm>
            <a:off x="-2267614" y="5062833"/>
            <a:ext cx="607538"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r>
              <a:rPr kumimoji="0" lang="en-US" altLang="zh-CN" sz="75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75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75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75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p:cNvSpPr/>
          <p:nvPr userDrawn="1"/>
        </p:nvSpPr>
        <p:spPr>
          <a:xfrm>
            <a:off x="12494949" y="1439128"/>
            <a:ext cx="1673075" cy="223138"/>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12494949" y="1864193"/>
            <a:ext cx="1673075" cy="223138"/>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12494949" y="2282889"/>
            <a:ext cx="1673075" cy="223138"/>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12494949" y="2701586"/>
            <a:ext cx="1673075" cy="223138"/>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2494949" y="3123735"/>
            <a:ext cx="1673075" cy="223138"/>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12494949" y="3526107"/>
            <a:ext cx="1673075" cy="223138"/>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p:cNvSpPr txBox="1"/>
          <p:nvPr userDrawn="1"/>
        </p:nvSpPr>
        <p:spPr>
          <a:xfrm>
            <a:off x="12619798" y="3522997"/>
            <a:ext cx="1440951" cy="253916"/>
          </a:xfrm>
          <a:prstGeom prst="rect">
            <a:avLst/>
          </a:prstGeom>
          <a:noFill/>
        </p:spPr>
        <p:txBody>
          <a:bodyPr wrap="square" rtlCol="0">
            <a:spAutoFit/>
          </a:bodyPr>
          <a:lstStyle/>
          <a:p>
            <a:pPr algn="ctr"/>
            <a:r>
              <a:rPr kumimoji="1" lang="en-US" altLang="zh-CN" sz="1050" b="0" i="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050" b="0" i="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050" b="0" i="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750" b="0" i="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p:cNvSpPr txBox="1"/>
          <p:nvPr userDrawn="1"/>
        </p:nvSpPr>
        <p:spPr>
          <a:xfrm>
            <a:off x="12653667" y="3111825"/>
            <a:ext cx="1407080" cy="253916"/>
          </a:xfrm>
          <a:prstGeom prst="rect">
            <a:avLst/>
          </a:prstGeom>
          <a:noFill/>
        </p:spPr>
        <p:txBody>
          <a:bodyPr wrap="square" rtlCol="0">
            <a:spAutoFit/>
          </a:bodyPr>
          <a:lstStyle/>
          <a:p>
            <a:pPr algn="ctr"/>
            <a:r>
              <a:rPr kumimoji="1" lang="en-US" altLang="zh-CN" sz="1050" b="0" i="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050" b="0" i="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050" b="0" i="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750" b="0" i="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p:cNvGrpSpPr/>
          <p:nvPr userDrawn="1"/>
        </p:nvGrpSpPr>
        <p:grpSpPr>
          <a:xfrm>
            <a:off x="-3400879" y="2769823"/>
            <a:ext cx="2809752" cy="287258"/>
            <a:chOff x="5058585" y="17760310"/>
            <a:chExt cx="4833751" cy="424256"/>
          </a:xfrm>
        </p:grpSpPr>
        <p:sp>
          <p:nvSpPr>
            <p:cNvPr id="146" name="矩形 145"/>
            <p:cNvSpPr/>
            <p:nvPr userDrawn="1"/>
          </p:nvSpPr>
          <p:spPr>
            <a:xfrm>
              <a:off x="7494283" y="17760310"/>
              <a:ext cx="1199027" cy="424256"/>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userDrawn="1"/>
          </p:nvSpPr>
          <p:spPr>
            <a:xfrm>
              <a:off x="5058585" y="17760310"/>
              <a:ext cx="1215431" cy="424256"/>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userDrawn="1"/>
          </p:nvSpPr>
          <p:spPr>
            <a:xfrm>
              <a:off x="8693309" y="17760310"/>
              <a:ext cx="1199027" cy="424256"/>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userDrawn="1"/>
          </p:nvSpPr>
          <p:spPr>
            <a:xfrm>
              <a:off x="6267324" y="17760310"/>
              <a:ext cx="1215431" cy="424256"/>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p:cNvSpPr txBox="1"/>
          <p:nvPr userDrawn="1"/>
        </p:nvSpPr>
        <p:spPr>
          <a:xfrm>
            <a:off x="-2252391" y="2481567"/>
            <a:ext cx="577081"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r>
              <a:rPr kumimoji="0" lang="en-US" altLang="zh-CN" sz="750" b="0" i="0" u="none" strike="noStrike" cap="none" spc="0" normalizeH="0" baseline="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75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75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75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p:cNvGrpSpPr/>
          <p:nvPr userDrawn="1"/>
        </p:nvGrpSpPr>
        <p:grpSpPr>
          <a:xfrm>
            <a:off x="-3388738" y="3634754"/>
            <a:ext cx="2797612" cy="287258"/>
            <a:chOff x="10651243" y="17772545"/>
            <a:chExt cx="4775839" cy="433832"/>
          </a:xfrm>
        </p:grpSpPr>
        <p:sp>
          <p:nvSpPr>
            <p:cNvPr id="166" name="矩形 165"/>
            <p:cNvSpPr/>
            <p:nvPr userDrawn="1"/>
          </p:nvSpPr>
          <p:spPr>
            <a:xfrm>
              <a:off x="14228056" y="17772545"/>
              <a:ext cx="1199026" cy="433832"/>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p:cNvSpPr/>
            <p:nvPr userDrawn="1"/>
          </p:nvSpPr>
          <p:spPr>
            <a:xfrm>
              <a:off x="11850271" y="17772545"/>
              <a:ext cx="1199026" cy="433832"/>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p:cNvSpPr/>
            <p:nvPr userDrawn="1"/>
          </p:nvSpPr>
          <p:spPr>
            <a:xfrm>
              <a:off x="10651243" y="17772545"/>
              <a:ext cx="1199026" cy="433832"/>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p:cNvSpPr/>
            <p:nvPr userDrawn="1"/>
          </p:nvSpPr>
          <p:spPr>
            <a:xfrm>
              <a:off x="13035753" y="17772545"/>
              <a:ext cx="1199026" cy="433832"/>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p:cNvSpPr txBox="1"/>
          <p:nvPr userDrawn="1"/>
        </p:nvSpPr>
        <p:spPr>
          <a:xfrm>
            <a:off x="-2292464" y="3349657"/>
            <a:ext cx="657231"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r>
              <a:rPr kumimoji="0" lang="en-US" altLang="zh-CN" sz="75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75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75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75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p:cNvSpPr txBox="1"/>
          <p:nvPr userDrawn="1"/>
        </p:nvSpPr>
        <p:spPr>
          <a:xfrm>
            <a:off x="-2663134" y="3673193"/>
            <a:ext cx="647287" cy="253916"/>
          </a:xfrm>
          <a:prstGeom prst="rect">
            <a:avLst/>
          </a:prstGeom>
          <a:noFill/>
        </p:spPr>
        <p:txBody>
          <a:bodyPr wrap="square" rtlCol="0">
            <a:spAutoFit/>
          </a:bodyPr>
          <a:lstStyle/>
          <a:p>
            <a:pPr algn="ctr"/>
            <a:r>
              <a:rPr kumimoji="1" lang="en-US" altLang="zh-CN" sz="1050" b="0" i="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750" b="0" i="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p:cNvSpPr txBox="1"/>
          <p:nvPr userDrawn="1"/>
        </p:nvSpPr>
        <p:spPr>
          <a:xfrm>
            <a:off x="-1954176" y="3667432"/>
            <a:ext cx="647287" cy="253916"/>
          </a:xfrm>
          <a:prstGeom prst="rect">
            <a:avLst/>
          </a:prstGeom>
          <a:noFill/>
        </p:spPr>
        <p:txBody>
          <a:bodyPr wrap="square" rtlCol="0">
            <a:spAutoFit/>
          </a:bodyPr>
          <a:lstStyle/>
          <a:p>
            <a:pPr algn="ctr"/>
            <a:r>
              <a:rPr kumimoji="1" lang="en-US" altLang="zh-CN" sz="1050" b="0" i="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750" b="0" i="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p:cNvSpPr txBox="1"/>
          <p:nvPr userDrawn="1"/>
        </p:nvSpPr>
        <p:spPr>
          <a:xfrm>
            <a:off x="-1293544" y="3668248"/>
            <a:ext cx="702419" cy="253916"/>
          </a:xfrm>
          <a:prstGeom prst="rect">
            <a:avLst/>
          </a:prstGeom>
          <a:noFill/>
        </p:spPr>
        <p:txBody>
          <a:bodyPr wrap="square" rtlCol="0">
            <a:spAutoFit/>
          </a:bodyPr>
          <a:lstStyle/>
          <a:p>
            <a:pPr algn="ctr"/>
            <a:r>
              <a:rPr kumimoji="1" lang="en-US" altLang="zh-CN" sz="1050" b="0" i="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750" b="0" i="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p:cNvSpPr txBox="1"/>
          <p:nvPr userDrawn="1"/>
        </p:nvSpPr>
        <p:spPr>
          <a:xfrm>
            <a:off x="-1263986" y="2800229"/>
            <a:ext cx="647287" cy="253916"/>
          </a:xfrm>
          <a:prstGeom prst="rect">
            <a:avLst/>
          </a:prstGeom>
          <a:noFill/>
        </p:spPr>
        <p:txBody>
          <a:bodyPr wrap="square" rtlCol="0">
            <a:spAutoFit/>
          </a:bodyPr>
          <a:lstStyle/>
          <a:p>
            <a:pPr algn="ctr"/>
            <a:r>
              <a:rPr kumimoji="1" lang="en-US" altLang="zh-CN" sz="1050" b="0" i="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750" b="0" i="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p:cNvSpPr txBox="1"/>
          <p:nvPr userDrawn="1"/>
        </p:nvSpPr>
        <p:spPr>
          <a:xfrm>
            <a:off x="-1991764" y="2829533"/>
            <a:ext cx="710371" cy="334707"/>
          </a:xfrm>
          <a:prstGeom prst="rect">
            <a:avLst/>
          </a:prstGeom>
          <a:noFill/>
        </p:spPr>
        <p:txBody>
          <a:bodyPr wrap="square" rtlCol="0">
            <a:spAutoFit/>
          </a:bodyPr>
          <a:lstStyle/>
          <a:p>
            <a:pPr algn="ctr"/>
            <a:r>
              <a:rPr kumimoji="1" lang="en-US" altLang="zh-CN" sz="900" b="0" i="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675" b="0" i="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p:cNvSpPr txBox="1"/>
          <p:nvPr userDrawn="1"/>
        </p:nvSpPr>
        <p:spPr>
          <a:xfrm>
            <a:off x="-2663936" y="2807423"/>
            <a:ext cx="647287" cy="253916"/>
          </a:xfrm>
          <a:prstGeom prst="rect">
            <a:avLst/>
          </a:prstGeom>
          <a:noFill/>
        </p:spPr>
        <p:txBody>
          <a:bodyPr wrap="square" rtlCol="0">
            <a:spAutoFit/>
          </a:bodyPr>
          <a:lstStyle/>
          <a:p>
            <a:pPr algn="ctr"/>
            <a:r>
              <a:rPr kumimoji="1" lang="en-US" altLang="zh-CN" sz="1050" b="0" i="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750" b="0" i="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p:cNvSpPr txBox="1"/>
          <p:nvPr userDrawn="1"/>
        </p:nvSpPr>
        <p:spPr>
          <a:xfrm>
            <a:off x="12250726" y="953874"/>
            <a:ext cx="2208397" cy="17697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r>
              <a:rPr kumimoji="0" lang="en-US" altLang="zh-CN" sz="9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9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9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900" b="0" i="0" u="none" strike="noStrike" cap="none" spc="0" normalizeH="0" baseline="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178" name="图片 177"/>
          <p:cNvPicPr>
            <a:picLocks noChangeAspect="1"/>
          </p:cNvPicPr>
          <p:nvPr userDrawn="1"/>
        </p:nvPicPr>
        <p:blipFill>
          <a:blip r:embed="rId2" cstate="email"/>
          <a:stretch>
            <a:fillRect/>
          </a:stretch>
        </p:blipFill>
        <p:spPr>
          <a:xfrm>
            <a:off x="10625745" y="317694"/>
            <a:ext cx="979636" cy="257702"/>
          </a:xfrm>
          <a:prstGeom prst="rect">
            <a:avLst/>
          </a:prstGeom>
        </p:spPr>
      </p:pic>
    </p:spTree>
    <p:extLst>
      <p:ext uri="{BB962C8B-B14F-4D97-AF65-F5344CB8AC3E}">
        <p14:creationId xmlns:p14="http://schemas.microsoft.com/office/powerpoint/2010/main" val="210984559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grpSp>
        <p:nvGrpSpPr>
          <p:cNvPr id="7" name="组合 6"/>
          <p:cNvGrpSpPr/>
          <p:nvPr userDrawn="1"/>
        </p:nvGrpSpPr>
        <p:grpSpPr>
          <a:xfrm>
            <a:off x="450015" y="244888"/>
            <a:ext cx="704500" cy="646383"/>
            <a:chOff x="1417110" y="1933669"/>
            <a:chExt cx="1827515" cy="1676757"/>
          </a:xfrm>
        </p:grpSpPr>
        <p:sp>
          <p:nvSpPr>
            <p:cNvPr id="8" name="椭圆 7"/>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椭圆 8"/>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 name="椭圆 9"/>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1" name="椭圆 10"/>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2" name="椭圆 11"/>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椭圆 12"/>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Tree>
    <p:extLst>
      <p:ext uri="{BB962C8B-B14F-4D97-AF65-F5344CB8AC3E}">
        <p14:creationId xmlns:p14="http://schemas.microsoft.com/office/powerpoint/2010/main" val="1847899505"/>
      </p:ext>
    </p:extLst>
  </p:cSld>
  <p:clrMapOvr>
    <a:masterClrMapping/>
  </p:clrMapOvr>
  <p:transition spd="slow">
    <p:wip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809152955"/>
      </p:ext>
    </p:extLst>
  </p:cSld>
  <p:clrMapOvr>
    <a:masterClrMapping/>
  </p:clrMapOvr>
  <p:transition spd="slow">
    <p:wip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373760" y="189003"/>
            <a:ext cx="11120835" cy="981989"/>
          </a:xfrm>
        </p:spPr>
        <p:txBody>
          <a:bodyPr/>
          <a:lstStyle/>
          <a:p>
            <a:r>
              <a:rPr lang="en-US"/>
              <a:t>Click to edit Master title style</a:t>
            </a:r>
          </a:p>
        </p:txBody>
      </p:sp>
      <p:sp>
        <p:nvSpPr>
          <p:cNvPr id="4" name="Content Placeholder 3"/>
          <p:cNvSpPr>
            <a:spLocks noGrp="1"/>
          </p:cNvSpPr>
          <p:nvPr>
            <p:ph sz="quarter" idx="10"/>
          </p:nvPr>
        </p:nvSpPr>
        <p:spPr>
          <a:xfrm>
            <a:off x="468802" y="1359000"/>
            <a:ext cx="11025793" cy="4804408"/>
          </a:xfrm>
          <a:prstGeom prst="rect">
            <a:avLst/>
          </a:prstGeom>
        </p:spPr>
        <p:txBody>
          <a:bodyPr/>
          <a:lstStyle>
            <a:lvl1pPr>
              <a:lnSpc>
                <a:spcPct val="150000"/>
              </a:lnSpc>
              <a:spcBef>
                <a:spcPts val="0"/>
              </a:spcBef>
              <a:defRPr>
                <a:latin typeface="微软雅黑" panose="020B0503020204020204" pitchFamily="34" charset="-122"/>
                <a:ea typeface="微软雅黑" panose="020B0503020204020204" pitchFamily="34" charset="-122"/>
              </a:defRPr>
            </a:lvl1pPr>
            <a:lvl2pPr>
              <a:lnSpc>
                <a:spcPct val="150000"/>
              </a:lnSpc>
              <a:spcBef>
                <a:spcPts val="0"/>
              </a:spcBef>
              <a:defRPr>
                <a:latin typeface="微软雅黑" panose="020B0503020204020204" pitchFamily="34" charset="-122"/>
                <a:ea typeface="微软雅黑" panose="020B0503020204020204" pitchFamily="34" charset="-122"/>
              </a:defRPr>
            </a:lvl2pPr>
            <a:lvl3pPr>
              <a:lnSpc>
                <a:spcPct val="150000"/>
              </a:lnSpc>
              <a:spcBef>
                <a:spcPts val="0"/>
              </a:spcBef>
              <a:defRPr>
                <a:latin typeface="微软雅黑" panose="020B0503020204020204" pitchFamily="34" charset="-122"/>
                <a:ea typeface="微软雅黑" panose="020B0503020204020204" pitchFamily="34" charset="-122"/>
              </a:defRPr>
            </a:lvl3pPr>
            <a:lvl4pPr>
              <a:lnSpc>
                <a:spcPct val="150000"/>
              </a:lnSpc>
              <a:spcBef>
                <a:spcPts val="0"/>
              </a:spcBef>
              <a:defRPr>
                <a:latin typeface="微软雅黑" panose="020B0503020204020204" pitchFamily="34" charset="-122"/>
                <a:ea typeface="微软雅黑" panose="020B0503020204020204" pitchFamily="34" charset="-122"/>
              </a:defRPr>
            </a:lvl4pPr>
            <a:lvl5pPr>
              <a:lnSpc>
                <a:spcPct val="150000"/>
              </a:lnSpc>
              <a:spcBef>
                <a:spcPts val="0"/>
              </a:spcBef>
              <a:defRPr>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13413586"/>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title" preserve="1">
  <p:cSld name="表紙スライド">
    <p:spTree>
      <p:nvGrpSpPr>
        <p:cNvPr id="1" name=""/>
        <p:cNvGrpSpPr/>
        <p:nvPr/>
      </p:nvGrpSpPr>
      <p:grpSpPr>
        <a:xfrm>
          <a:off x="0" y="0"/>
          <a:ext cx="0" cy="0"/>
          <a:chOff x="0" y="0"/>
          <a:chExt cx="0" cy="0"/>
        </a:xfrm>
      </p:grpSpPr>
      <p:sp>
        <p:nvSpPr>
          <p:cNvPr id="6" name="正方形/長方形 5"/>
          <p:cNvSpPr/>
          <p:nvPr userDrawn="1"/>
        </p:nvSpPr>
        <p:spPr>
          <a:xfrm>
            <a:off x="442" y="3672114"/>
            <a:ext cx="12191558" cy="3185886"/>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ctr"/>
            <a:endParaRPr kumimoji="1" lang="ja-JP" altLang="en-US">
              <a:solidFill>
                <a:srgbClr val="000000"/>
              </a:solidFill>
              <a:latin typeface="ＭＳ Ｐゴシック" pitchFamily="50" charset="-128"/>
              <a:ea typeface="ＭＳ Ｐゴシック" pitchFamily="50" charset="-128"/>
            </a:endParaRPr>
          </a:p>
        </p:txBody>
      </p:sp>
      <p:pic>
        <p:nvPicPr>
          <p:cNvPr id="4" name="图片占位符 2"/>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
            <a:ext cx="12192000" cy="3672115"/>
          </a:xfrm>
          <a:prstGeom prst="rect">
            <a:avLst/>
          </a:prstGeom>
        </p:spPr>
      </p:pic>
      <p:sp>
        <p:nvSpPr>
          <p:cNvPr id="647173" name="Rectangle 5"/>
          <p:cNvSpPr>
            <a:spLocks noGrp="1" noChangeArrowheads="1"/>
          </p:cNvSpPr>
          <p:nvPr>
            <p:ph type="subTitle" idx="1"/>
          </p:nvPr>
        </p:nvSpPr>
        <p:spPr>
          <a:xfrm>
            <a:off x="431800" y="5565567"/>
            <a:ext cx="10560051" cy="887769"/>
          </a:xfrm>
        </p:spPr>
        <p:txBody>
          <a:bodyPr/>
          <a:lstStyle>
            <a:lvl1pPr marL="0" indent="0">
              <a:lnSpc>
                <a:spcPct val="100000"/>
              </a:lnSpc>
              <a:spcBef>
                <a:spcPct val="0"/>
              </a:spcBef>
              <a:spcAft>
                <a:spcPct val="0"/>
              </a:spcAft>
              <a:buFont typeface="Wingdings" pitchFamily="2" charset="2"/>
              <a:buNone/>
              <a:defRPr sz="2800">
                <a:solidFill>
                  <a:schemeClr val="bg1"/>
                </a:solidFill>
              </a:defRPr>
            </a:lvl1pPr>
          </a:lstStyle>
          <a:p>
            <a:r>
              <a:rPr lang="ja-JP" altLang="en-US" dirty="0"/>
              <a:t>マスタ サブタイトルの書式設定</a:t>
            </a:r>
          </a:p>
        </p:txBody>
      </p:sp>
      <p:sp>
        <p:nvSpPr>
          <p:cNvPr id="647174" name="Rectangle 6"/>
          <p:cNvSpPr>
            <a:spLocks noGrp="1" noChangeArrowheads="1"/>
          </p:cNvSpPr>
          <p:nvPr>
            <p:ph type="ctrTitle"/>
          </p:nvPr>
        </p:nvSpPr>
        <p:spPr>
          <a:xfrm>
            <a:off x="431800" y="3982223"/>
            <a:ext cx="10560051" cy="1174969"/>
          </a:xfrm>
        </p:spPr>
        <p:txBody>
          <a:bodyPr anchor="b"/>
          <a:lstStyle>
            <a:lvl1pPr>
              <a:defRPr sz="4000">
                <a:solidFill>
                  <a:srgbClr val="FFFFFF"/>
                </a:solidFill>
              </a:defRPr>
            </a:lvl1pPr>
          </a:lstStyle>
          <a:p>
            <a:br>
              <a:rPr lang="en-US" altLang="ja-JP" dirty="0"/>
            </a:br>
            <a:r>
              <a:rPr lang="ja-JP" altLang="en-US" dirty="0"/>
              <a:t>マスタ タイトルの書式設定</a:t>
            </a:r>
            <a:endParaRPr lang="de-DE" altLang="ja-JP" dirty="0"/>
          </a:p>
        </p:txBody>
      </p:sp>
    </p:spTree>
    <p:extLst>
      <p:ext uri="{BB962C8B-B14F-4D97-AF65-F5344CB8AC3E}">
        <p14:creationId xmlns:p14="http://schemas.microsoft.com/office/powerpoint/2010/main" val="250091386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マスタ タイトルの書式設定</a:t>
            </a:r>
          </a:p>
        </p:txBody>
      </p:sp>
      <p:sp>
        <p:nvSpPr>
          <p:cNvPr id="3" name="コンテンツ プレースホルダ 2"/>
          <p:cNvSpPr>
            <a:spLocks noGrp="1"/>
          </p:cNvSpPr>
          <p:nvPr>
            <p:ph idx="1" hasCustomPrompt="1"/>
          </p:nvPr>
        </p:nvSpPr>
        <p:spPr/>
        <p:txBody>
          <a:bodyPr/>
          <a:lstStyle>
            <a:lvl1pPr>
              <a:buClr>
                <a:srgbClr val="3366FF"/>
              </a:buClr>
              <a:defRPr/>
            </a:lvl1pPr>
            <a:lvl2pPr>
              <a:buClr>
                <a:srgbClr val="3366FF"/>
              </a:buClr>
              <a:defRPr/>
            </a:lvl2pPr>
            <a:lvl3pPr marL="795338" indent="-216000">
              <a:buClr>
                <a:srgbClr val="3366FF"/>
              </a:buClr>
              <a:buSzPct val="80000"/>
              <a:buFont typeface="Wingdings" panose="05000000000000000000" pitchFamily="2" charset="2"/>
              <a:buChar char="u"/>
              <a:defRPr/>
            </a:lvl3pPr>
            <a:lvl4pPr>
              <a:buClr>
                <a:srgbClr val="3366FF"/>
              </a:buClr>
              <a:defRPr/>
            </a:lvl4pPr>
            <a:lvl5pPr marL="1224000" indent="162000">
              <a:buClr>
                <a:srgbClr val="3366FF"/>
              </a:buClr>
              <a:buFont typeface="Wingdings" panose="05000000000000000000" pitchFamily="2" charset="2"/>
              <a:buChar char="ü"/>
              <a:defRPr sz="1400"/>
            </a:lvl5p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5" name="Rectangle 6"/>
          <p:cNvSpPr>
            <a:spLocks noGrp="1" noChangeArrowheads="1"/>
          </p:cNvSpPr>
          <p:nvPr>
            <p:ph type="sldNum" sz="quarter" idx="11"/>
          </p:nvPr>
        </p:nvSpPr>
        <p:spPr/>
        <p:txBody>
          <a:bodyPr/>
          <a:lstStyle>
            <a:lvl1pPr>
              <a:defRPr/>
            </a:lvl1pPr>
          </a:lstStyle>
          <a:p>
            <a:pPr>
              <a:defRPr/>
            </a:pPr>
            <a:fld id="{437EB465-030E-407A-8915-648F2594A060}" type="slidenum">
              <a:rPr lang="ja-JP" altLang="de-DE"/>
              <a:pPr>
                <a:defRPr/>
              </a:pPr>
              <a:t>‹#›</a:t>
            </a:fld>
            <a:endParaRPr lang="de-DE" altLang="ja-JP"/>
          </a:p>
        </p:txBody>
      </p:sp>
      <p:sp>
        <p:nvSpPr>
          <p:cNvPr id="10" name="Rectangle 3"/>
          <p:cNvSpPr>
            <a:spLocks noGrp="1" noChangeArrowheads="1"/>
          </p:cNvSpPr>
          <p:nvPr>
            <p:ph type="ftr" sz="quarter" idx="3"/>
          </p:nvPr>
        </p:nvSpPr>
        <p:spPr>
          <a:xfrm>
            <a:off x="8095313" y="6635457"/>
            <a:ext cx="4022725" cy="201613"/>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kumimoji="0" lang="en-US" altLang="ja-JP" sz="1000" smtClean="0">
                <a:solidFill>
                  <a:schemeClr val="bg1"/>
                </a:solidFill>
                <a:effectLst/>
                <a:latin typeface="Arial" charset="0"/>
                <a:ea typeface="ＭＳ Ｐゴシック" pitchFamily="50" charset="-128"/>
              </a:defRPr>
            </a:lvl1pPr>
          </a:lstStyle>
          <a:p>
            <a:pPr algn="r"/>
            <a:r>
              <a:rPr lang="en-US"/>
              <a:t>Copyright 2021 vivo Limited</a:t>
            </a:r>
          </a:p>
        </p:txBody>
      </p:sp>
    </p:spTree>
    <p:extLst>
      <p:ext uri="{BB962C8B-B14F-4D97-AF65-F5344CB8AC3E}">
        <p14:creationId xmlns:p14="http://schemas.microsoft.com/office/powerpoint/2010/main" val="7295690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EFE8094-D63C-403C-967D-0F4C91E7234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D642589C-B689-4117-9B80-469187D74530}"/>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8E2C9F2E-9174-49AF-8769-763746D80DE7}"/>
              </a:ext>
            </a:extLst>
          </p:cNvPr>
          <p:cNvSpPr>
            <a:spLocks noGrp="1"/>
          </p:cNvSpPr>
          <p:nvPr>
            <p:ph type="dt" sz="half" idx="10"/>
          </p:nvPr>
        </p:nvSpPr>
        <p:spPr/>
        <p:txBody>
          <a:bodyPr/>
          <a:lstStyle/>
          <a:p>
            <a:fld id="{18A11E87-3FE5-4FBB-AC11-A3995EEA224B}" type="datetimeFigureOut">
              <a:rPr lang="zh-CN" altLang="en-US" smtClean="0"/>
              <a:t>2023/6/2</a:t>
            </a:fld>
            <a:endParaRPr lang="zh-CN" altLang="en-US"/>
          </a:p>
        </p:txBody>
      </p:sp>
      <p:sp>
        <p:nvSpPr>
          <p:cNvPr id="5" name="页脚占位符 4">
            <a:extLst>
              <a:ext uri="{FF2B5EF4-FFF2-40B4-BE49-F238E27FC236}">
                <a16:creationId xmlns:a16="http://schemas.microsoft.com/office/drawing/2014/main" id="{546E0753-A4D5-46A6-806E-D38BDBB0EB8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609E3D1-7047-4470-B014-6E763629DB88}"/>
              </a:ext>
            </a:extLst>
          </p:cNvPr>
          <p:cNvSpPr>
            <a:spLocks noGrp="1"/>
          </p:cNvSpPr>
          <p:nvPr>
            <p:ph type="sldNum" sz="quarter" idx="12"/>
          </p:nvPr>
        </p:nvSpPr>
        <p:spPr/>
        <p:txBody>
          <a:bodyPr/>
          <a:lstStyle/>
          <a:p>
            <a:fld id="{451D8218-CC61-46D1-948A-808C5BD835FF}" type="slidenum">
              <a:rPr lang="zh-CN" altLang="en-US" smtClean="0"/>
              <a:t>‹#›</a:t>
            </a:fld>
            <a:endParaRPr lang="zh-CN" altLang="en-US"/>
          </a:p>
        </p:txBody>
      </p:sp>
    </p:spTree>
    <p:extLst>
      <p:ext uri="{BB962C8B-B14F-4D97-AF65-F5344CB8AC3E}">
        <p14:creationId xmlns:p14="http://schemas.microsoft.com/office/powerpoint/2010/main" val="286748254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Vivo">
    <p:bg>
      <p:bgRef idx="1001">
        <a:schemeClr val="bg1"/>
      </p:bgRef>
    </p:bg>
    <p:spTree>
      <p:nvGrpSpPr>
        <p:cNvPr id="1" name=""/>
        <p:cNvGrpSpPr/>
        <p:nvPr/>
      </p:nvGrpSpPr>
      <p:grpSpPr>
        <a:xfrm>
          <a:off x="0" y="0"/>
          <a:ext cx="0" cy="0"/>
          <a:chOff x="0" y="0"/>
          <a:chExt cx="0" cy="0"/>
        </a:xfrm>
      </p:grpSpPr>
      <p:sp>
        <p:nvSpPr>
          <p:cNvPr id="12" name="正方形/長方形 11"/>
          <p:cNvSpPr/>
          <p:nvPr userDrawn="1"/>
        </p:nvSpPr>
        <p:spPr>
          <a:xfrm>
            <a:off x="0" y="1700808"/>
            <a:ext cx="12191558" cy="3312369"/>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ctr"/>
            <a:endParaRPr kumimoji="1" lang="ja-JP" altLang="en-US">
              <a:solidFill>
                <a:srgbClr val="000000"/>
              </a:solidFill>
              <a:latin typeface="ＭＳ Ｐゴシック" pitchFamily="50" charset="-128"/>
              <a:ea typeface="ＭＳ Ｐゴシック" pitchFamily="50" charset="-128"/>
            </a:endParaRPr>
          </a:p>
        </p:txBody>
      </p:sp>
      <p:sp>
        <p:nvSpPr>
          <p:cNvPr id="2" name="Rectangle 6"/>
          <p:cNvSpPr>
            <a:spLocks noChangeArrowheads="1"/>
          </p:cNvSpPr>
          <p:nvPr userDrawn="1"/>
        </p:nvSpPr>
        <p:spPr bwMode="gray">
          <a:xfrm>
            <a:off x="480484" y="3789363"/>
            <a:ext cx="11040533" cy="2519362"/>
          </a:xfrm>
          <a:prstGeom prst="rect">
            <a:avLst/>
          </a:prstGeom>
          <a:noFill/>
          <a:ln w="9525">
            <a:noFill/>
            <a:miter lim="800000"/>
            <a:headEnd/>
            <a:tailEnd/>
          </a:ln>
        </p:spPr>
        <p:txBody>
          <a:bodyPr lIns="0" tIns="0" rIns="0" bIns="0"/>
          <a:lstStyle/>
          <a:p>
            <a:pPr indent="304800" defTabSz="457200">
              <a:spcBef>
                <a:spcPct val="10000"/>
              </a:spcBef>
              <a:spcAft>
                <a:spcPct val="10000"/>
              </a:spcAft>
              <a:buClr>
                <a:srgbClr val="87867E"/>
              </a:buClr>
              <a:buFont typeface="Wingdings" pitchFamily="2" charset="2"/>
              <a:buChar char="n"/>
              <a:defRPr/>
            </a:pPr>
            <a:endParaRPr lang="ja-JP" altLang="de-DE" sz="2800">
              <a:latin typeface="Arial" charset="0"/>
              <a:ea typeface="ＭＳ Ｐゴシック" pitchFamily="50" charset="-128"/>
            </a:endParaRPr>
          </a:p>
        </p:txBody>
      </p:sp>
      <p:sp>
        <p:nvSpPr>
          <p:cNvPr id="5" name="テキスト ボックス 4"/>
          <p:cNvSpPr txBox="1"/>
          <p:nvPr userDrawn="1"/>
        </p:nvSpPr>
        <p:spPr>
          <a:xfrm>
            <a:off x="4437313" y="2924944"/>
            <a:ext cx="3279359" cy="830997"/>
          </a:xfrm>
          <a:prstGeom prst="rect">
            <a:avLst/>
          </a:prstGeom>
          <a:noFill/>
        </p:spPr>
        <p:txBody>
          <a:bodyPr wrap="none" rtlCol="0">
            <a:spAutoFit/>
          </a:bodyPr>
          <a:lstStyle/>
          <a:p>
            <a:r>
              <a:rPr kumimoji="1" lang="en-US" altLang="ja-JP" sz="4800" b="1">
                <a:solidFill>
                  <a:schemeClr val="bg1"/>
                </a:solidFill>
                <a:latin typeface="Arial" panose="020B0604020202020204" pitchFamily="34" charset="0"/>
                <a:cs typeface="Arial" panose="020B0604020202020204" pitchFamily="34" charset="0"/>
              </a:rPr>
              <a:t>Thank</a:t>
            </a:r>
            <a:r>
              <a:rPr kumimoji="1" lang="en-US" altLang="ja-JP" sz="4800" b="1" baseline="0">
                <a:solidFill>
                  <a:schemeClr val="bg1"/>
                </a:solidFill>
                <a:latin typeface="Arial" panose="020B0604020202020204" pitchFamily="34" charset="0"/>
                <a:cs typeface="Arial" panose="020B0604020202020204" pitchFamily="34" charset="0"/>
              </a:rPr>
              <a:t> You</a:t>
            </a:r>
            <a:endParaRPr kumimoji="1" lang="ja-JP" altLang="en-US" sz="4800" b="1">
              <a:solidFill>
                <a:schemeClr val="bg1"/>
              </a:solidFill>
              <a:latin typeface="Arial" panose="020B0604020202020204" pitchFamily="34" charset="0"/>
              <a:cs typeface="Arial" panose="020B0604020202020204" pitchFamily="34" charset="0"/>
            </a:endParaRPr>
          </a:p>
        </p:txBody>
      </p:sp>
      <p:pic>
        <p:nvPicPr>
          <p:cNvPr id="8" name="图片 2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272464" y="1903494"/>
            <a:ext cx="1415848" cy="373378"/>
          </a:xfrm>
          <a:prstGeom prst="rect">
            <a:avLst/>
          </a:prstGeom>
        </p:spPr>
      </p:pic>
      <p:sp>
        <p:nvSpPr>
          <p:cNvPr id="10" name="正方形/長方形 9"/>
          <p:cNvSpPr/>
          <p:nvPr userDrawn="1"/>
        </p:nvSpPr>
        <p:spPr>
          <a:xfrm>
            <a:off x="442" y="6632844"/>
            <a:ext cx="12191558" cy="225141"/>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ctr"/>
            <a:endParaRPr kumimoji="1" lang="ja-JP" altLang="en-US">
              <a:solidFill>
                <a:srgbClr val="000000"/>
              </a:solidFill>
              <a:latin typeface="ＭＳ Ｐゴシック" pitchFamily="50" charset="-128"/>
              <a:ea typeface="ＭＳ Ｐゴシック" pitchFamily="50" charset="-128"/>
            </a:endParaRPr>
          </a:p>
        </p:txBody>
      </p:sp>
      <p:sp>
        <p:nvSpPr>
          <p:cNvPr id="11" name="正方形/長方形 10"/>
          <p:cNvSpPr/>
          <p:nvPr userDrawn="1"/>
        </p:nvSpPr>
        <p:spPr>
          <a:xfrm>
            <a:off x="65" y="0"/>
            <a:ext cx="12191558" cy="225141"/>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ctr"/>
            <a:endParaRPr kumimoji="1" lang="ja-JP" altLang="en-US">
              <a:solidFill>
                <a:srgbClr val="000000"/>
              </a:solidFill>
              <a:latin typeface="ＭＳ Ｐゴシック" pitchFamily="50" charset="-128"/>
              <a:ea typeface="ＭＳ Ｐゴシック" pitchFamily="50" charset="-128"/>
            </a:endParaRPr>
          </a:p>
        </p:txBody>
      </p:sp>
    </p:spTree>
    <p:extLst>
      <p:ext uri="{BB962C8B-B14F-4D97-AF65-F5344CB8AC3E}">
        <p14:creationId xmlns:p14="http://schemas.microsoft.com/office/powerpoint/2010/main" val="964170164"/>
      </p:ext>
    </p:extLst>
  </p:cSld>
  <p:clrMapOvr>
    <a:overrideClrMapping bg1="lt1" tx1="dk1" bg2="lt2" tx2="dk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67069062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41022628"/>
      </p:ext>
    </p:extLst>
  </p:cSld>
  <p:clrMapOvr>
    <a:masterClrMapping/>
  </p:clrMapOvr>
  <p:transition>
    <p:wipe dir="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19853740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48854686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76347467"/>
      </p:ext>
    </p:extLst>
  </p:cSld>
  <p:clrMapOvr>
    <a:masterClrMapping/>
  </p:clrMapOvr>
  <p:transition>
    <p:wipe dir="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4261920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AD659A-1780-4290-9CB6-71D968304B01}"/>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20137DAE-88E3-4704-A9B2-58FEFE37D7D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C10E0D18-F596-4C8B-9EAE-A1EAAB3C2B6B}"/>
              </a:ext>
            </a:extLst>
          </p:cNvPr>
          <p:cNvSpPr>
            <a:spLocks noGrp="1"/>
          </p:cNvSpPr>
          <p:nvPr>
            <p:ph type="dt" sz="half" idx="10"/>
          </p:nvPr>
        </p:nvSpPr>
        <p:spPr/>
        <p:txBody>
          <a:bodyPr/>
          <a:lstStyle/>
          <a:p>
            <a:fld id="{18A11E87-3FE5-4FBB-AC11-A3995EEA224B}" type="datetimeFigureOut">
              <a:rPr lang="zh-CN" altLang="en-US" smtClean="0"/>
              <a:t>2023/6/2</a:t>
            </a:fld>
            <a:endParaRPr lang="zh-CN" altLang="en-US"/>
          </a:p>
        </p:txBody>
      </p:sp>
      <p:sp>
        <p:nvSpPr>
          <p:cNvPr id="5" name="页脚占位符 4">
            <a:extLst>
              <a:ext uri="{FF2B5EF4-FFF2-40B4-BE49-F238E27FC236}">
                <a16:creationId xmlns:a16="http://schemas.microsoft.com/office/drawing/2014/main" id="{C9ACA799-1F0A-4B44-B528-D2767785666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73C1F6F-B037-4F03-B675-928B00EFE69E}"/>
              </a:ext>
            </a:extLst>
          </p:cNvPr>
          <p:cNvSpPr>
            <a:spLocks noGrp="1"/>
          </p:cNvSpPr>
          <p:nvPr>
            <p:ph type="sldNum" sz="quarter" idx="12"/>
          </p:nvPr>
        </p:nvSpPr>
        <p:spPr/>
        <p:txBody>
          <a:bodyPr/>
          <a:lstStyle/>
          <a:p>
            <a:fld id="{451D8218-CC61-46D1-948A-808C5BD835FF}" type="slidenum">
              <a:rPr lang="zh-CN" altLang="en-US" smtClean="0"/>
              <a:t>‹#›</a:t>
            </a:fld>
            <a:endParaRPr lang="zh-CN" altLang="en-US"/>
          </a:p>
        </p:txBody>
      </p:sp>
    </p:spTree>
    <p:extLst>
      <p:ext uri="{BB962C8B-B14F-4D97-AF65-F5344CB8AC3E}">
        <p14:creationId xmlns:p14="http://schemas.microsoft.com/office/powerpoint/2010/main" val="190673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B0D91F5-6EF5-4627-83AA-9943F93F799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B9855ACE-C60F-4ED4-9B96-CE0CBFBBB806}"/>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A18BAE9E-014E-4ED2-8A20-12DE1708189A}"/>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F1D53891-6A1F-416A-9BC7-889876A58687}"/>
              </a:ext>
            </a:extLst>
          </p:cNvPr>
          <p:cNvSpPr>
            <a:spLocks noGrp="1"/>
          </p:cNvSpPr>
          <p:nvPr>
            <p:ph type="dt" sz="half" idx="10"/>
          </p:nvPr>
        </p:nvSpPr>
        <p:spPr/>
        <p:txBody>
          <a:bodyPr/>
          <a:lstStyle/>
          <a:p>
            <a:fld id="{18A11E87-3FE5-4FBB-AC11-A3995EEA224B}" type="datetimeFigureOut">
              <a:rPr lang="zh-CN" altLang="en-US" smtClean="0"/>
              <a:t>2023/6/2</a:t>
            </a:fld>
            <a:endParaRPr lang="zh-CN" altLang="en-US"/>
          </a:p>
        </p:txBody>
      </p:sp>
      <p:sp>
        <p:nvSpPr>
          <p:cNvPr id="6" name="页脚占位符 5">
            <a:extLst>
              <a:ext uri="{FF2B5EF4-FFF2-40B4-BE49-F238E27FC236}">
                <a16:creationId xmlns:a16="http://schemas.microsoft.com/office/drawing/2014/main" id="{04471957-8E08-4B83-928A-DA6896B23A0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AB09794-737C-451B-ABFC-81886099B6E0}"/>
              </a:ext>
            </a:extLst>
          </p:cNvPr>
          <p:cNvSpPr>
            <a:spLocks noGrp="1"/>
          </p:cNvSpPr>
          <p:nvPr>
            <p:ph type="sldNum" sz="quarter" idx="12"/>
          </p:nvPr>
        </p:nvSpPr>
        <p:spPr/>
        <p:txBody>
          <a:bodyPr/>
          <a:lstStyle/>
          <a:p>
            <a:fld id="{451D8218-CC61-46D1-948A-808C5BD835FF}" type="slidenum">
              <a:rPr lang="zh-CN" altLang="en-US" smtClean="0"/>
              <a:t>‹#›</a:t>
            </a:fld>
            <a:endParaRPr lang="zh-CN" altLang="en-US"/>
          </a:p>
        </p:txBody>
      </p:sp>
    </p:spTree>
    <p:extLst>
      <p:ext uri="{BB962C8B-B14F-4D97-AF65-F5344CB8AC3E}">
        <p14:creationId xmlns:p14="http://schemas.microsoft.com/office/powerpoint/2010/main" val="8731641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B4734B-CD93-41F4-9655-9295C3728E4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CFED00D-724F-45B2-920B-8C1D25635E3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FF8C114C-6083-4ED0-A419-3DA956C4AC4C}"/>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7D5B92AD-4C80-46BB-9CA8-F5476265565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4E42AEDD-1315-4FD5-8C6F-2095A5966464}"/>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F6EF5664-3D39-49ED-BC78-6FF8E9AA455F}"/>
              </a:ext>
            </a:extLst>
          </p:cNvPr>
          <p:cNvSpPr>
            <a:spLocks noGrp="1"/>
          </p:cNvSpPr>
          <p:nvPr>
            <p:ph type="dt" sz="half" idx="10"/>
          </p:nvPr>
        </p:nvSpPr>
        <p:spPr/>
        <p:txBody>
          <a:bodyPr/>
          <a:lstStyle/>
          <a:p>
            <a:fld id="{18A11E87-3FE5-4FBB-AC11-A3995EEA224B}" type="datetimeFigureOut">
              <a:rPr lang="zh-CN" altLang="en-US" smtClean="0"/>
              <a:t>2023/6/2</a:t>
            </a:fld>
            <a:endParaRPr lang="zh-CN" altLang="en-US"/>
          </a:p>
        </p:txBody>
      </p:sp>
      <p:sp>
        <p:nvSpPr>
          <p:cNvPr id="8" name="页脚占位符 7">
            <a:extLst>
              <a:ext uri="{FF2B5EF4-FFF2-40B4-BE49-F238E27FC236}">
                <a16:creationId xmlns:a16="http://schemas.microsoft.com/office/drawing/2014/main" id="{2DE64A1C-2231-4C81-9D4B-1C640731A592}"/>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1722CD30-7B6E-4D92-80CF-F68A88254D53}"/>
              </a:ext>
            </a:extLst>
          </p:cNvPr>
          <p:cNvSpPr>
            <a:spLocks noGrp="1"/>
          </p:cNvSpPr>
          <p:nvPr>
            <p:ph type="sldNum" sz="quarter" idx="12"/>
          </p:nvPr>
        </p:nvSpPr>
        <p:spPr/>
        <p:txBody>
          <a:bodyPr/>
          <a:lstStyle/>
          <a:p>
            <a:fld id="{451D8218-CC61-46D1-948A-808C5BD835FF}" type="slidenum">
              <a:rPr lang="zh-CN" altLang="en-US" smtClean="0"/>
              <a:t>‹#›</a:t>
            </a:fld>
            <a:endParaRPr lang="zh-CN" altLang="en-US"/>
          </a:p>
        </p:txBody>
      </p:sp>
    </p:spTree>
    <p:extLst>
      <p:ext uri="{BB962C8B-B14F-4D97-AF65-F5344CB8AC3E}">
        <p14:creationId xmlns:p14="http://schemas.microsoft.com/office/powerpoint/2010/main" val="116466639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theme" Target="../theme/theme3.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3.xml"/><Relationship Id="rId7" Type="http://schemas.openxmlformats.org/officeDocument/2006/relationships/theme" Target="../theme/theme4.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5" Type="http://schemas.openxmlformats.org/officeDocument/2006/relationships/slideLayout" Target="../slideLayouts/slideLayout35.xml"/><Relationship Id="rId4" Type="http://schemas.openxmlformats.org/officeDocument/2006/relationships/slideLayout" Target="../slideLayouts/slideLayout34.xml"/><Relationship Id="rId9" Type="http://schemas.openxmlformats.org/officeDocument/2006/relationships/image" Target="../media/image5.png"/></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9.xml"/><Relationship Id="rId7" Type="http://schemas.openxmlformats.org/officeDocument/2006/relationships/theme" Target="../theme/theme5.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5" Type="http://schemas.openxmlformats.org/officeDocument/2006/relationships/slideLayout" Target="../slideLayouts/slideLayout41.xml"/><Relationship Id="rId4" Type="http://schemas.openxmlformats.org/officeDocument/2006/relationships/slideLayout" Target="../slideLayouts/slideLayout40.xml"/><Relationship Id="rId9" Type="http://schemas.openxmlformats.org/officeDocument/2006/relationships/image" Target="../media/image5.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slideLayout" Target="../slideLayouts/slideLayout55.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2" Type="http://schemas.openxmlformats.org/officeDocument/2006/relationships/slideLayout" Target="../slideLayouts/slideLayout44.xml"/><Relationship Id="rId16" Type="http://schemas.openxmlformats.org/officeDocument/2006/relationships/theme" Target="../theme/theme6.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5" Type="http://schemas.openxmlformats.org/officeDocument/2006/relationships/slideLayout" Target="../slideLayouts/slideLayout5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 Id="rId14"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60.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63.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66.xml"/><Relationship Id="rId2" Type="http://schemas.openxmlformats.org/officeDocument/2006/relationships/slideLayout" Target="../slideLayouts/slideLayout65.xml"/><Relationship Id="rId1" Type="http://schemas.openxmlformats.org/officeDocument/2006/relationships/slideLayout" Target="../slideLayouts/slideLayout64.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4665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a:latin typeface="Arial "/>
              </a:rPr>
              <a:t>TSG SA Rel-19 Workshop	</a:t>
            </a:r>
          </a:p>
          <a:p>
            <a:pPr eaLnBrk="1" hangingPunct="1">
              <a:defRPr/>
            </a:pPr>
            <a:r>
              <a:rPr lang="fi-FI" altLang="en-US" sz="1400" b="1">
                <a:latin typeface="Arial "/>
              </a:rPr>
              <a:t>Taipei, June 13 – 14, 2023</a:t>
            </a:r>
            <a:endParaRPr lang="sv-SE" altLang="en-US" sz="1400" b="1">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a:solidFill>
                  <a:srgbClr val="0000FF"/>
                </a:solidFill>
                <a:latin typeface="Arial "/>
              </a:rPr>
              <a:t>SWS-230050</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93"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911B456-82F0-4D7F-BBA1-6E8EE2D3E6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BDAE7A63-6A51-48EC-908D-207CB2074D0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6B9EBA1D-5CBB-4F72-AC5F-9733A444234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A11E87-3FE5-4FBB-AC11-A3995EEA224B}" type="datetimeFigureOut">
              <a:rPr lang="zh-CN" altLang="en-US" smtClean="0"/>
              <a:t>2023/6/2</a:t>
            </a:fld>
            <a:endParaRPr lang="zh-CN" altLang="en-US"/>
          </a:p>
        </p:txBody>
      </p:sp>
      <p:sp>
        <p:nvSpPr>
          <p:cNvPr id="5" name="页脚占位符 4">
            <a:extLst>
              <a:ext uri="{FF2B5EF4-FFF2-40B4-BE49-F238E27FC236}">
                <a16:creationId xmlns:a16="http://schemas.microsoft.com/office/drawing/2014/main" id="{0438A027-000A-4883-AAF4-DCF22B9FA60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4256FEFA-807D-4360-BAEF-0E5BC4CE5D1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1D8218-CC61-46D1-948A-808C5BD835FF}" type="slidenum">
              <a:rPr lang="zh-CN" altLang="en-US" smtClean="0"/>
              <a:t>‹#›</a:t>
            </a:fld>
            <a:endParaRPr lang="zh-CN" altLang="en-US"/>
          </a:p>
        </p:txBody>
      </p:sp>
    </p:spTree>
    <p:extLst>
      <p:ext uri="{BB962C8B-B14F-4D97-AF65-F5344CB8AC3E}">
        <p14:creationId xmlns:p14="http://schemas.microsoft.com/office/powerpoint/2010/main" val="2790413009"/>
      </p:ext>
    </p:extLst>
  </p:cSld>
  <p:clrMap bg1="lt1" tx1="dk1" bg2="lt2" tx2="dk2" accent1="accent1" accent2="accent2" accent3="accent3" accent4="accent4" accent5="accent5" accent6="accent6" hlink="hlink" folHlink="folHlink"/>
  <p:sldLayoutIdLst>
    <p:sldLayoutId id="2147485165" r:id="rId1"/>
    <p:sldLayoutId id="2147485166" r:id="rId2"/>
    <p:sldLayoutId id="2147485167" r:id="rId3"/>
    <p:sldLayoutId id="2147485168" r:id="rId4"/>
    <p:sldLayoutId id="2147485169" r:id="rId5"/>
    <p:sldLayoutId id="2147485170" r:id="rId6"/>
    <p:sldLayoutId id="2147485171" r:id="rId7"/>
    <p:sldLayoutId id="2147485172" r:id="rId8"/>
    <p:sldLayoutId id="2147485173" r:id="rId9"/>
    <p:sldLayoutId id="2147485174" r:id="rId10"/>
    <p:sldLayoutId id="2147485175" r:id="rId11"/>
    <p:sldLayoutId id="214748517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F0CBB7D-23CC-433E-9837-B29F530A3FC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D9FCCAC3-7189-4DF6-BD2F-E21212BDAC7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BD294C0D-EDFF-44F8-9BAC-0AC55C67F52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535F7E-9180-47ED-9CF3-88B5CBE873F2}" type="datetimeFigureOut">
              <a:rPr lang="zh-CN" altLang="en-US" smtClean="0"/>
              <a:t>2023/6/2</a:t>
            </a:fld>
            <a:endParaRPr lang="zh-CN" altLang="en-US"/>
          </a:p>
        </p:txBody>
      </p:sp>
      <p:sp>
        <p:nvSpPr>
          <p:cNvPr id="5" name="页脚占位符 4">
            <a:extLst>
              <a:ext uri="{FF2B5EF4-FFF2-40B4-BE49-F238E27FC236}">
                <a16:creationId xmlns:a16="http://schemas.microsoft.com/office/drawing/2014/main" id="{739B3329-19E0-4B79-B688-38065053C9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2FA694EE-2AB0-4282-AE24-078A3CB55CC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75733C-1D1B-475C-A11C-6B89342E2272}" type="slidenum">
              <a:rPr lang="zh-CN" altLang="en-US" smtClean="0"/>
              <a:t>‹#›</a:t>
            </a:fld>
            <a:endParaRPr lang="zh-CN" altLang="en-US"/>
          </a:p>
        </p:txBody>
      </p:sp>
    </p:spTree>
    <p:extLst>
      <p:ext uri="{BB962C8B-B14F-4D97-AF65-F5344CB8AC3E}">
        <p14:creationId xmlns:p14="http://schemas.microsoft.com/office/powerpoint/2010/main" val="1392732387"/>
      </p:ext>
    </p:extLst>
  </p:cSld>
  <p:clrMap bg1="lt1" tx1="dk1" bg2="lt2" tx2="dk2" accent1="accent1" accent2="accent2" accent3="accent3" accent4="accent4" accent5="accent5" accent6="accent6" hlink="hlink" folHlink="folHlink"/>
  <p:sldLayoutIdLst>
    <p:sldLayoutId id="2147485179" r:id="rId1"/>
    <p:sldLayoutId id="2147485180" r:id="rId2"/>
    <p:sldLayoutId id="2147485181" r:id="rId3"/>
    <p:sldLayoutId id="2147485182" r:id="rId4"/>
    <p:sldLayoutId id="2147485183" r:id="rId5"/>
    <p:sldLayoutId id="2147485184" r:id="rId6"/>
    <p:sldLayoutId id="2147485185" r:id="rId7"/>
    <p:sldLayoutId id="2147485186" r:id="rId8"/>
    <p:sldLayoutId id="2147485187" r:id="rId9"/>
    <p:sldLayoutId id="2147485188" r:id="rId10"/>
    <p:sldLayoutId id="2147485189" r:id="rId11"/>
    <p:sldLayoutId id="2147485190" r:id="rId12"/>
    <p:sldLayoutId id="2147485191" r:id="rId13"/>
    <p:sldLayoutId id="214748519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76465" y="6533833"/>
            <a:ext cx="8225367" cy="215444"/>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750"/>
          </a:p>
        </p:txBody>
      </p:sp>
      <p:sp>
        <p:nvSpPr>
          <p:cNvPr id="1027"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GB" altLang="en-US" dirty="0"/>
          </a:p>
        </p:txBody>
      </p:sp>
      <p:sp>
        <p:nvSpPr>
          <p:cNvPr id="1028" name="Text Placeholder 2"/>
          <p:cNvSpPr>
            <a:spLocks noGrp="1"/>
          </p:cNvSpPr>
          <p:nvPr>
            <p:ph type="body" idx="1"/>
          </p:nvPr>
        </p:nvSpPr>
        <p:spPr bwMode="auto">
          <a:xfrm>
            <a:off x="647701" y="1454152"/>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925476" y="6454461"/>
            <a:ext cx="7297560" cy="403541"/>
          </a:xfrm>
          <a:prstGeom prst="rect">
            <a:avLst/>
          </a:prstGeom>
          <a:noFill/>
        </p:spPr>
        <p:txBody>
          <a:bodyPr anchor="ctr">
            <a:normAutofit/>
          </a:bodyPr>
          <a:lstStyle/>
          <a:p>
            <a:pPr marL="0" marR="0" lvl="0" indent="0" algn="l" defTabSz="685800" rtl="0" eaLnBrk="0" fontAlgn="base" latinLnBrk="0" hangingPunct="0">
              <a:lnSpc>
                <a:spcPct val="100000"/>
              </a:lnSpc>
              <a:spcBef>
                <a:spcPct val="0"/>
              </a:spcBef>
              <a:spcAft>
                <a:spcPct val="0"/>
              </a:spcAft>
              <a:buClrTx/>
              <a:buSzTx/>
              <a:buFontTx/>
              <a:buNone/>
              <a:defRPr/>
            </a:pPr>
            <a:r>
              <a:rPr lang="en-GB" altLang="de-DE" sz="900">
                <a:solidFill>
                  <a:schemeClr val="bg1"/>
                </a:solidFill>
              </a:rPr>
              <a:t>TSG SA2#1</a:t>
            </a:r>
            <a:r>
              <a:rPr lang="en-US" altLang="en-GB" sz="900">
                <a:solidFill>
                  <a:schemeClr val="bg1"/>
                </a:solidFill>
              </a:rPr>
              <a:t>5</a:t>
            </a:r>
            <a:r>
              <a:rPr lang="en-US" sz="900">
                <a:solidFill>
                  <a:schemeClr val="bg1"/>
                </a:solidFill>
              </a:rPr>
              <a:t>7</a:t>
            </a:r>
            <a:r>
              <a:rPr lang="en-US" altLang="de-DE" sz="900">
                <a:solidFill>
                  <a:schemeClr val="bg1"/>
                </a:solidFill>
              </a:rPr>
              <a:t>, </a:t>
            </a:r>
            <a:r>
              <a:rPr lang="en-US" altLang="zh-CN" sz="900">
                <a:solidFill>
                  <a:schemeClr val="bg1"/>
                </a:solidFill>
              </a:rPr>
              <a:t>May 22 </a:t>
            </a:r>
            <a:r>
              <a:rPr lang="en-US" altLang="de-DE" sz="900">
                <a:solidFill>
                  <a:schemeClr val="bg1"/>
                </a:solidFill>
              </a:rPr>
              <a:t>– 27, 2023</a:t>
            </a:r>
          </a:p>
        </p:txBody>
      </p:sp>
      <p:sp>
        <p:nvSpPr>
          <p:cNvPr id="12" name="Oval 11"/>
          <p:cNvSpPr/>
          <p:nvPr userDrawn="1"/>
        </p:nvSpPr>
        <p:spPr bwMode="auto">
          <a:xfrm>
            <a:off x="11091335" y="645445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sz="750" b="1" smtClean="0"/>
              <a:t>‹#›</a:t>
            </a:fld>
            <a:endParaRPr lang="en-GB" altLang="en-US" sz="750" b="1"/>
          </a:p>
          <a:p>
            <a:pPr>
              <a:defRPr/>
            </a:pPr>
            <a:endParaRPr lang="en-GB" altLang="en-US" sz="750"/>
          </a:p>
        </p:txBody>
      </p:sp>
      <p:sp>
        <p:nvSpPr>
          <p:cNvPr id="1031" name="Rectangle 15"/>
          <p:cNvSpPr>
            <a:spLocks noChangeArrowheads="1"/>
          </p:cNvSpPr>
          <p:nvPr userDrawn="1"/>
        </p:nvSpPr>
        <p:spPr bwMode="auto">
          <a:xfrm>
            <a:off x="5448301" y="3303590"/>
            <a:ext cx="777777"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750">
                <a:solidFill>
                  <a:schemeClr val="bg1"/>
                </a:solidFill>
              </a:rPr>
              <a:t>© 3GPP 2012</a:t>
            </a:r>
            <a:endParaRPr lang="en-GB" altLang="en-US" sz="750"/>
          </a:p>
        </p:txBody>
      </p:sp>
      <p:sp>
        <p:nvSpPr>
          <p:cNvPr id="1032" name="Rectangle 16"/>
          <p:cNvSpPr>
            <a:spLocks noChangeArrowheads="1"/>
          </p:cNvSpPr>
          <p:nvPr userDrawn="1"/>
        </p:nvSpPr>
        <p:spPr bwMode="auto">
          <a:xfrm>
            <a:off x="9918702" y="6533835"/>
            <a:ext cx="777777"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750"/>
              <a:t>© 3GPP 202</a:t>
            </a:r>
            <a:r>
              <a:rPr lang="en-US" altLang="en-GB" sz="750"/>
              <a:t>3</a:t>
            </a:r>
          </a:p>
        </p:txBody>
      </p:sp>
      <p:pic>
        <p:nvPicPr>
          <p:cNvPr id="1033" name="Picture 10" descr="3GPP_TM_RD.jpg"/>
          <p:cNvPicPr>
            <a:picLocks noChangeAspect="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10661228" y="26988"/>
            <a:ext cx="1342813"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8094611"/>
      </p:ext>
    </p:extLst>
  </p:cSld>
  <p:clrMap bg1="lt1" tx1="dk1" bg2="lt2" tx2="dk2" accent1="accent1" accent2="accent2" accent3="accent3" accent4="accent4" accent5="accent5" accent6="accent6" hlink="hlink" folHlink="folHlink"/>
  <p:sldLayoutIdLst>
    <p:sldLayoutId id="2147485195" r:id="rId1"/>
    <p:sldLayoutId id="2147485196" r:id="rId2"/>
    <p:sldLayoutId id="2147485197" r:id="rId3"/>
    <p:sldLayoutId id="2147485198" r:id="rId4"/>
    <p:sldLayoutId id="2147485200" r:id="rId5"/>
    <p:sldLayoutId id="2147485225" r:id="rId6"/>
  </p:sldLayoutIdLst>
  <p:transition spd="slow"/>
  <p:hf hdr="0" ftr="0" dt="0"/>
  <p:txStyles>
    <p:titleStyle>
      <a:lvl1pPr algn="ctr" rtl="0" eaLnBrk="0" fontAlgn="base" hangingPunct="0">
        <a:spcBef>
          <a:spcPct val="0"/>
        </a:spcBef>
        <a:spcAft>
          <a:spcPct val="0"/>
        </a:spcAft>
        <a:defRPr sz="2400">
          <a:solidFill>
            <a:srgbClr val="FF0000"/>
          </a:solidFill>
          <a:latin typeface="+mj-lt"/>
          <a:ea typeface="+mj-ea"/>
          <a:cs typeface="+mj-cs"/>
        </a:defRPr>
      </a:lvl1pPr>
      <a:lvl2pPr algn="ctr" rtl="0" eaLnBrk="0" fontAlgn="base" hangingPunct="0">
        <a:spcBef>
          <a:spcPct val="0"/>
        </a:spcBef>
        <a:spcAft>
          <a:spcPct val="0"/>
        </a:spcAft>
        <a:defRPr sz="2400">
          <a:solidFill>
            <a:srgbClr val="FF0000"/>
          </a:solidFill>
          <a:latin typeface="Calibri" panose="020F0502020204030204" pitchFamily="34" charset="0"/>
        </a:defRPr>
      </a:lvl2pPr>
      <a:lvl3pPr algn="ctr" rtl="0" eaLnBrk="0" fontAlgn="base" hangingPunct="0">
        <a:spcBef>
          <a:spcPct val="0"/>
        </a:spcBef>
        <a:spcAft>
          <a:spcPct val="0"/>
        </a:spcAft>
        <a:defRPr sz="2400">
          <a:solidFill>
            <a:srgbClr val="FF0000"/>
          </a:solidFill>
          <a:latin typeface="Calibri" panose="020F0502020204030204" pitchFamily="34" charset="0"/>
        </a:defRPr>
      </a:lvl3pPr>
      <a:lvl4pPr algn="ctr" rtl="0" eaLnBrk="0" fontAlgn="base" hangingPunct="0">
        <a:spcBef>
          <a:spcPct val="0"/>
        </a:spcBef>
        <a:spcAft>
          <a:spcPct val="0"/>
        </a:spcAft>
        <a:defRPr sz="2400">
          <a:solidFill>
            <a:srgbClr val="FF0000"/>
          </a:solidFill>
          <a:latin typeface="Calibri" panose="020F0502020204030204" pitchFamily="34" charset="0"/>
        </a:defRPr>
      </a:lvl4pPr>
      <a:lvl5pPr algn="ctr" rtl="0" eaLnBrk="0" fontAlgn="base" hangingPunct="0">
        <a:spcBef>
          <a:spcPct val="0"/>
        </a:spcBef>
        <a:spcAft>
          <a:spcPct val="0"/>
        </a:spcAft>
        <a:defRPr sz="2400">
          <a:solidFill>
            <a:srgbClr val="FF0000"/>
          </a:solidFill>
          <a:latin typeface="Calibri" panose="020F0502020204030204" pitchFamily="34" charset="0"/>
        </a:defRPr>
      </a:lvl5pPr>
      <a:lvl6pPr marL="342900" algn="ctr" rtl="0" eaLnBrk="0" fontAlgn="base" hangingPunct="0">
        <a:spcBef>
          <a:spcPct val="0"/>
        </a:spcBef>
        <a:spcAft>
          <a:spcPct val="0"/>
        </a:spcAft>
        <a:defRPr sz="2400">
          <a:solidFill>
            <a:srgbClr val="FF0000"/>
          </a:solidFill>
          <a:latin typeface="Calibri" panose="020F0502020204030204" pitchFamily="34" charset="0"/>
        </a:defRPr>
      </a:lvl6pPr>
      <a:lvl7pPr marL="685800" algn="ctr" rtl="0" eaLnBrk="0" fontAlgn="base" hangingPunct="0">
        <a:spcBef>
          <a:spcPct val="0"/>
        </a:spcBef>
        <a:spcAft>
          <a:spcPct val="0"/>
        </a:spcAft>
        <a:defRPr sz="2400">
          <a:solidFill>
            <a:srgbClr val="FF0000"/>
          </a:solidFill>
          <a:latin typeface="Calibri" panose="020F0502020204030204" pitchFamily="34" charset="0"/>
        </a:defRPr>
      </a:lvl7pPr>
      <a:lvl8pPr marL="1028700" algn="ctr" rtl="0" eaLnBrk="0" fontAlgn="base" hangingPunct="0">
        <a:spcBef>
          <a:spcPct val="0"/>
        </a:spcBef>
        <a:spcAft>
          <a:spcPct val="0"/>
        </a:spcAft>
        <a:defRPr sz="2400">
          <a:solidFill>
            <a:srgbClr val="FF0000"/>
          </a:solidFill>
          <a:latin typeface="Calibri" panose="020F0502020204030204" pitchFamily="34" charset="0"/>
        </a:defRPr>
      </a:lvl8pPr>
      <a:lvl9pPr marL="1371600" algn="ctr" rtl="0" eaLnBrk="0" fontAlgn="base" hangingPunct="0">
        <a:spcBef>
          <a:spcPct val="0"/>
        </a:spcBef>
        <a:spcAft>
          <a:spcPct val="0"/>
        </a:spcAft>
        <a:defRPr sz="24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9"/>
        </a:buBlip>
        <a:defRPr sz="2100">
          <a:solidFill>
            <a:schemeClr val="tx1"/>
          </a:solidFill>
          <a:latin typeface="+mn-lt"/>
          <a:ea typeface="+mn-ea"/>
          <a:cs typeface="+mn-cs"/>
        </a:defRPr>
      </a:lvl1pPr>
      <a:lvl2pPr marL="557530" indent="-214630" algn="l" rtl="0" eaLnBrk="0" fontAlgn="base" hangingPunct="0">
        <a:spcBef>
          <a:spcPct val="20000"/>
        </a:spcBef>
        <a:spcAft>
          <a:spcPct val="0"/>
        </a:spcAft>
        <a:buClr>
          <a:srgbClr val="C00000"/>
        </a:buClr>
        <a:buFont typeface="Arial" panose="020B0604020202020204" pitchFamily="34" charset="0"/>
        <a:buChar char="•"/>
        <a:defRPr sz="1800">
          <a:solidFill>
            <a:schemeClr val="tx1"/>
          </a:solidFill>
          <a:latin typeface="+mn-lt"/>
        </a:defRPr>
      </a:lvl2pPr>
      <a:lvl3pPr marL="857250" indent="-171450" algn="l" rtl="0" eaLnBrk="0" fontAlgn="base" hangingPunct="0">
        <a:spcBef>
          <a:spcPct val="20000"/>
        </a:spcBef>
        <a:spcAft>
          <a:spcPct val="0"/>
        </a:spcAft>
        <a:buFont typeface="Arial" panose="020B0604020202020204" pitchFamily="34" charset="0"/>
        <a:buChar char="•"/>
        <a:defRPr sz="1500">
          <a:solidFill>
            <a:schemeClr val="tx1"/>
          </a:solidFill>
          <a:latin typeface="+mn-lt"/>
        </a:defRPr>
      </a:lvl3pPr>
      <a:lvl4pPr marL="1200150" indent="-171450" algn="l" rtl="0" eaLnBrk="0" fontAlgn="base" hangingPunct="0">
        <a:spcBef>
          <a:spcPct val="20000"/>
        </a:spcBef>
        <a:spcAft>
          <a:spcPct val="0"/>
        </a:spcAft>
        <a:buFont typeface="Arial" panose="020B0604020202020204" pitchFamily="34" charset="0"/>
        <a:buChar char="–"/>
        <a:defRPr sz="1500">
          <a:solidFill>
            <a:schemeClr val="tx1"/>
          </a:solidFill>
          <a:latin typeface="+mn-lt"/>
        </a:defRPr>
      </a:lvl4pPr>
      <a:lvl5pPr marL="1543050" indent="-171450" algn="l" rtl="0" eaLnBrk="0" fontAlgn="base" hangingPunct="0">
        <a:spcBef>
          <a:spcPct val="20000"/>
        </a:spcBef>
        <a:spcAft>
          <a:spcPct val="0"/>
        </a:spcAft>
        <a:buFont typeface="Arial" panose="020B0604020202020204" pitchFamily="34" charset="0"/>
        <a:buChar char="»"/>
        <a:defRPr sz="1200">
          <a:solidFill>
            <a:schemeClr val="tx1"/>
          </a:solidFill>
          <a:latin typeface="+mn-lt"/>
        </a:defRPr>
      </a:lvl5pPr>
      <a:lvl6pPr marL="1885950" indent="-171450" algn="l" rtl="0" eaLnBrk="0" fontAlgn="base" hangingPunct="0">
        <a:spcBef>
          <a:spcPct val="20000"/>
        </a:spcBef>
        <a:spcAft>
          <a:spcPct val="0"/>
        </a:spcAft>
        <a:buFont typeface="Arial" panose="020B0604020202020204" pitchFamily="34" charset="0"/>
        <a:buChar char="»"/>
        <a:defRPr sz="1200">
          <a:solidFill>
            <a:schemeClr val="tx1"/>
          </a:solidFill>
          <a:latin typeface="+mn-lt"/>
        </a:defRPr>
      </a:lvl6pPr>
      <a:lvl7pPr marL="2228850" indent="-171450" algn="l" rtl="0" eaLnBrk="0" fontAlgn="base" hangingPunct="0">
        <a:spcBef>
          <a:spcPct val="20000"/>
        </a:spcBef>
        <a:spcAft>
          <a:spcPct val="0"/>
        </a:spcAft>
        <a:buFont typeface="Arial" panose="020B0604020202020204" pitchFamily="34" charset="0"/>
        <a:buChar char="»"/>
        <a:defRPr sz="1200">
          <a:solidFill>
            <a:schemeClr val="tx1"/>
          </a:solidFill>
          <a:latin typeface="+mn-lt"/>
        </a:defRPr>
      </a:lvl7pPr>
      <a:lvl8pPr marL="2571750" indent="-171450" algn="l" rtl="0" eaLnBrk="0" fontAlgn="base" hangingPunct="0">
        <a:spcBef>
          <a:spcPct val="20000"/>
        </a:spcBef>
        <a:spcAft>
          <a:spcPct val="0"/>
        </a:spcAft>
        <a:buFont typeface="Arial" panose="020B0604020202020204" pitchFamily="34" charset="0"/>
        <a:buChar char="»"/>
        <a:defRPr sz="1200">
          <a:solidFill>
            <a:schemeClr val="tx1"/>
          </a:solidFill>
          <a:latin typeface="+mn-lt"/>
        </a:defRPr>
      </a:lvl8pPr>
      <a:lvl9pPr marL="2914650" indent="-171450" algn="l" rtl="0" eaLnBrk="0" fontAlgn="base" hangingPunct="0">
        <a:spcBef>
          <a:spcPct val="20000"/>
        </a:spcBef>
        <a:spcAft>
          <a:spcPct val="0"/>
        </a:spcAft>
        <a:buFont typeface="Arial" panose="020B0604020202020204" pitchFamily="34" charset="0"/>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76465" y="6533833"/>
            <a:ext cx="8225367" cy="215444"/>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750"/>
          </a:p>
        </p:txBody>
      </p:sp>
      <p:sp>
        <p:nvSpPr>
          <p:cNvPr id="1027"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GB" altLang="en-US" dirty="0"/>
          </a:p>
        </p:txBody>
      </p:sp>
      <p:sp>
        <p:nvSpPr>
          <p:cNvPr id="1028" name="Text Placeholder 2"/>
          <p:cNvSpPr>
            <a:spLocks noGrp="1"/>
          </p:cNvSpPr>
          <p:nvPr>
            <p:ph type="body" idx="1"/>
          </p:nvPr>
        </p:nvSpPr>
        <p:spPr bwMode="auto">
          <a:xfrm>
            <a:off x="647701" y="1454152"/>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925476" y="6454461"/>
            <a:ext cx="7297560" cy="403541"/>
          </a:xfrm>
          <a:prstGeom prst="rect">
            <a:avLst/>
          </a:prstGeom>
          <a:noFill/>
        </p:spPr>
        <p:txBody>
          <a:bodyPr anchor="ctr">
            <a:normAutofit/>
          </a:bodyPr>
          <a:lstStyle/>
          <a:p>
            <a:pPr marL="0" marR="0" lvl="0" indent="0" algn="l" defTabSz="685800" rtl="0" eaLnBrk="0" fontAlgn="base" latinLnBrk="0" hangingPunct="0">
              <a:lnSpc>
                <a:spcPct val="100000"/>
              </a:lnSpc>
              <a:spcBef>
                <a:spcPct val="0"/>
              </a:spcBef>
              <a:spcAft>
                <a:spcPct val="0"/>
              </a:spcAft>
              <a:buClrTx/>
              <a:buSzTx/>
              <a:buFontTx/>
              <a:buNone/>
              <a:defRPr/>
            </a:pPr>
            <a:r>
              <a:rPr lang="en-GB" altLang="de-DE" sz="900">
                <a:solidFill>
                  <a:schemeClr val="bg1"/>
                </a:solidFill>
              </a:rPr>
              <a:t>TSG SA2#1</a:t>
            </a:r>
            <a:r>
              <a:rPr lang="en-US" altLang="en-GB" sz="900">
                <a:solidFill>
                  <a:schemeClr val="bg1"/>
                </a:solidFill>
              </a:rPr>
              <a:t>5</a:t>
            </a:r>
            <a:r>
              <a:rPr lang="en-US" sz="900">
                <a:solidFill>
                  <a:schemeClr val="bg1"/>
                </a:solidFill>
              </a:rPr>
              <a:t>7</a:t>
            </a:r>
            <a:r>
              <a:rPr lang="en-US" altLang="de-DE" sz="900">
                <a:solidFill>
                  <a:schemeClr val="bg1"/>
                </a:solidFill>
              </a:rPr>
              <a:t>, </a:t>
            </a:r>
            <a:r>
              <a:rPr lang="en-US" altLang="zh-CN" sz="900">
                <a:solidFill>
                  <a:schemeClr val="bg1"/>
                </a:solidFill>
              </a:rPr>
              <a:t>May 22 </a:t>
            </a:r>
            <a:r>
              <a:rPr lang="en-US" altLang="de-DE" sz="900">
                <a:solidFill>
                  <a:schemeClr val="bg1"/>
                </a:solidFill>
              </a:rPr>
              <a:t>– 27, 2023</a:t>
            </a:r>
          </a:p>
        </p:txBody>
      </p:sp>
      <p:sp>
        <p:nvSpPr>
          <p:cNvPr id="12" name="Oval 11"/>
          <p:cNvSpPr/>
          <p:nvPr userDrawn="1"/>
        </p:nvSpPr>
        <p:spPr bwMode="auto">
          <a:xfrm>
            <a:off x="11091335" y="645445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sz="750" b="1" smtClean="0"/>
              <a:t>‹#›</a:t>
            </a:fld>
            <a:endParaRPr lang="en-GB" altLang="en-US" sz="750" b="1"/>
          </a:p>
          <a:p>
            <a:pPr>
              <a:defRPr/>
            </a:pPr>
            <a:endParaRPr lang="en-GB" altLang="en-US" sz="750"/>
          </a:p>
        </p:txBody>
      </p:sp>
      <p:sp>
        <p:nvSpPr>
          <p:cNvPr id="1031" name="Rectangle 15"/>
          <p:cNvSpPr>
            <a:spLocks noChangeArrowheads="1"/>
          </p:cNvSpPr>
          <p:nvPr userDrawn="1"/>
        </p:nvSpPr>
        <p:spPr bwMode="auto">
          <a:xfrm>
            <a:off x="5448301" y="3303590"/>
            <a:ext cx="777777"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750">
                <a:solidFill>
                  <a:schemeClr val="bg1"/>
                </a:solidFill>
              </a:rPr>
              <a:t>© 3GPP 2012</a:t>
            </a:r>
            <a:endParaRPr lang="en-GB" altLang="en-US" sz="750"/>
          </a:p>
        </p:txBody>
      </p:sp>
      <p:sp>
        <p:nvSpPr>
          <p:cNvPr id="1032" name="Rectangle 16"/>
          <p:cNvSpPr>
            <a:spLocks noChangeArrowheads="1"/>
          </p:cNvSpPr>
          <p:nvPr userDrawn="1"/>
        </p:nvSpPr>
        <p:spPr bwMode="auto">
          <a:xfrm>
            <a:off x="9918702" y="6533835"/>
            <a:ext cx="777777"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750"/>
              <a:t>© 3GPP 202</a:t>
            </a:r>
            <a:r>
              <a:rPr lang="en-US" altLang="en-GB" sz="750"/>
              <a:t>3</a:t>
            </a:r>
          </a:p>
        </p:txBody>
      </p:sp>
      <p:pic>
        <p:nvPicPr>
          <p:cNvPr id="1033" name="Picture 10" descr="3GPP_TM_RD.jpg"/>
          <p:cNvPicPr>
            <a:picLocks noChangeAspect="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10661228" y="26988"/>
            <a:ext cx="1342813"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4998253"/>
      </p:ext>
    </p:extLst>
  </p:cSld>
  <p:clrMap bg1="lt1" tx1="dk1" bg2="lt2" tx2="dk2" accent1="accent1" accent2="accent2" accent3="accent3" accent4="accent4" accent5="accent5" accent6="accent6" hlink="hlink" folHlink="folHlink"/>
  <p:sldLayoutIdLst>
    <p:sldLayoutId id="2147485203" r:id="rId1"/>
    <p:sldLayoutId id="2147485204" r:id="rId2"/>
    <p:sldLayoutId id="2147485205" r:id="rId3"/>
    <p:sldLayoutId id="2147485206" r:id="rId4"/>
    <p:sldLayoutId id="2147485207" r:id="rId5"/>
    <p:sldLayoutId id="2147485208" r:id="rId6"/>
  </p:sldLayoutIdLst>
  <p:transition spd="slow"/>
  <p:hf hdr="0" ftr="0" dt="0"/>
  <p:txStyles>
    <p:titleStyle>
      <a:lvl1pPr algn="ctr" rtl="0" eaLnBrk="0" fontAlgn="base" hangingPunct="0">
        <a:spcBef>
          <a:spcPct val="0"/>
        </a:spcBef>
        <a:spcAft>
          <a:spcPct val="0"/>
        </a:spcAft>
        <a:defRPr sz="2400">
          <a:solidFill>
            <a:srgbClr val="FF0000"/>
          </a:solidFill>
          <a:latin typeface="+mj-lt"/>
          <a:ea typeface="+mj-ea"/>
          <a:cs typeface="+mj-cs"/>
        </a:defRPr>
      </a:lvl1pPr>
      <a:lvl2pPr algn="ctr" rtl="0" eaLnBrk="0" fontAlgn="base" hangingPunct="0">
        <a:spcBef>
          <a:spcPct val="0"/>
        </a:spcBef>
        <a:spcAft>
          <a:spcPct val="0"/>
        </a:spcAft>
        <a:defRPr sz="2400">
          <a:solidFill>
            <a:srgbClr val="FF0000"/>
          </a:solidFill>
          <a:latin typeface="Calibri" panose="020F0502020204030204" pitchFamily="34" charset="0"/>
        </a:defRPr>
      </a:lvl2pPr>
      <a:lvl3pPr algn="ctr" rtl="0" eaLnBrk="0" fontAlgn="base" hangingPunct="0">
        <a:spcBef>
          <a:spcPct val="0"/>
        </a:spcBef>
        <a:spcAft>
          <a:spcPct val="0"/>
        </a:spcAft>
        <a:defRPr sz="2400">
          <a:solidFill>
            <a:srgbClr val="FF0000"/>
          </a:solidFill>
          <a:latin typeface="Calibri" panose="020F0502020204030204" pitchFamily="34" charset="0"/>
        </a:defRPr>
      </a:lvl3pPr>
      <a:lvl4pPr algn="ctr" rtl="0" eaLnBrk="0" fontAlgn="base" hangingPunct="0">
        <a:spcBef>
          <a:spcPct val="0"/>
        </a:spcBef>
        <a:spcAft>
          <a:spcPct val="0"/>
        </a:spcAft>
        <a:defRPr sz="2400">
          <a:solidFill>
            <a:srgbClr val="FF0000"/>
          </a:solidFill>
          <a:latin typeface="Calibri" panose="020F0502020204030204" pitchFamily="34" charset="0"/>
        </a:defRPr>
      </a:lvl4pPr>
      <a:lvl5pPr algn="ctr" rtl="0" eaLnBrk="0" fontAlgn="base" hangingPunct="0">
        <a:spcBef>
          <a:spcPct val="0"/>
        </a:spcBef>
        <a:spcAft>
          <a:spcPct val="0"/>
        </a:spcAft>
        <a:defRPr sz="2400">
          <a:solidFill>
            <a:srgbClr val="FF0000"/>
          </a:solidFill>
          <a:latin typeface="Calibri" panose="020F0502020204030204" pitchFamily="34" charset="0"/>
        </a:defRPr>
      </a:lvl5pPr>
      <a:lvl6pPr marL="342900" algn="ctr" rtl="0" eaLnBrk="0" fontAlgn="base" hangingPunct="0">
        <a:spcBef>
          <a:spcPct val="0"/>
        </a:spcBef>
        <a:spcAft>
          <a:spcPct val="0"/>
        </a:spcAft>
        <a:defRPr sz="2400">
          <a:solidFill>
            <a:srgbClr val="FF0000"/>
          </a:solidFill>
          <a:latin typeface="Calibri" panose="020F0502020204030204" pitchFamily="34" charset="0"/>
        </a:defRPr>
      </a:lvl6pPr>
      <a:lvl7pPr marL="685800" algn="ctr" rtl="0" eaLnBrk="0" fontAlgn="base" hangingPunct="0">
        <a:spcBef>
          <a:spcPct val="0"/>
        </a:spcBef>
        <a:spcAft>
          <a:spcPct val="0"/>
        </a:spcAft>
        <a:defRPr sz="2400">
          <a:solidFill>
            <a:srgbClr val="FF0000"/>
          </a:solidFill>
          <a:latin typeface="Calibri" panose="020F0502020204030204" pitchFamily="34" charset="0"/>
        </a:defRPr>
      </a:lvl7pPr>
      <a:lvl8pPr marL="1028700" algn="ctr" rtl="0" eaLnBrk="0" fontAlgn="base" hangingPunct="0">
        <a:spcBef>
          <a:spcPct val="0"/>
        </a:spcBef>
        <a:spcAft>
          <a:spcPct val="0"/>
        </a:spcAft>
        <a:defRPr sz="2400">
          <a:solidFill>
            <a:srgbClr val="FF0000"/>
          </a:solidFill>
          <a:latin typeface="Calibri" panose="020F0502020204030204" pitchFamily="34" charset="0"/>
        </a:defRPr>
      </a:lvl8pPr>
      <a:lvl9pPr marL="1371600" algn="ctr" rtl="0" eaLnBrk="0" fontAlgn="base" hangingPunct="0">
        <a:spcBef>
          <a:spcPct val="0"/>
        </a:spcBef>
        <a:spcAft>
          <a:spcPct val="0"/>
        </a:spcAft>
        <a:defRPr sz="24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9"/>
        </a:buBlip>
        <a:defRPr sz="2100">
          <a:solidFill>
            <a:schemeClr val="tx1"/>
          </a:solidFill>
          <a:latin typeface="+mn-lt"/>
          <a:ea typeface="+mn-ea"/>
          <a:cs typeface="+mn-cs"/>
        </a:defRPr>
      </a:lvl1pPr>
      <a:lvl2pPr marL="557530" indent="-214630" algn="l" rtl="0" eaLnBrk="0" fontAlgn="base" hangingPunct="0">
        <a:spcBef>
          <a:spcPct val="20000"/>
        </a:spcBef>
        <a:spcAft>
          <a:spcPct val="0"/>
        </a:spcAft>
        <a:buClr>
          <a:srgbClr val="C00000"/>
        </a:buClr>
        <a:buFont typeface="Arial" panose="020B0604020202020204" pitchFamily="34" charset="0"/>
        <a:buChar char="•"/>
        <a:defRPr sz="1800">
          <a:solidFill>
            <a:schemeClr val="tx1"/>
          </a:solidFill>
          <a:latin typeface="+mn-lt"/>
        </a:defRPr>
      </a:lvl2pPr>
      <a:lvl3pPr marL="857250" indent="-171450" algn="l" rtl="0" eaLnBrk="0" fontAlgn="base" hangingPunct="0">
        <a:spcBef>
          <a:spcPct val="20000"/>
        </a:spcBef>
        <a:spcAft>
          <a:spcPct val="0"/>
        </a:spcAft>
        <a:buFont typeface="Arial" panose="020B0604020202020204" pitchFamily="34" charset="0"/>
        <a:buChar char="•"/>
        <a:defRPr sz="1500">
          <a:solidFill>
            <a:schemeClr val="tx1"/>
          </a:solidFill>
          <a:latin typeface="+mn-lt"/>
        </a:defRPr>
      </a:lvl3pPr>
      <a:lvl4pPr marL="1200150" indent="-171450" algn="l" rtl="0" eaLnBrk="0" fontAlgn="base" hangingPunct="0">
        <a:spcBef>
          <a:spcPct val="20000"/>
        </a:spcBef>
        <a:spcAft>
          <a:spcPct val="0"/>
        </a:spcAft>
        <a:buFont typeface="Arial" panose="020B0604020202020204" pitchFamily="34" charset="0"/>
        <a:buChar char="–"/>
        <a:defRPr sz="1500">
          <a:solidFill>
            <a:schemeClr val="tx1"/>
          </a:solidFill>
          <a:latin typeface="+mn-lt"/>
        </a:defRPr>
      </a:lvl4pPr>
      <a:lvl5pPr marL="1543050" indent="-171450" algn="l" rtl="0" eaLnBrk="0" fontAlgn="base" hangingPunct="0">
        <a:spcBef>
          <a:spcPct val="20000"/>
        </a:spcBef>
        <a:spcAft>
          <a:spcPct val="0"/>
        </a:spcAft>
        <a:buFont typeface="Arial" panose="020B0604020202020204" pitchFamily="34" charset="0"/>
        <a:buChar char="»"/>
        <a:defRPr sz="1200">
          <a:solidFill>
            <a:schemeClr val="tx1"/>
          </a:solidFill>
          <a:latin typeface="+mn-lt"/>
        </a:defRPr>
      </a:lvl5pPr>
      <a:lvl6pPr marL="1885950" indent="-171450" algn="l" rtl="0" eaLnBrk="0" fontAlgn="base" hangingPunct="0">
        <a:spcBef>
          <a:spcPct val="20000"/>
        </a:spcBef>
        <a:spcAft>
          <a:spcPct val="0"/>
        </a:spcAft>
        <a:buFont typeface="Arial" panose="020B0604020202020204" pitchFamily="34" charset="0"/>
        <a:buChar char="»"/>
        <a:defRPr sz="1200">
          <a:solidFill>
            <a:schemeClr val="tx1"/>
          </a:solidFill>
          <a:latin typeface="+mn-lt"/>
        </a:defRPr>
      </a:lvl6pPr>
      <a:lvl7pPr marL="2228850" indent="-171450" algn="l" rtl="0" eaLnBrk="0" fontAlgn="base" hangingPunct="0">
        <a:spcBef>
          <a:spcPct val="20000"/>
        </a:spcBef>
        <a:spcAft>
          <a:spcPct val="0"/>
        </a:spcAft>
        <a:buFont typeface="Arial" panose="020B0604020202020204" pitchFamily="34" charset="0"/>
        <a:buChar char="»"/>
        <a:defRPr sz="1200">
          <a:solidFill>
            <a:schemeClr val="tx1"/>
          </a:solidFill>
          <a:latin typeface="+mn-lt"/>
        </a:defRPr>
      </a:lvl7pPr>
      <a:lvl8pPr marL="2571750" indent="-171450" algn="l" rtl="0" eaLnBrk="0" fontAlgn="base" hangingPunct="0">
        <a:spcBef>
          <a:spcPct val="20000"/>
        </a:spcBef>
        <a:spcAft>
          <a:spcPct val="0"/>
        </a:spcAft>
        <a:buFont typeface="Arial" panose="020B0604020202020204" pitchFamily="34" charset="0"/>
        <a:buChar char="»"/>
        <a:defRPr sz="1200">
          <a:solidFill>
            <a:schemeClr val="tx1"/>
          </a:solidFill>
          <a:latin typeface="+mn-lt"/>
        </a:defRPr>
      </a:lvl8pPr>
      <a:lvl9pPr marL="2914650" indent="-171450" algn="l" rtl="0" eaLnBrk="0" fontAlgn="base" hangingPunct="0">
        <a:spcBef>
          <a:spcPct val="20000"/>
        </a:spcBef>
        <a:spcAft>
          <a:spcPct val="0"/>
        </a:spcAft>
        <a:buFont typeface="Arial" panose="020B0604020202020204" pitchFamily="34" charset="0"/>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F0CBB7D-23CC-433E-9837-B29F530A3FC3}"/>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D9FCCAC3-7189-4DF6-BD2F-E21212BDAC7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BD294C0D-EDFF-44F8-9BAC-0AC55C67F528}"/>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1535F7E-9180-47ED-9CF3-88B5CBE873F2}" type="datetimeFigureOut">
              <a:rPr lang="zh-CN" altLang="en-US" smtClean="0"/>
              <a:t>2023/6/2</a:t>
            </a:fld>
            <a:endParaRPr lang="zh-CN" altLang="en-US"/>
          </a:p>
        </p:txBody>
      </p:sp>
      <p:sp>
        <p:nvSpPr>
          <p:cNvPr id="5" name="页脚占位符 4">
            <a:extLst>
              <a:ext uri="{FF2B5EF4-FFF2-40B4-BE49-F238E27FC236}">
                <a16:creationId xmlns:a16="http://schemas.microsoft.com/office/drawing/2014/main" id="{739B3329-19E0-4B79-B688-38065053C958}"/>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2FA694EE-2AB0-4282-AE24-078A3CB55CC8}"/>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3E75733C-1D1B-475C-A11C-6B89342E2272}" type="slidenum">
              <a:rPr lang="zh-CN" altLang="en-US" smtClean="0"/>
              <a:t>‹#›</a:t>
            </a:fld>
            <a:endParaRPr lang="zh-CN" altLang="en-US"/>
          </a:p>
        </p:txBody>
      </p:sp>
    </p:spTree>
    <p:extLst>
      <p:ext uri="{BB962C8B-B14F-4D97-AF65-F5344CB8AC3E}">
        <p14:creationId xmlns:p14="http://schemas.microsoft.com/office/powerpoint/2010/main" val="2771786110"/>
      </p:ext>
    </p:extLst>
  </p:cSld>
  <p:clrMap bg1="lt1" tx1="dk1" bg2="lt2" tx2="dk2" accent1="accent1" accent2="accent2" accent3="accent3" accent4="accent4" accent5="accent5" accent6="accent6" hlink="hlink" folHlink="folHlink"/>
  <p:sldLayoutIdLst>
    <p:sldLayoutId id="2147485210" r:id="rId1"/>
    <p:sldLayoutId id="2147485211" r:id="rId2"/>
    <p:sldLayoutId id="2147485212" r:id="rId3"/>
    <p:sldLayoutId id="2147485213" r:id="rId4"/>
    <p:sldLayoutId id="2147485214" r:id="rId5"/>
    <p:sldLayoutId id="2147485215" r:id="rId6"/>
    <p:sldLayoutId id="2147485216" r:id="rId7"/>
    <p:sldLayoutId id="2147485217" r:id="rId8"/>
    <p:sldLayoutId id="2147485218" r:id="rId9"/>
    <p:sldLayoutId id="2147485219" r:id="rId10"/>
    <p:sldLayoutId id="2147485220" r:id="rId11"/>
    <p:sldLayoutId id="2147485221" r:id="rId12"/>
    <p:sldLayoutId id="2147485222" r:id="rId13"/>
    <p:sldLayoutId id="2147485223" r:id="rId14"/>
    <p:sldLayoutId id="2147485224" r:id="rId15"/>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15" name="正方形/長方形 14"/>
          <p:cNvSpPr/>
          <p:nvPr userDrawn="1"/>
        </p:nvSpPr>
        <p:spPr>
          <a:xfrm>
            <a:off x="442" y="6632844"/>
            <a:ext cx="12191558" cy="225141"/>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ctr"/>
            <a:endParaRPr kumimoji="1" lang="ja-JP" altLang="en-US">
              <a:solidFill>
                <a:srgbClr val="000000"/>
              </a:solidFill>
              <a:latin typeface="ＭＳ Ｐゴシック" pitchFamily="50" charset="-128"/>
              <a:ea typeface="ＭＳ Ｐゴシック" pitchFamily="50" charset="-128"/>
            </a:endParaRPr>
          </a:p>
        </p:txBody>
      </p:sp>
      <p:sp>
        <p:nvSpPr>
          <p:cNvPr id="14" name="正方形/長方形 13"/>
          <p:cNvSpPr/>
          <p:nvPr userDrawn="1"/>
        </p:nvSpPr>
        <p:spPr>
          <a:xfrm>
            <a:off x="442" y="0"/>
            <a:ext cx="12191558" cy="702924"/>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ctr"/>
            <a:endParaRPr kumimoji="1" lang="ja-JP" altLang="en-US">
              <a:solidFill>
                <a:srgbClr val="000000"/>
              </a:solidFill>
              <a:latin typeface="ＭＳ Ｐゴシック" pitchFamily="50" charset="-128"/>
              <a:ea typeface="ＭＳ Ｐゴシック" pitchFamily="50" charset="-128"/>
            </a:endParaRPr>
          </a:p>
        </p:txBody>
      </p:sp>
      <p:sp>
        <p:nvSpPr>
          <p:cNvPr id="646150" name="Rectangle 6"/>
          <p:cNvSpPr>
            <a:spLocks noGrp="1" noChangeArrowheads="1"/>
          </p:cNvSpPr>
          <p:nvPr>
            <p:ph type="sldNum" sz="quarter" idx="4"/>
          </p:nvPr>
        </p:nvSpPr>
        <p:spPr bwMode="gray">
          <a:xfrm>
            <a:off x="5734051" y="6643637"/>
            <a:ext cx="719667" cy="201612"/>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lgn="ctr" fontAlgn="base">
              <a:defRPr kumimoji="0" sz="800">
                <a:solidFill>
                  <a:schemeClr val="bg1"/>
                </a:solidFill>
                <a:latin typeface="+mn-lt"/>
                <a:ea typeface="ＭＳ Ｐゴシック" pitchFamily="50" charset="-128"/>
              </a:defRPr>
            </a:lvl1pPr>
          </a:lstStyle>
          <a:p>
            <a:pPr>
              <a:defRPr/>
            </a:pPr>
            <a:fld id="{90A2944E-8D73-4226-A567-87DDE47F2CA8}" type="slidenum">
              <a:rPr lang="ja-JP" altLang="de-DE" smtClean="0"/>
              <a:pPr>
                <a:defRPr/>
              </a:pPr>
              <a:t>‹#›</a:t>
            </a:fld>
            <a:endParaRPr lang="de-DE" altLang="ja-JP"/>
          </a:p>
        </p:txBody>
      </p:sp>
      <p:sp>
        <p:nvSpPr>
          <p:cNvPr id="1030" name="Rectangle 7"/>
          <p:cNvSpPr>
            <a:spLocks noGrp="1" noChangeArrowheads="1"/>
          </p:cNvSpPr>
          <p:nvPr>
            <p:ph type="title"/>
          </p:nvPr>
        </p:nvSpPr>
        <p:spPr bwMode="gray">
          <a:xfrm>
            <a:off x="226485" y="3175"/>
            <a:ext cx="10477500" cy="693738"/>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ja-JP" altLang="en-US" dirty="0"/>
              <a:t>マスタ タイトルの書式設定</a:t>
            </a:r>
          </a:p>
        </p:txBody>
      </p:sp>
      <p:sp>
        <p:nvSpPr>
          <p:cNvPr id="1031" name="Rectangle 8"/>
          <p:cNvSpPr>
            <a:spLocks noGrp="1" noChangeArrowheads="1"/>
          </p:cNvSpPr>
          <p:nvPr>
            <p:ph type="body" idx="1"/>
          </p:nvPr>
        </p:nvSpPr>
        <p:spPr bwMode="gray">
          <a:xfrm>
            <a:off x="224367" y="869951"/>
            <a:ext cx="11715751" cy="5592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ja-JP" altLang="en-US" dirty="0"/>
              <a:t>マスタテキスト</a:t>
            </a:r>
            <a:r>
              <a:rPr lang="en-US" altLang="ja-JP" dirty="0"/>
              <a:t>24</a:t>
            </a:r>
            <a:r>
              <a:rPr lang="ja-JP" altLang="en-US" dirty="0" err="1"/>
              <a:t>ｐ</a:t>
            </a:r>
            <a:r>
              <a:rPr lang="ja-JP" altLang="en-US" dirty="0"/>
              <a:t>ああああああああああああああああああああああああああああああああああああああああああああああああああ</a:t>
            </a:r>
          </a:p>
          <a:p>
            <a:pPr lvl="1"/>
            <a:r>
              <a:rPr lang="ja-JP" altLang="en-US" dirty="0"/>
              <a:t>マスタテキスト</a:t>
            </a:r>
            <a:r>
              <a:rPr lang="en-US" altLang="ja-JP" dirty="0"/>
              <a:t>20</a:t>
            </a:r>
            <a:r>
              <a:rPr lang="ja-JP" altLang="en-US" dirty="0" err="1"/>
              <a:t>ｐ</a:t>
            </a:r>
            <a:r>
              <a:rPr lang="ja-JP" altLang="en-US" dirty="0"/>
              <a:t>ああああああああああああああああああああああああああああああああああああああああああああ</a:t>
            </a:r>
          </a:p>
          <a:p>
            <a:pPr lvl="2"/>
            <a:r>
              <a:rPr lang="ja-JP" altLang="en-US" dirty="0"/>
              <a:t>マスタテキスト</a:t>
            </a:r>
            <a:r>
              <a:rPr lang="en-US" altLang="ja-JP" dirty="0"/>
              <a:t>18</a:t>
            </a:r>
            <a:r>
              <a:rPr lang="ja-JP" altLang="en-US" dirty="0" err="1"/>
              <a:t>ｐ</a:t>
            </a:r>
            <a:r>
              <a:rPr lang="ja-JP" altLang="en-US" dirty="0"/>
              <a:t>ああああああああああああああああああああああああああああああああああああああああああああああ</a:t>
            </a:r>
          </a:p>
          <a:p>
            <a:pPr lvl="3"/>
            <a:r>
              <a:rPr lang="ja-JP" altLang="en-US" dirty="0"/>
              <a:t>マスタテキスト</a:t>
            </a:r>
            <a:r>
              <a:rPr lang="en-US" altLang="ja-JP" dirty="0"/>
              <a:t>16</a:t>
            </a:r>
            <a:r>
              <a:rPr lang="ja-JP" altLang="en-US" dirty="0" err="1"/>
              <a:t>ｐ</a:t>
            </a:r>
            <a:r>
              <a:rPr lang="ja-JP" altLang="en-US" dirty="0"/>
              <a:t>あああああああああああああああああああああああああああああああああああああああああああああああ</a:t>
            </a:r>
          </a:p>
        </p:txBody>
      </p:sp>
      <p:sp>
        <p:nvSpPr>
          <p:cNvPr id="646153" name="Text Box 9"/>
          <p:cNvSpPr txBox="1">
            <a:spLocks noChangeArrowheads="1"/>
          </p:cNvSpPr>
          <p:nvPr userDrawn="1"/>
        </p:nvSpPr>
        <p:spPr bwMode="gray">
          <a:xfrm>
            <a:off x="251884" y="6675438"/>
            <a:ext cx="2446867" cy="152400"/>
          </a:xfrm>
          <a:prstGeom prst="rect">
            <a:avLst/>
          </a:prstGeom>
          <a:noFill/>
          <a:ln w="9525">
            <a:noFill/>
            <a:miter lim="800000"/>
            <a:headEnd/>
            <a:tailEnd/>
          </a:ln>
          <a:effectLst/>
        </p:spPr>
        <p:txBody>
          <a:bodyPr lIns="0" tIns="0" rIns="0" bIns="0" anchor="b">
            <a:spAutoFit/>
          </a:bodyPr>
          <a:lstStyle/>
          <a:p>
            <a:pPr>
              <a:spcBef>
                <a:spcPct val="50000"/>
              </a:spcBef>
              <a:defRPr/>
            </a:pPr>
            <a:r>
              <a:rPr kumimoji="0" lang="en-US" altLang="ja-JP" sz="1000" b="1">
                <a:solidFill>
                  <a:schemeClr val="bg1"/>
                </a:solidFill>
                <a:latin typeface="Arial" charset="0"/>
                <a:ea typeface="ＭＳ Ｐゴシック" pitchFamily="50" charset="-128"/>
              </a:rPr>
              <a:t> </a:t>
            </a:r>
          </a:p>
        </p:txBody>
      </p:sp>
      <p:pic>
        <p:nvPicPr>
          <p:cNvPr id="9" name="图片 25"/>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488488" y="135351"/>
            <a:ext cx="1415848" cy="373378"/>
          </a:xfrm>
          <a:prstGeom prst="rect">
            <a:avLst/>
          </a:prstGeom>
        </p:spPr>
      </p:pic>
      <p:sp>
        <p:nvSpPr>
          <p:cNvPr id="12" name="Rectangle 3"/>
          <p:cNvSpPr txBox="1">
            <a:spLocks noChangeArrowheads="1"/>
          </p:cNvSpPr>
          <p:nvPr userDrawn="1"/>
        </p:nvSpPr>
        <p:spPr bwMode="gray">
          <a:xfrm>
            <a:off x="76200" y="6639896"/>
            <a:ext cx="4022725" cy="201613"/>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defPPr>
              <a:defRPr lang="ja-JP"/>
            </a:defPPr>
            <a:lvl1pPr algn="r" rtl="0" fontAlgn="base">
              <a:spcBef>
                <a:spcPct val="0"/>
              </a:spcBef>
              <a:spcAft>
                <a:spcPct val="0"/>
              </a:spcAft>
              <a:defRPr kumimoji="0" sz="800" kern="1200">
                <a:solidFill>
                  <a:schemeClr val="tx1"/>
                </a:solidFill>
                <a:latin typeface="Arial" charset="0"/>
                <a:ea typeface="ＭＳ Ｐゴシック" pitchFamily="50" charset="-128"/>
                <a:cs typeface="+mn-cs"/>
              </a:defRPr>
            </a:lvl1pPr>
            <a:lvl2pPr marL="457200" algn="ctr" rtl="0" fontAlgn="ctr">
              <a:spcBef>
                <a:spcPct val="0"/>
              </a:spcBef>
              <a:spcAft>
                <a:spcPct val="0"/>
              </a:spcAft>
              <a:defRPr kumimoji="1" kern="1200">
                <a:solidFill>
                  <a:srgbClr val="000000"/>
                </a:solidFill>
                <a:latin typeface="ＭＳ Ｐゴシック" pitchFamily="50" charset="-128"/>
                <a:ea typeface="ＭＳ Ｐゴシック" pitchFamily="50" charset="-128"/>
                <a:cs typeface="+mn-cs"/>
              </a:defRPr>
            </a:lvl2pPr>
            <a:lvl3pPr marL="914400" algn="ctr" rtl="0" fontAlgn="ctr">
              <a:spcBef>
                <a:spcPct val="0"/>
              </a:spcBef>
              <a:spcAft>
                <a:spcPct val="0"/>
              </a:spcAft>
              <a:defRPr kumimoji="1" kern="1200">
                <a:solidFill>
                  <a:srgbClr val="000000"/>
                </a:solidFill>
                <a:latin typeface="ＭＳ Ｐゴシック" pitchFamily="50" charset="-128"/>
                <a:ea typeface="ＭＳ Ｐゴシック" pitchFamily="50" charset="-128"/>
                <a:cs typeface="+mn-cs"/>
              </a:defRPr>
            </a:lvl3pPr>
            <a:lvl4pPr marL="1371600" algn="ctr" rtl="0" fontAlgn="ctr">
              <a:spcBef>
                <a:spcPct val="0"/>
              </a:spcBef>
              <a:spcAft>
                <a:spcPct val="0"/>
              </a:spcAft>
              <a:defRPr kumimoji="1" kern="1200">
                <a:solidFill>
                  <a:srgbClr val="000000"/>
                </a:solidFill>
                <a:latin typeface="ＭＳ Ｐゴシック" pitchFamily="50" charset="-128"/>
                <a:ea typeface="ＭＳ Ｐゴシック" pitchFamily="50" charset="-128"/>
                <a:cs typeface="+mn-cs"/>
              </a:defRPr>
            </a:lvl4pPr>
            <a:lvl5pPr marL="1828800" algn="ctr" rtl="0" fontAlgn="ctr">
              <a:spcBef>
                <a:spcPct val="0"/>
              </a:spcBef>
              <a:spcAft>
                <a:spcPct val="0"/>
              </a:spcAft>
              <a:defRPr kumimoji="1" kern="1200">
                <a:solidFill>
                  <a:srgbClr val="000000"/>
                </a:solidFill>
                <a:latin typeface="ＭＳ Ｐゴシック" pitchFamily="50" charset="-128"/>
                <a:ea typeface="ＭＳ Ｐゴシック" pitchFamily="50" charset="-128"/>
                <a:cs typeface="+mn-cs"/>
              </a:defRPr>
            </a:lvl5pPr>
            <a:lvl6pPr marL="2286000" algn="l" defTabSz="914400" rtl="0" eaLnBrk="1" latinLnBrk="0" hangingPunct="1">
              <a:defRPr kumimoji="1" kern="1200">
                <a:solidFill>
                  <a:srgbClr val="000000"/>
                </a:solidFill>
                <a:latin typeface="ＭＳ Ｐゴシック" pitchFamily="50" charset="-128"/>
                <a:ea typeface="ＭＳ Ｐゴシック" pitchFamily="50" charset="-128"/>
                <a:cs typeface="+mn-cs"/>
              </a:defRPr>
            </a:lvl6pPr>
            <a:lvl7pPr marL="2743200" algn="l" defTabSz="914400" rtl="0" eaLnBrk="1" latinLnBrk="0" hangingPunct="1">
              <a:defRPr kumimoji="1" kern="1200">
                <a:solidFill>
                  <a:srgbClr val="000000"/>
                </a:solidFill>
                <a:latin typeface="ＭＳ Ｐゴシック" pitchFamily="50" charset="-128"/>
                <a:ea typeface="ＭＳ Ｐゴシック" pitchFamily="50" charset="-128"/>
                <a:cs typeface="+mn-cs"/>
              </a:defRPr>
            </a:lvl7pPr>
            <a:lvl8pPr marL="3200400" algn="l" defTabSz="914400" rtl="0" eaLnBrk="1" latinLnBrk="0" hangingPunct="1">
              <a:defRPr kumimoji="1" kern="1200">
                <a:solidFill>
                  <a:srgbClr val="000000"/>
                </a:solidFill>
                <a:latin typeface="ＭＳ Ｐゴシック" pitchFamily="50" charset="-128"/>
                <a:ea typeface="ＭＳ Ｐゴシック" pitchFamily="50" charset="-128"/>
                <a:cs typeface="+mn-cs"/>
              </a:defRPr>
            </a:lvl8pPr>
            <a:lvl9pPr marL="3657600" algn="l" defTabSz="914400" rtl="0" eaLnBrk="1" latinLnBrk="0" hangingPunct="1">
              <a:defRPr kumimoji="1" kern="1200">
                <a:solidFill>
                  <a:srgbClr val="000000"/>
                </a:solidFill>
                <a:latin typeface="ＭＳ Ｐゴシック" pitchFamily="50" charset="-128"/>
                <a:ea typeface="ＭＳ Ｐゴシック" pitchFamily="50" charset="-128"/>
                <a:cs typeface="+mn-cs"/>
              </a:defRPr>
            </a:lvl9pPr>
          </a:lstStyle>
          <a:p>
            <a:pPr algn="l">
              <a:defRPr/>
            </a:pPr>
            <a:r>
              <a:rPr lang="en-US" altLang="ja-JP" sz="1000">
                <a:solidFill>
                  <a:schemeClr val="bg1"/>
                </a:solidFill>
                <a:effectLst/>
              </a:rPr>
              <a:t>CONFIDENTIAL MATERIAL/RESTRICTED ACCESS</a:t>
            </a:r>
            <a:endParaRPr lang="de-DE" altLang="ja-JP" sz="1000">
              <a:solidFill>
                <a:schemeClr val="bg1"/>
              </a:solidFill>
            </a:endParaRPr>
          </a:p>
        </p:txBody>
      </p:sp>
      <p:sp>
        <p:nvSpPr>
          <p:cNvPr id="13" name="Rectangle 3"/>
          <p:cNvSpPr>
            <a:spLocks noGrp="1" noChangeArrowheads="1"/>
          </p:cNvSpPr>
          <p:nvPr>
            <p:ph type="ftr" sz="quarter" idx="3"/>
          </p:nvPr>
        </p:nvSpPr>
        <p:spPr>
          <a:xfrm>
            <a:off x="8112224" y="6631018"/>
            <a:ext cx="4022725" cy="201613"/>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kumimoji="0" lang="en-US" altLang="ja-JP" sz="1000" smtClean="0">
                <a:solidFill>
                  <a:schemeClr val="bg1"/>
                </a:solidFill>
                <a:effectLst/>
                <a:latin typeface="Arial" charset="0"/>
                <a:ea typeface="ＭＳ Ｐゴシック" pitchFamily="50" charset="-128"/>
              </a:defRPr>
            </a:lvl1pPr>
          </a:lstStyle>
          <a:p>
            <a:pPr algn="r"/>
            <a:r>
              <a:rPr lang="en-US"/>
              <a:t>Copyright 2021 vivo Limited</a:t>
            </a:r>
          </a:p>
        </p:txBody>
      </p:sp>
    </p:spTree>
    <p:extLst>
      <p:ext uri="{BB962C8B-B14F-4D97-AF65-F5344CB8AC3E}">
        <p14:creationId xmlns:p14="http://schemas.microsoft.com/office/powerpoint/2010/main" val="789860453"/>
      </p:ext>
    </p:extLst>
  </p:cSld>
  <p:clrMap bg1="lt1" tx1="dk1" bg2="lt2" tx2="dk2" accent1="accent1" accent2="accent2" accent3="accent3" accent4="accent4" accent5="accent5" accent6="accent6" hlink="hlink" folHlink="folHlink"/>
  <p:sldLayoutIdLst>
    <p:sldLayoutId id="2147485227" r:id="rId1"/>
    <p:sldLayoutId id="2147485228" r:id="rId2"/>
    <p:sldLayoutId id="2147485229" r:id="rId3"/>
  </p:sldLayoutIdLst>
  <p:hf hdr="0" ftr="0" dt="0"/>
  <p:txStyles>
    <p:titleStyle>
      <a:lvl1pPr algn="l" rtl="0" eaLnBrk="0" fontAlgn="base" hangingPunct="0">
        <a:spcBef>
          <a:spcPct val="0"/>
        </a:spcBef>
        <a:spcAft>
          <a:spcPct val="0"/>
        </a:spcAft>
        <a:tabLst>
          <a:tab pos="3676650" algn="l"/>
        </a:tabLst>
        <a:defRPr kumimoji="1" sz="3200">
          <a:solidFill>
            <a:schemeClr val="bg1"/>
          </a:solidFill>
          <a:latin typeface="+mj-lt"/>
          <a:ea typeface="+mj-ea"/>
          <a:cs typeface="+mj-cs"/>
        </a:defRPr>
      </a:lvl1pPr>
      <a:lvl2pPr algn="l" rtl="0" eaLnBrk="0" fontAlgn="base" hangingPunct="0">
        <a:spcBef>
          <a:spcPct val="0"/>
        </a:spcBef>
        <a:spcAft>
          <a:spcPct val="0"/>
        </a:spcAft>
        <a:tabLst>
          <a:tab pos="3676650" algn="l"/>
        </a:tabLst>
        <a:defRPr kumimoji="1" sz="3200">
          <a:solidFill>
            <a:schemeClr val="tx2"/>
          </a:solidFill>
          <a:latin typeface="Arial" charset="0"/>
          <a:ea typeface="ＭＳ Ｐゴシック" pitchFamily="50" charset="-128"/>
        </a:defRPr>
      </a:lvl2pPr>
      <a:lvl3pPr algn="l" rtl="0" eaLnBrk="0" fontAlgn="base" hangingPunct="0">
        <a:spcBef>
          <a:spcPct val="0"/>
        </a:spcBef>
        <a:spcAft>
          <a:spcPct val="0"/>
        </a:spcAft>
        <a:tabLst>
          <a:tab pos="3676650" algn="l"/>
        </a:tabLst>
        <a:defRPr kumimoji="1" sz="3200">
          <a:solidFill>
            <a:schemeClr val="tx2"/>
          </a:solidFill>
          <a:latin typeface="Arial" charset="0"/>
          <a:ea typeface="ＭＳ Ｐゴシック" pitchFamily="50" charset="-128"/>
        </a:defRPr>
      </a:lvl3pPr>
      <a:lvl4pPr algn="l" rtl="0" eaLnBrk="0" fontAlgn="base" hangingPunct="0">
        <a:spcBef>
          <a:spcPct val="0"/>
        </a:spcBef>
        <a:spcAft>
          <a:spcPct val="0"/>
        </a:spcAft>
        <a:tabLst>
          <a:tab pos="3676650" algn="l"/>
        </a:tabLst>
        <a:defRPr kumimoji="1" sz="3200">
          <a:solidFill>
            <a:schemeClr val="tx2"/>
          </a:solidFill>
          <a:latin typeface="Arial" charset="0"/>
          <a:ea typeface="ＭＳ Ｐゴシック" pitchFamily="50" charset="-128"/>
        </a:defRPr>
      </a:lvl4pPr>
      <a:lvl5pPr algn="l" rtl="0" eaLnBrk="0" fontAlgn="base" hangingPunct="0">
        <a:spcBef>
          <a:spcPct val="0"/>
        </a:spcBef>
        <a:spcAft>
          <a:spcPct val="0"/>
        </a:spcAft>
        <a:tabLst>
          <a:tab pos="3676650" algn="l"/>
        </a:tabLst>
        <a:defRPr kumimoji="1" sz="3200">
          <a:solidFill>
            <a:schemeClr val="tx2"/>
          </a:solidFill>
          <a:latin typeface="Arial" charset="0"/>
          <a:ea typeface="ＭＳ Ｐゴシック" pitchFamily="50" charset="-128"/>
        </a:defRPr>
      </a:lvl5pPr>
      <a:lvl6pPr marL="457200"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6pPr>
      <a:lvl7pPr marL="914400"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7pPr>
      <a:lvl8pPr marL="1371600"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8pPr>
      <a:lvl9pPr marL="1828800"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9pPr>
    </p:titleStyle>
    <p:bodyStyle>
      <a:lvl1pPr marL="290513" indent="-290513" algn="l" defTabSz="457200" rtl="0" eaLnBrk="0" fontAlgn="base" hangingPunct="0">
        <a:lnSpc>
          <a:spcPct val="95000"/>
        </a:lnSpc>
        <a:spcBef>
          <a:spcPct val="20000"/>
        </a:spcBef>
        <a:spcAft>
          <a:spcPct val="10000"/>
        </a:spcAft>
        <a:buClr>
          <a:srgbClr val="0066FF"/>
        </a:buClr>
        <a:buFont typeface="Wingdings" pitchFamily="2" charset="2"/>
        <a:buChar char="n"/>
        <a:defRPr kumimoji="1" sz="2000">
          <a:solidFill>
            <a:srgbClr val="000000"/>
          </a:solidFill>
          <a:latin typeface="+mn-lt"/>
          <a:ea typeface="+mn-ea"/>
          <a:cs typeface="+mn-cs"/>
        </a:defRPr>
      </a:lvl1pPr>
      <a:lvl2pPr marL="581025" indent="-242888" algn="l" defTabSz="457200" rtl="0" eaLnBrk="0" fontAlgn="base" hangingPunct="0">
        <a:lnSpc>
          <a:spcPct val="95000"/>
        </a:lnSpc>
        <a:spcBef>
          <a:spcPct val="20000"/>
        </a:spcBef>
        <a:spcAft>
          <a:spcPct val="10000"/>
        </a:spcAft>
        <a:buClr>
          <a:srgbClr val="3366FF"/>
        </a:buClr>
        <a:buFont typeface="Wingdings" panose="05000000000000000000" pitchFamily="2" charset="2"/>
        <a:buChar char="Ø"/>
        <a:defRPr kumimoji="1" sz="1800">
          <a:solidFill>
            <a:srgbClr val="000000"/>
          </a:solidFill>
          <a:latin typeface="+mn-lt"/>
          <a:ea typeface="+mn-ea"/>
          <a:cs typeface="+mn-cs"/>
        </a:defRPr>
      </a:lvl2pPr>
      <a:lvl3pPr marL="795338" indent="-138113" algn="l" defTabSz="457200" rtl="0" eaLnBrk="0" fontAlgn="base" hangingPunct="0">
        <a:lnSpc>
          <a:spcPct val="95000"/>
        </a:lnSpc>
        <a:spcBef>
          <a:spcPct val="20000"/>
        </a:spcBef>
        <a:spcAft>
          <a:spcPct val="10000"/>
        </a:spcAft>
        <a:buClr>
          <a:srgbClr val="3366FF"/>
        </a:buClr>
        <a:buSzPct val="80000"/>
        <a:buFont typeface="Wingdings" panose="05000000000000000000" pitchFamily="2" charset="2"/>
        <a:buChar char="u"/>
        <a:defRPr kumimoji="1" sz="1600">
          <a:solidFill>
            <a:srgbClr val="000000"/>
          </a:solidFill>
          <a:latin typeface="+mn-lt"/>
          <a:ea typeface="+mn-ea"/>
          <a:cs typeface="+mn-cs"/>
        </a:defRPr>
      </a:lvl3pPr>
      <a:lvl4pPr marL="1014413" indent="-134938" algn="l" defTabSz="457200" rtl="0" eaLnBrk="0" fontAlgn="base" hangingPunct="0">
        <a:lnSpc>
          <a:spcPct val="95000"/>
        </a:lnSpc>
        <a:spcBef>
          <a:spcPct val="20000"/>
        </a:spcBef>
        <a:spcAft>
          <a:spcPct val="10000"/>
        </a:spcAft>
        <a:buClr>
          <a:srgbClr val="3366FF"/>
        </a:buClr>
        <a:buSzPct val="100000"/>
        <a:buChar char="•"/>
        <a:defRPr kumimoji="1" sz="1400">
          <a:solidFill>
            <a:srgbClr val="000000"/>
          </a:solidFill>
          <a:latin typeface="+mn-lt"/>
          <a:ea typeface="+mn-ea"/>
          <a:cs typeface="+mn-cs"/>
        </a:defRPr>
      </a:lvl4pPr>
      <a:lvl5pPr marL="2305050" indent="365125" algn="l" defTabSz="457200" rtl="0" eaLnBrk="0" fontAlgn="base" hangingPunct="0">
        <a:spcBef>
          <a:spcPct val="0"/>
        </a:spcBef>
        <a:spcAft>
          <a:spcPct val="0"/>
        </a:spcAft>
        <a:buBlip>
          <a:blip r:embed="rId6"/>
        </a:buBlip>
        <a:defRPr kumimoji="1" sz="2000">
          <a:solidFill>
            <a:srgbClr val="000000"/>
          </a:solidFill>
          <a:latin typeface="+mn-lt"/>
          <a:ea typeface="+mn-ea"/>
          <a:cs typeface="+mn-cs"/>
        </a:defRPr>
      </a:lvl5pPr>
      <a:lvl6pPr marL="2762250" indent="365125" algn="l" defTabSz="457200" rtl="0" fontAlgn="base">
        <a:spcBef>
          <a:spcPct val="0"/>
        </a:spcBef>
        <a:spcAft>
          <a:spcPct val="0"/>
        </a:spcAft>
        <a:buBlip>
          <a:blip r:embed="rId6"/>
        </a:buBlip>
        <a:defRPr kumimoji="1" sz="2000">
          <a:solidFill>
            <a:srgbClr val="000000"/>
          </a:solidFill>
          <a:latin typeface="+mn-lt"/>
          <a:ea typeface="+mn-ea"/>
          <a:cs typeface="+mn-cs"/>
        </a:defRPr>
      </a:lvl6pPr>
      <a:lvl7pPr marL="3219450" indent="365125" algn="l" defTabSz="457200" rtl="0" fontAlgn="base">
        <a:spcBef>
          <a:spcPct val="0"/>
        </a:spcBef>
        <a:spcAft>
          <a:spcPct val="0"/>
        </a:spcAft>
        <a:buBlip>
          <a:blip r:embed="rId6"/>
        </a:buBlip>
        <a:defRPr kumimoji="1" sz="2000">
          <a:solidFill>
            <a:srgbClr val="000000"/>
          </a:solidFill>
          <a:latin typeface="+mn-lt"/>
          <a:ea typeface="+mn-ea"/>
          <a:cs typeface="+mn-cs"/>
        </a:defRPr>
      </a:lvl7pPr>
      <a:lvl8pPr marL="3676650" indent="365125" algn="l" defTabSz="457200" rtl="0" fontAlgn="base">
        <a:spcBef>
          <a:spcPct val="0"/>
        </a:spcBef>
        <a:spcAft>
          <a:spcPct val="0"/>
        </a:spcAft>
        <a:buBlip>
          <a:blip r:embed="rId6"/>
        </a:buBlip>
        <a:defRPr kumimoji="1" sz="2000">
          <a:solidFill>
            <a:srgbClr val="000000"/>
          </a:solidFill>
          <a:latin typeface="+mn-lt"/>
          <a:ea typeface="+mn-ea"/>
          <a:cs typeface="+mn-cs"/>
        </a:defRPr>
      </a:lvl8pPr>
      <a:lvl9pPr marL="4133850" indent="365125" algn="l" defTabSz="457200" rtl="0" fontAlgn="base">
        <a:spcBef>
          <a:spcPct val="0"/>
        </a:spcBef>
        <a:spcAft>
          <a:spcPct val="0"/>
        </a:spcAft>
        <a:buBlip>
          <a:blip r:embed="rId6"/>
        </a:buBlip>
        <a:defRPr kumimoji="1" sz="2000">
          <a:solidFill>
            <a:srgbClr val="000000"/>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4665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a:latin typeface="Arial "/>
              </a:rPr>
              <a:t>TSG SA Rel-19 Workshop	</a:t>
            </a:r>
          </a:p>
          <a:p>
            <a:pPr eaLnBrk="1" hangingPunct="1">
              <a:defRPr/>
            </a:pPr>
            <a:r>
              <a:rPr lang="fi-FI" altLang="en-US" sz="1400" b="1">
                <a:latin typeface="Arial "/>
              </a:rPr>
              <a:t>Taipei, June 13 – 14, 2023</a:t>
            </a:r>
            <a:endParaRPr lang="sv-SE" altLang="en-US" sz="1400" b="1">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a:solidFill>
                  <a:srgbClr val="0000FF"/>
                </a:solidFill>
                <a:latin typeface="Arial "/>
              </a:rPr>
              <a:t>SWS-23xxxx</a:t>
            </a:r>
          </a:p>
        </p:txBody>
      </p:sp>
    </p:spTree>
    <p:extLst>
      <p:ext uri="{BB962C8B-B14F-4D97-AF65-F5344CB8AC3E}">
        <p14:creationId xmlns:p14="http://schemas.microsoft.com/office/powerpoint/2010/main" val="3188690930"/>
      </p:ext>
    </p:extLst>
  </p:cSld>
  <p:clrMap bg1="lt1" tx1="dk1" bg2="lt2" tx2="dk2" accent1="accent1" accent2="accent2" accent3="accent3" accent4="accent4" accent5="accent5" accent6="accent6" hlink="hlink" folHlink="folHlink"/>
  <p:sldLayoutIdLst>
    <p:sldLayoutId id="2147485231" r:id="rId1"/>
    <p:sldLayoutId id="2147485232" r:id="rId2"/>
    <p:sldLayoutId id="2147485233"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4665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TSG SA Rel-19 Workshop	</a:t>
            </a:r>
          </a:p>
          <a:p>
            <a:pPr eaLnBrk="1" hangingPunct="1">
              <a:defRPr/>
            </a:pPr>
            <a:r>
              <a:rPr lang="fi-FI" altLang="en-US" sz="1400" b="1" dirty="0">
                <a:latin typeface="Arial "/>
              </a:rPr>
              <a:t>Taipei, June 13 – 14, 2023</a:t>
            </a: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a:solidFill>
                  <a:srgbClr val="0000FF"/>
                </a:solidFill>
                <a:latin typeface="Arial "/>
              </a:rPr>
              <a:t>SWS-230045</a:t>
            </a:r>
          </a:p>
        </p:txBody>
      </p:sp>
    </p:spTree>
    <p:extLst>
      <p:ext uri="{BB962C8B-B14F-4D97-AF65-F5344CB8AC3E}">
        <p14:creationId xmlns:p14="http://schemas.microsoft.com/office/powerpoint/2010/main" val="2773673724"/>
      </p:ext>
    </p:extLst>
  </p:cSld>
  <p:clrMap bg1="lt1" tx1="dk1" bg2="lt2" tx2="dk2" accent1="accent1" accent2="accent2" accent3="accent3" accent4="accent4" accent5="accent5" accent6="accent6" hlink="hlink" folHlink="folHlink"/>
  <p:sldLayoutIdLst>
    <p:sldLayoutId id="2147485235" r:id="rId1"/>
    <p:sldLayoutId id="2147485236" r:id="rId2"/>
    <p:sldLayoutId id="2147485237"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14.emf"/><Relationship Id="rId3" Type="http://schemas.openxmlformats.org/officeDocument/2006/relationships/notesSlide" Target="../notesSlides/notesSlide11.xml"/><Relationship Id="rId7" Type="http://schemas.openxmlformats.org/officeDocument/2006/relationships/image" Target="../media/image19.emf"/><Relationship Id="rId12" Type="http://schemas.openxmlformats.org/officeDocument/2006/relationships/package" Target="../embeddings/Microsoft_Visio_Drawing.vsdx"/><Relationship Id="rId17" Type="http://schemas.openxmlformats.org/officeDocument/2006/relationships/image" Target="../media/image16.emf"/><Relationship Id="rId2" Type="http://schemas.openxmlformats.org/officeDocument/2006/relationships/slideLayout" Target="../slideLayouts/slideLayout2.xml"/><Relationship Id="rId16" Type="http://schemas.openxmlformats.org/officeDocument/2006/relationships/package" Target="../embeddings/Microsoft_Visio_Drawing2.vsdx"/><Relationship Id="rId1" Type="http://schemas.openxmlformats.org/officeDocument/2006/relationships/vmlDrawing" Target="../drawings/vmlDrawing2.vml"/><Relationship Id="rId6" Type="http://schemas.openxmlformats.org/officeDocument/2006/relationships/image" Target="../media/image18.emf"/><Relationship Id="rId11" Type="http://schemas.openxmlformats.org/officeDocument/2006/relationships/image" Target="../media/image23.emf"/><Relationship Id="rId5" Type="http://schemas.openxmlformats.org/officeDocument/2006/relationships/image" Target="../media/image17.emf"/><Relationship Id="rId15" Type="http://schemas.openxmlformats.org/officeDocument/2006/relationships/image" Target="../media/image15.emf"/><Relationship Id="rId10" Type="http://schemas.openxmlformats.org/officeDocument/2006/relationships/image" Target="../media/image22.emf"/><Relationship Id="rId4" Type="http://schemas.openxmlformats.org/officeDocument/2006/relationships/image" Target="../media/image2.jpeg"/><Relationship Id="rId9" Type="http://schemas.openxmlformats.org/officeDocument/2006/relationships/image" Target="../media/image21.emf"/><Relationship Id="rId14" Type="http://schemas.openxmlformats.org/officeDocument/2006/relationships/package" Target="../embeddings/Microsoft_Visio_Drawing1.vsdx"/></Relationships>
</file>

<file path=ppt/slides/_rels/slide14.xml.rels><?xml version="1.0" encoding="UTF-8" standalone="yes"?>
<Relationships xmlns="http://schemas.openxmlformats.org/package/2006/relationships"><Relationship Id="rId8" Type="http://schemas.openxmlformats.org/officeDocument/2006/relationships/image" Target="../media/image26.emf"/><Relationship Id="rId3" Type="http://schemas.openxmlformats.org/officeDocument/2006/relationships/package" Target="../embeddings/Microsoft_Visio_Drawing3.vsdx"/><Relationship Id="rId7" Type="http://schemas.openxmlformats.org/officeDocument/2006/relationships/package" Target="../embeddings/Microsoft_Visio_Drawing5.vsdx"/><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25.emf"/><Relationship Id="rId5" Type="http://schemas.openxmlformats.org/officeDocument/2006/relationships/package" Target="../embeddings/Microsoft_Visio_Drawing4.vsdx"/><Relationship Id="rId4" Type="http://schemas.openxmlformats.org/officeDocument/2006/relationships/image" Target="../media/image24.emf"/><Relationship Id="rId9"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32.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38.emf"/><Relationship Id="rId5" Type="http://schemas.openxmlformats.org/officeDocument/2006/relationships/image" Target="../media/image37.png"/><Relationship Id="rId4" Type="http://schemas.openxmlformats.org/officeDocument/2006/relationships/image" Target="../media/image36.emf"/></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62.xml"/><Relationship Id="rId4" Type="http://schemas.openxmlformats.org/officeDocument/2006/relationships/image" Target="../media/image41.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2.xml"/><Relationship Id="rId1" Type="http://schemas.openxmlformats.org/officeDocument/2006/relationships/vmlDrawing" Target="../drawings/vmlDrawing4.vml"/><Relationship Id="rId6" Type="http://schemas.openxmlformats.org/officeDocument/2006/relationships/image" Target="../media/image43.png"/><Relationship Id="rId5" Type="http://schemas.openxmlformats.org/officeDocument/2006/relationships/image" Target="../media/image42.emf"/><Relationship Id="rId4" Type="http://schemas.openxmlformats.org/officeDocument/2006/relationships/package" Target="../embeddings/Microsoft_Visio_Drawing6.vsdx"/></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6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0.xml"/><Relationship Id="rId1" Type="http://schemas.openxmlformats.org/officeDocument/2006/relationships/slideLayout" Target="../slideLayouts/slideLayout33.xml"/><Relationship Id="rId5" Type="http://schemas.openxmlformats.org/officeDocument/2006/relationships/image" Target="../media/image11.png"/><Relationship Id="rId4" Type="http://schemas.openxmlformats.org/officeDocument/2006/relationships/image" Target="../media/image10.png"/></Relationships>
</file>

<file path=ppt/slides/_rels/slide2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1.xml"/><Relationship Id="rId1" Type="http://schemas.openxmlformats.org/officeDocument/2006/relationships/slideLayout" Target="../slideLayouts/slideLayout33.xml"/><Relationship Id="rId6" Type="http://schemas.openxmlformats.org/officeDocument/2006/relationships/hyperlink" Target="https://www.3gpp.org/ftp/tsg_sa/WG2_Arch/TSGS2_157_Berlin_2023-05/Docs/S2-2306424.zip" TargetMode="External"/><Relationship Id="rId5" Type="http://schemas.openxmlformats.org/officeDocument/2006/relationships/hyperlink" Target="https://www.3gpp.org/ftp/tsg_sa/WG2_Arch/TSGS2_157_Berlin_2023-05/Docs/S2-2306475.zip" TargetMode="External"/><Relationship Id="rId4" Type="http://schemas.openxmlformats.org/officeDocument/2006/relationships/hyperlink" Target="https://www.3gpp.org/ftp/tsg_sa/WG2_Arch/TSGS2_157_Berlin_2023-05/Docs/S2-2306503.zip" TargetMode="Externa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www.3gpp.org/ftp/tsg_ran/TSG_RAN/TSGR_96/Docs/RP-221348.zip" TargetMode="External"/><Relationship Id="rId2" Type="http://schemas.openxmlformats.org/officeDocument/2006/relationships/notesSlide" Target="../notesSlides/notesSlide23.xml"/><Relationship Id="rId1" Type="http://schemas.openxmlformats.org/officeDocument/2006/relationships/slideLayout" Target="../slideLayouts/slideLayout3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1.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8.xml"/><Relationship Id="rId7" Type="http://schemas.openxmlformats.org/officeDocument/2006/relationships/image" Target="../media/image47.png"/><Relationship Id="rId2" Type="http://schemas.openxmlformats.org/officeDocument/2006/relationships/slideLayout" Target="../slideLayouts/slideLayout57.xml"/><Relationship Id="rId1" Type="http://schemas.openxmlformats.org/officeDocument/2006/relationships/vmlDrawing" Target="../drawings/vmlDrawing5.vml"/><Relationship Id="rId6" Type="http://schemas.openxmlformats.org/officeDocument/2006/relationships/image" Target="../media/image46.png"/><Relationship Id="rId5" Type="http://schemas.openxmlformats.org/officeDocument/2006/relationships/image" Target="../media/image45.emf"/><Relationship Id="rId4" Type="http://schemas.openxmlformats.org/officeDocument/2006/relationships/package" Target="../embeddings/Microsoft_Visio_Drawing7.vsdx"/></Relationships>
</file>

<file path=ppt/slides/_rels/slide3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9.xml"/><Relationship Id="rId1" Type="http://schemas.openxmlformats.org/officeDocument/2006/relationships/slideLayout" Target="../slideLayouts/slideLayout57.xml"/><Relationship Id="rId4" Type="http://schemas.openxmlformats.org/officeDocument/2006/relationships/image" Target="../media/image49.png"/></Relationships>
</file>

<file path=ppt/slides/_rels/slide3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0.xml"/><Relationship Id="rId1" Type="http://schemas.openxmlformats.org/officeDocument/2006/relationships/slideLayout" Target="../slideLayouts/slideLayout57.xml"/><Relationship Id="rId4" Type="http://schemas.openxmlformats.org/officeDocument/2006/relationships/image" Target="../media/image51.png"/></Relationships>
</file>

<file path=ppt/slides/_rels/slide3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1.xml"/><Relationship Id="rId1" Type="http://schemas.openxmlformats.org/officeDocument/2006/relationships/slideLayout" Target="../slideLayouts/slideLayout57.xml"/><Relationship Id="rId4" Type="http://schemas.openxmlformats.org/officeDocument/2006/relationships/image" Target="../media/image53.png"/></Relationships>
</file>

<file path=ppt/slides/_rels/slide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43.xml"/><Relationship Id="rId4" Type="http://schemas.openxmlformats.org/officeDocument/2006/relationships/hyperlink" Target="https://www.3gpp.org/ftp/tsg_sa/WG2_Arch/TSGS2_157_Berlin_2023-05/Docs/S2-2306506.zip"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3.xml"/><Relationship Id="rId7" Type="http://schemas.openxmlformats.org/officeDocument/2006/relationships/image" Target="../media/image54.emf"/><Relationship Id="rId2" Type="http://schemas.openxmlformats.org/officeDocument/2006/relationships/slideLayout" Target="../slideLayouts/slideLayout43.xml"/><Relationship Id="rId1" Type="http://schemas.openxmlformats.org/officeDocument/2006/relationships/vmlDrawing" Target="../drawings/vmlDrawing6.vml"/><Relationship Id="rId6" Type="http://schemas.openxmlformats.org/officeDocument/2006/relationships/package" Target="../embeddings/Microsoft_Visio_Drawing8.vsdx"/><Relationship Id="rId5" Type="http://schemas.openxmlformats.org/officeDocument/2006/relationships/image" Target="../media/image52.png"/><Relationship Id="rId4" Type="http://schemas.openxmlformats.org/officeDocument/2006/relationships/image" Target="../media/image6.png"/></Relationships>
</file>

<file path=ppt/slides/_rels/slide4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4.xml"/><Relationship Id="rId1" Type="http://schemas.openxmlformats.org/officeDocument/2006/relationships/slideLayout" Target="../slideLayouts/slideLayout44.xml"/></Relationships>
</file>

<file path=ppt/slides/_rels/slide4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5.xml"/><Relationship Id="rId1" Type="http://schemas.openxmlformats.org/officeDocument/2006/relationships/slideLayout" Target="../slideLayouts/slideLayout43.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57.xml"/><Relationship Id="rId1" Type="http://schemas.openxmlformats.org/officeDocument/2006/relationships/vmlDrawing" Target="../drawings/vmlDrawing7.vml"/><Relationship Id="rId6" Type="http://schemas.openxmlformats.org/officeDocument/2006/relationships/image" Target="../media/image6.png"/><Relationship Id="rId5" Type="http://schemas.openxmlformats.org/officeDocument/2006/relationships/image" Target="../media/image56.emf"/><Relationship Id="rId4" Type="http://schemas.openxmlformats.org/officeDocument/2006/relationships/package" Target="../embeddings/Microsoft_Visio_Drawing9.vsdx"/></Relationships>
</file>

<file path=ppt/slides/_rels/slide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7.png"/><Relationship Id="rId1" Type="http://schemas.openxmlformats.org/officeDocument/2006/relationships/slideLayout" Target="../slideLayouts/slideLayout57.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57.xml"/><Relationship Id="rId1" Type="http://schemas.openxmlformats.org/officeDocument/2006/relationships/vmlDrawing" Target="../drawings/vmlDrawing8.vml"/><Relationship Id="rId6" Type="http://schemas.openxmlformats.org/officeDocument/2006/relationships/image" Target="../media/image6.png"/><Relationship Id="rId5" Type="http://schemas.openxmlformats.org/officeDocument/2006/relationships/image" Target="../media/image58.emf"/><Relationship Id="rId4" Type="http://schemas.openxmlformats.org/officeDocument/2006/relationships/package" Target="../embeddings/Microsoft_Visio_Drawing10.vsdx"/></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9.xml"/><Relationship Id="rId1" Type="http://schemas.openxmlformats.org/officeDocument/2006/relationships/slideLayout" Target="../slideLayouts/slideLayout59.xml"/><Relationship Id="rId4" Type="http://schemas.openxmlformats.org/officeDocument/2006/relationships/image" Target="../media/image60.png"/></Relationships>
</file>

<file path=ppt/slides/_rels/slide48.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notesSlide" Target="../notesSlides/notesSlide40.xml"/><Relationship Id="rId1" Type="http://schemas.openxmlformats.org/officeDocument/2006/relationships/slideLayout" Target="../slideLayouts/slideLayout59.xml"/><Relationship Id="rId6" Type="http://schemas.openxmlformats.org/officeDocument/2006/relationships/image" Target="../media/image64.jpeg"/><Relationship Id="rId11" Type="http://schemas.openxmlformats.org/officeDocument/2006/relationships/image" Target="../media/image69.png"/><Relationship Id="rId5" Type="http://schemas.openxmlformats.org/officeDocument/2006/relationships/image" Target="../media/image63.png"/><Relationship Id="rId10" Type="http://schemas.openxmlformats.org/officeDocument/2006/relationships/image" Target="../media/image68.png"/><Relationship Id="rId4" Type="http://schemas.openxmlformats.org/officeDocument/2006/relationships/image" Target="../media/image62.png"/><Relationship Id="rId9" Type="http://schemas.openxmlformats.org/officeDocument/2006/relationships/image" Target="../media/image67.png"/></Relationships>
</file>

<file path=ppt/slides/_rels/slide49.xml.rels><?xml version="1.0" encoding="UTF-8" standalone="yes"?>
<Relationships xmlns="http://schemas.openxmlformats.org/package/2006/relationships"><Relationship Id="rId8" Type="http://schemas.openxmlformats.org/officeDocument/2006/relationships/image" Target="../media/image21.emf"/><Relationship Id="rId3" Type="http://schemas.openxmlformats.org/officeDocument/2006/relationships/image" Target="../media/image2.jpeg"/><Relationship Id="rId7" Type="http://schemas.openxmlformats.org/officeDocument/2006/relationships/image" Target="../media/image20.png"/><Relationship Id="rId2" Type="http://schemas.openxmlformats.org/officeDocument/2006/relationships/notesSlide" Target="../notesSlides/notesSlide41.xml"/><Relationship Id="rId1" Type="http://schemas.openxmlformats.org/officeDocument/2006/relationships/slideLayout" Target="../slideLayouts/slideLayout59.xml"/><Relationship Id="rId6" Type="http://schemas.openxmlformats.org/officeDocument/2006/relationships/image" Target="../media/image19.emf"/><Relationship Id="rId5" Type="http://schemas.openxmlformats.org/officeDocument/2006/relationships/image" Target="../media/image18.emf"/><Relationship Id="rId4" Type="http://schemas.openxmlformats.org/officeDocument/2006/relationships/image" Target="../media/image17.emf"/><Relationship Id="rId9" Type="http://schemas.openxmlformats.org/officeDocument/2006/relationships/image" Target="../media/image22.e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package" Target="../embeddings/Microsoft_Visio_Drawing13.vsdx"/><Relationship Id="rId3" Type="http://schemas.openxmlformats.org/officeDocument/2006/relationships/notesSlide" Target="../notesSlides/notesSlide42.xml"/><Relationship Id="rId7" Type="http://schemas.openxmlformats.org/officeDocument/2006/relationships/image" Target="../media/image15.emf"/><Relationship Id="rId2" Type="http://schemas.openxmlformats.org/officeDocument/2006/relationships/slideLayout" Target="../slideLayouts/slideLayout59.xml"/><Relationship Id="rId1" Type="http://schemas.openxmlformats.org/officeDocument/2006/relationships/vmlDrawing" Target="../drawings/vmlDrawing9.vml"/><Relationship Id="rId6" Type="http://schemas.openxmlformats.org/officeDocument/2006/relationships/package" Target="../embeddings/Microsoft_Visio_Drawing12.vsdx"/><Relationship Id="rId11" Type="http://schemas.openxmlformats.org/officeDocument/2006/relationships/image" Target="../media/image70.emf"/><Relationship Id="rId5" Type="http://schemas.openxmlformats.org/officeDocument/2006/relationships/image" Target="../media/image14.emf"/><Relationship Id="rId10" Type="http://schemas.openxmlformats.org/officeDocument/2006/relationships/package" Target="../embeddings/Microsoft_Visio_Drawing14.vsdx"/><Relationship Id="rId4" Type="http://schemas.openxmlformats.org/officeDocument/2006/relationships/package" Target="../embeddings/Microsoft_Visio_Drawing11.vsdx"/><Relationship Id="rId9" Type="http://schemas.openxmlformats.org/officeDocument/2006/relationships/image" Target="../media/image16.emf"/></Relationships>
</file>

<file path=ppt/slides/_rels/slide5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3.xml"/><Relationship Id="rId1" Type="http://schemas.openxmlformats.org/officeDocument/2006/relationships/slideLayout" Target="../slideLayouts/slideLayout59.xml"/><Relationship Id="rId4" Type="http://schemas.openxmlformats.org/officeDocument/2006/relationships/image" Target="../media/image72.png"/></Relationships>
</file>

<file path=ppt/slides/_rels/slide52.xml.rels><?xml version="1.0" encoding="UTF-8" standalone="yes"?>
<Relationships xmlns="http://schemas.openxmlformats.org/package/2006/relationships"><Relationship Id="rId8" Type="http://schemas.openxmlformats.org/officeDocument/2006/relationships/package" Target="../embeddings/Microsoft_Visio_Drawing17.vsdx"/><Relationship Id="rId3" Type="http://schemas.openxmlformats.org/officeDocument/2006/relationships/notesSlide" Target="../notesSlides/notesSlide44.xml"/><Relationship Id="rId7" Type="http://schemas.openxmlformats.org/officeDocument/2006/relationships/image" Target="../media/image25.emf"/><Relationship Id="rId2" Type="http://schemas.openxmlformats.org/officeDocument/2006/relationships/slideLayout" Target="../slideLayouts/slideLayout59.xml"/><Relationship Id="rId1" Type="http://schemas.openxmlformats.org/officeDocument/2006/relationships/vmlDrawing" Target="../drawings/vmlDrawing10.vml"/><Relationship Id="rId6" Type="http://schemas.openxmlformats.org/officeDocument/2006/relationships/package" Target="../embeddings/Microsoft_Visio_Drawing16.vsdx"/><Relationship Id="rId5" Type="http://schemas.openxmlformats.org/officeDocument/2006/relationships/image" Target="../media/image24.emf"/><Relationship Id="rId4" Type="http://schemas.openxmlformats.org/officeDocument/2006/relationships/package" Target="../embeddings/Microsoft_Visio_Drawing15.vsdx"/><Relationship Id="rId9" Type="http://schemas.openxmlformats.org/officeDocument/2006/relationships/image" Target="../media/image26.emf"/></Relationships>
</file>

<file path=ppt/slides/_rels/slide5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45.xml"/><Relationship Id="rId1" Type="http://schemas.openxmlformats.org/officeDocument/2006/relationships/slideLayout" Target="../slideLayouts/slideLayout59.xml"/><Relationship Id="rId6" Type="http://schemas.openxmlformats.org/officeDocument/2006/relationships/image" Target="../media/image7.jpeg"/><Relationship Id="rId5" Type="http://schemas.openxmlformats.org/officeDocument/2006/relationships/image" Target="../media/image75.png"/><Relationship Id="rId4" Type="http://schemas.openxmlformats.org/officeDocument/2006/relationships/image" Target="../media/image74.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47.xml"/><Relationship Id="rId1" Type="http://schemas.openxmlformats.org/officeDocument/2006/relationships/slideLayout" Target="../slideLayouts/slideLayout29.xml"/><Relationship Id="rId4" Type="http://schemas.openxmlformats.org/officeDocument/2006/relationships/image" Target="../media/image77.jfif"/></Relationships>
</file>

<file path=ppt/slides/_rels/slide56.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78.jpeg"/><Relationship Id="rId7" Type="http://schemas.openxmlformats.org/officeDocument/2006/relationships/image" Target="../media/image82.jpeg"/><Relationship Id="rId12" Type="http://schemas.openxmlformats.org/officeDocument/2006/relationships/image" Target="../media/image87.png"/><Relationship Id="rId2" Type="http://schemas.openxmlformats.org/officeDocument/2006/relationships/notesSlide" Target="../notesSlides/notesSlide48.xml"/><Relationship Id="rId1" Type="http://schemas.openxmlformats.org/officeDocument/2006/relationships/slideLayout" Target="../slideLayouts/slideLayout29.xml"/><Relationship Id="rId6" Type="http://schemas.openxmlformats.org/officeDocument/2006/relationships/image" Target="../media/image81.png"/><Relationship Id="rId11" Type="http://schemas.openxmlformats.org/officeDocument/2006/relationships/image" Target="../media/image86.png"/><Relationship Id="rId5" Type="http://schemas.openxmlformats.org/officeDocument/2006/relationships/image" Target="../media/image80.png"/><Relationship Id="rId10" Type="http://schemas.openxmlformats.org/officeDocument/2006/relationships/image" Target="../media/image85.png"/><Relationship Id="rId4" Type="http://schemas.openxmlformats.org/officeDocument/2006/relationships/image" Target="../media/image79.png"/><Relationship Id="rId9" Type="http://schemas.openxmlformats.org/officeDocument/2006/relationships/image" Target="../media/image84.jpe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9.xml"/></Relationships>
</file>

<file path=ppt/slides/_rels/slide58.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emf"/><Relationship Id="rId2" Type="http://schemas.openxmlformats.org/officeDocument/2006/relationships/notesSlide" Target="../notesSlides/notesSlide50.xml"/><Relationship Id="rId1" Type="http://schemas.openxmlformats.org/officeDocument/2006/relationships/slideLayout" Target="../slideLayouts/slideLayout29.xml"/><Relationship Id="rId6" Type="http://schemas.openxmlformats.org/officeDocument/2006/relationships/image" Target="../media/image37.png"/><Relationship Id="rId5" Type="http://schemas.openxmlformats.org/officeDocument/2006/relationships/image" Target="../media/image36.emf"/><Relationship Id="rId4" Type="http://schemas.openxmlformats.org/officeDocument/2006/relationships/image" Target="../media/image35.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52.xml"/><Relationship Id="rId1" Type="http://schemas.openxmlformats.org/officeDocument/2006/relationships/slideLayout" Target="../slideLayouts/slideLayout29.xml"/><Relationship Id="rId4" Type="http://schemas.openxmlformats.org/officeDocument/2006/relationships/image" Target="../media/image33.emf"/></Relationships>
</file>

<file path=ppt/slides/_rels/slide61.xml.rels><?xml version="1.0" encoding="UTF-8" standalone="yes"?>
<Relationships xmlns="http://schemas.openxmlformats.org/package/2006/relationships"><Relationship Id="rId3" Type="http://schemas.openxmlformats.org/officeDocument/2006/relationships/image" Target="../media/image88.emf"/><Relationship Id="rId2" Type="http://schemas.openxmlformats.org/officeDocument/2006/relationships/notesSlide" Target="../notesSlides/notesSlide53.xml"/><Relationship Id="rId1" Type="http://schemas.openxmlformats.org/officeDocument/2006/relationships/slideLayout" Target="../slideLayouts/slideLayout29.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9.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2.xml"/><Relationship Id="rId4" Type="http://schemas.openxmlformats.org/officeDocument/2006/relationships/image" Target="../media/image93.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33.xml"/><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8" Type="http://schemas.openxmlformats.org/officeDocument/2006/relationships/package" Target="../embeddings/Microsoft_PowerPoint_Presentation.pptx"/><Relationship Id="rId3" Type="http://schemas.openxmlformats.org/officeDocument/2006/relationships/notesSlide" Target="../notesSlides/notesSlide6.xml"/><Relationship Id="rId7" Type="http://schemas.openxmlformats.org/officeDocument/2006/relationships/image" Target="../media/image12.wmf"/><Relationship Id="rId2" Type="http://schemas.openxmlformats.org/officeDocument/2006/relationships/slideLayout" Target="../slideLayouts/slideLayout33.xml"/><Relationship Id="rId1" Type="http://schemas.openxmlformats.org/officeDocument/2006/relationships/vmlDrawing" Target="../drawings/vmlDrawing1.vml"/><Relationship Id="rId6" Type="http://schemas.openxmlformats.org/officeDocument/2006/relationships/package" Target="../embeddings/Microsoft_Word_Document.docx"/><Relationship Id="rId5" Type="http://schemas.openxmlformats.org/officeDocument/2006/relationships/hyperlink" Target="https://www.3gpp.org/ftp/tsg_sa/WG2_Arch/TSGS2_157_Berlin_2023-05/Docs/S2-2306460.zip" TargetMode="External"/><Relationship Id="rId4" Type="http://schemas.openxmlformats.org/officeDocument/2006/relationships/hyperlink" Target="https://www.3gpp.org/ftp/tsg_sa/WG2_Arch/TSGS2_157_Berlin_2023-05/Docs/S2-2306462.zip" TargetMode="External"/><Relationship Id="rId9" Type="http://schemas.openxmlformats.org/officeDocument/2006/relationships/image" Target="../media/image13.w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958702" y="1954924"/>
            <a:ext cx="8861280" cy="1966420"/>
          </a:xfrm>
        </p:spPr>
        <p:txBody>
          <a:bodyPr/>
          <a:lstStyle/>
          <a:p>
            <a:pPr eaLnBrk="1" hangingPunct="1"/>
            <a:r>
              <a:rPr lang="en-US" altLang="en-US" dirty="0" err="1"/>
              <a:t>vivo’s</a:t>
            </a:r>
            <a:r>
              <a:rPr lang="en-US" altLang="en-US" dirty="0"/>
              <a:t> views on SA2 Rel19</a:t>
            </a: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17"/>
          <p:cNvSpPr txBox="1">
            <a:spLocks/>
          </p:cNvSpPr>
          <p:nvPr/>
        </p:nvSpPr>
        <p:spPr>
          <a:xfrm>
            <a:off x="1687585" y="1030154"/>
            <a:ext cx="9020173" cy="4829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spcAft>
                <a:spcPct val="0"/>
              </a:spcAft>
              <a:buNone/>
            </a:pPr>
            <a:r>
              <a:rPr lang="en-US" altLang="zh-CN" sz="2100" b="1">
                <a:solidFill>
                  <a:prstClr val="white"/>
                </a:solidFill>
                <a:latin typeface="Calibri"/>
                <a:ea typeface="宋体" panose="02010600030101010101" pitchFamily="2" charset="-122"/>
              </a:rPr>
              <a:t>xxx</a:t>
            </a:r>
            <a:endParaRPr kumimoji="1" lang="zh-CN" altLang="en-US" sz="2100">
              <a:solidFill>
                <a:prstClr val="white"/>
              </a:solidFill>
              <a:latin typeface="vivo Bold"/>
              <a:ea typeface="vivo type CN简 Regular" panose="02000500000000000000" pitchFamily="50" charset="-122"/>
            </a:endParaRPr>
          </a:p>
        </p:txBody>
      </p:sp>
      <p:sp>
        <p:nvSpPr>
          <p:cNvPr id="4" name="矩形 3">
            <a:extLst>
              <a:ext uri="{FF2B5EF4-FFF2-40B4-BE49-F238E27FC236}">
                <a16:creationId xmlns:a16="http://schemas.microsoft.com/office/drawing/2014/main" id="{3A4722BC-18EC-4CDC-AF9C-7AAC6343E2F9}"/>
              </a:ext>
            </a:extLst>
          </p:cNvPr>
          <p:cNvSpPr/>
          <p:nvPr/>
        </p:nvSpPr>
        <p:spPr>
          <a:xfrm>
            <a:off x="758536" y="921402"/>
            <a:ext cx="10707832" cy="5080878"/>
          </a:xfrm>
          <a:prstGeom prst="rect">
            <a:avLst/>
          </a:prstGeom>
        </p:spPr>
        <p:txBody>
          <a:bodyPr wrap="square">
            <a:spAutoFit/>
          </a:bodyPr>
          <a:lstStyle/>
          <a:p>
            <a:pPr marL="257175" indent="-257175" eaLnBrk="0" fontAlgn="base" hangingPunct="0">
              <a:spcBef>
                <a:spcPct val="0"/>
              </a:spcBef>
              <a:spcAft>
                <a:spcPts val="450"/>
              </a:spcAft>
              <a:buSzPct val="120000"/>
              <a:buFont typeface="Arial" panose="020B0604020202020204" pitchFamily="34" charset="0"/>
              <a:buChar char="•"/>
            </a:pPr>
            <a:r>
              <a:rPr lang="en-US" altLang="zh-CN" sz="1500" kern="0">
                <a:solidFill>
                  <a:prstClr val="black"/>
                </a:solidFill>
                <a:latin typeface="Calibri"/>
                <a:ea typeface="宋体" panose="02010600030101010101" pitchFamily="2" charset="-122"/>
              </a:rPr>
              <a:t>Model performance monitoring </a:t>
            </a:r>
          </a:p>
          <a:p>
            <a:pPr marL="600075" lvl="1" indent="-257175" eaLnBrk="0" fontAlgn="base" hangingPunct="0">
              <a:spcBef>
                <a:spcPct val="0"/>
              </a:spcBef>
              <a:spcAft>
                <a:spcPts val="450"/>
              </a:spcAft>
              <a:buSzPct val="120000"/>
              <a:buFont typeface="Arial" panose="020B0604020202020204" pitchFamily="34" charset="0"/>
              <a:buChar char="•"/>
            </a:pPr>
            <a:r>
              <a:rPr lang="en-US" altLang="zh-CN" sz="1500" kern="0">
                <a:solidFill>
                  <a:prstClr val="black"/>
                </a:solidFill>
                <a:latin typeface="Calibri"/>
                <a:ea typeface="宋体" panose="02010600030101010101" pitchFamily="2" charset="-122"/>
              </a:rPr>
              <a:t>Model monitoring methods</a:t>
            </a:r>
          </a:p>
          <a:p>
            <a:pPr marL="942975" lvl="2" indent="-257175" eaLnBrk="0" fontAlgn="base" hangingPunct="0">
              <a:spcBef>
                <a:spcPct val="0"/>
              </a:spcBef>
              <a:spcAft>
                <a:spcPts val="450"/>
              </a:spcAft>
              <a:buSzPct val="120000"/>
              <a:buFont typeface="Arial" panose="020B0604020202020204" pitchFamily="34" charset="0"/>
              <a:buChar char="•"/>
            </a:pPr>
            <a:r>
              <a:rPr lang="en-US" altLang="zh-CN" sz="1500" kern="0">
                <a:solidFill>
                  <a:prstClr val="black"/>
                </a:solidFill>
                <a:latin typeface="Calibri"/>
                <a:ea typeface="宋体" panose="02010600030101010101" pitchFamily="2" charset="-122"/>
              </a:rPr>
              <a:t>Monitoring based on inference accuracy, including metrics related to intermediate KPIs for AI/ML model (comparison between model output and label, e.g., NMSE, SGCS)</a:t>
            </a:r>
          </a:p>
          <a:p>
            <a:pPr marL="942975" lvl="2" indent="-257175" eaLnBrk="0" fontAlgn="base" hangingPunct="0">
              <a:spcBef>
                <a:spcPct val="0"/>
              </a:spcBef>
              <a:spcAft>
                <a:spcPts val="450"/>
              </a:spcAft>
              <a:buSzPct val="120000"/>
              <a:buFont typeface="Arial" panose="020B0604020202020204" pitchFamily="34" charset="0"/>
              <a:buChar char="•"/>
            </a:pPr>
            <a:r>
              <a:rPr lang="en-US" altLang="zh-CN" sz="1500" kern="0">
                <a:solidFill>
                  <a:prstClr val="black"/>
                </a:solidFill>
                <a:latin typeface="Calibri"/>
                <a:ea typeface="宋体" panose="02010600030101010101" pitchFamily="2" charset="-122"/>
              </a:rPr>
              <a:t>Monitoring based on system performance, including metrics related to system performance KPIs (e.g., BLER, throughput)</a:t>
            </a:r>
          </a:p>
          <a:p>
            <a:pPr marL="942975" lvl="2" indent="-257175" eaLnBrk="0" fontAlgn="base" hangingPunct="0">
              <a:spcBef>
                <a:spcPct val="0"/>
              </a:spcBef>
              <a:spcAft>
                <a:spcPts val="450"/>
              </a:spcAft>
              <a:buSzPct val="120000"/>
              <a:buFont typeface="Arial" panose="020B0604020202020204" pitchFamily="34" charset="0"/>
              <a:buChar char="•"/>
            </a:pPr>
            <a:r>
              <a:rPr lang="en-US" altLang="zh-CN" sz="1500" kern="0">
                <a:solidFill>
                  <a:prstClr val="black"/>
                </a:solidFill>
                <a:latin typeface="Calibri"/>
                <a:ea typeface="宋体" panose="02010600030101010101" pitchFamily="2" charset="-122"/>
              </a:rPr>
              <a:t>Monitoring based on data distribution, including Input-based and output-based</a:t>
            </a:r>
          </a:p>
          <a:p>
            <a:pPr marL="600075" lvl="1" indent="-257175" eaLnBrk="0" fontAlgn="base" hangingPunct="0">
              <a:spcBef>
                <a:spcPct val="0"/>
              </a:spcBef>
              <a:spcAft>
                <a:spcPts val="450"/>
              </a:spcAft>
              <a:buSzPct val="120000"/>
              <a:buFont typeface="Arial" panose="020B0604020202020204" pitchFamily="34" charset="0"/>
              <a:buChar char="•"/>
            </a:pPr>
            <a:r>
              <a:rPr lang="en-US" altLang="zh-CN" sz="1500" kern="0">
                <a:solidFill>
                  <a:prstClr val="black"/>
                </a:solidFill>
                <a:latin typeface="Calibri"/>
                <a:ea typeface="宋体" panose="02010600030101010101" pitchFamily="2" charset="-122"/>
              </a:rPr>
              <a:t>Model monitoring KPIs, including accuracy and relevance, overhead, complexity, latency</a:t>
            </a:r>
          </a:p>
          <a:p>
            <a:pPr marL="600075" lvl="1" indent="-257175" eaLnBrk="0" fontAlgn="base" hangingPunct="0">
              <a:spcBef>
                <a:spcPct val="0"/>
              </a:spcBef>
              <a:spcAft>
                <a:spcPts val="450"/>
              </a:spcAft>
              <a:buSzPct val="120000"/>
              <a:buFont typeface="Arial" panose="020B0604020202020204" pitchFamily="34" charset="0"/>
              <a:buChar char="•"/>
            </a:pPr>
            <a:r>
              <a:rPr lang="en-US" altLang="zh-CN" sz="1500" kern="0">
                <a:solidFill>
                  <a:srgbClr val="4F81BD"/>
                </a:solidFill>
                <a:latin typeface="Calibri"/>
                <a:ea typeface="宋体" panose="02010600030101010101" pitchFamily="2" charset="-122"/>
              </a:rPr>
              <a:t>SA2 impacts: alignment/convergence btw SA2 regarding ML Model performance monitoring in R18 eNA-Ph3 KI#1 and potential R19 enhancement</a:t>
            </a:r>
            <a:endParaRPr lang="en-US" altLang="zh-CN" sz="1500" kern="0">
              <a:solidFill>
                <a:prstClr val="black"/>
              </a:solidFill>
              <a:latin typeface="Calibri"/>
              <a:ea typeface="宋体" panose="02010600030101010101" pitchFamily="2" charset="-122"/>
            </a:endParaRPr>
          </a:p>
          <a:p>
            <a:pPr marL="257175" indent="-257175" eaLnBrk="0" fontAlgn="base" hangingPunct="0">
              <a:spcBef>
                <a:spcPct val="0"/>
              </a:spcBef>
              <a:spcAft>
                <a:spcPts val="450"/>
              </a:spcAft>
              <a:buSzPct val="120000"/>
              <a:buFont typeface="Arial" panose="020B0604020202020204" pitchFamily="34" charset="0"/>
              <a:buChar char="•"/>
            </a:pPr>
            <a:r>
              <a:rPr lang="en-US" altLang="zh-CN" sz="1500" kern="0">
                <a:solidFill>
                  <a:prstClr val="black"/>
                </a:solidFill>
                <a:latin typeface="Calibri"/>
                <a:ea typeface="宋体" panose="02010600030101010101" pitchFamily="2" charset="-122"/>
              </a:rPr>
              <a:t>Model transfer/delivery</a:t>
            </a:r>
          </a:p>
          <a:p>
            <a:pPr marL="600075" lvl="1" indent="-257175" eaLnBrk="0" fontAlgn="base" hangingPunct="0">
              <a:spcBef>
                <a:spcPct val="0"/>
              </a:spcBef>
              <a:spcAft>
                <a:spcPts val="450"/>
              </a:spcAft>
              <a:buSzPct val="120000"/>
              <a:buFont typeface="Arial" panose="020B0604020202020204" pitchFamily="34" charset="0"/>
              <a:buChar char="•"/>
            </a:pPr>
            <a:r>
              <a:rPr lang="en-US" altLang="zh-CN" sz="1500" kern="0">
                <a:solidFill>
                  <a:prstClr val="black"/>
                </a:solidFill>
                <a:latin typeface="Calibri"/>
                <a:ea typeface="宋体" panose="02010600030101010101" pitchFamily="2" charset="-122"/>
              </a:rPr>
              <a:t>Model transfer format</a:t>
            </a:r>
          </a:p>
          <a:p>
            <a:pPr marL="942975" lvl="2" indent="-257175" eaLnBrk="0" fontAlgn="base" hangingPunct="0">
              <a:spcBef>
                <a:spcPct val="0"/>
              </a:spcBef>
              <a:spcAft>
                <a:spcPts val="450"/>
              </a:spcAft>
              <a:buSzPct val="120000"/>
              <a:buFont typeface="Arial" panose="020B0604020202020204" pitchFamily="34" charset="0"/>
              <a:buChar char="•"/>
            </a:pPr>
            <a:r>
              <a:rPr lang="en-US" altLang="zh-CN" sz="1500" kern="0">
                <a:solidFill>
                  <a:prstClr val="black"/>
                </a:solidFill>
                <a:latin typeface="Calibri"/>
                <a:ea typeface="宋体" panose="02010600030101010101" pitchFamily="2" charset="-122"/>
              </a:rPr>
              <a:t>Proprietary-format</a:t>
            </a:r>
          </a:p>
          <a:p>
            <a:pPr marL="942975" lvl="2" indent="-257175" eaLnBrk="0" fontAlgn="base" hangingPunct="0">
              <a:spcBef>
                <a:spcPct val="0"/>
              </a:spcBef>
              <a:spcAft>
                <a:spcPts val="450"/>
              </a:spcAft>
              <a:buSzPct val="120000"/>
              <a:buFont typeface="Arial" panose="020B0604020202020204" pitchFamily="34" charset="0"/>
              <a:buChar char="•"/>
            </a:pPr>
            <a:r>
              <a:rPr lang="en-US" altLang="zh-CN" sz="1500" kern="0">
                <a:solidFill>
                  <a:prstClr val="black"/>
                </a:solidFill>
                <a:latin typeface="Calibri"/>
                <a:ea typeface="宋体" panose="02010600030101010101" pitchFamily="2" charset="-122"/>
              </a:rPr>
              <a:t>Open-format, including parameter-only updating, both parameter and structure updating</a:t>
            </a:r>
          </a:p>
          <a:p>
            <a:pPr marL="942975" lvl="2" indent="-257175" eaLnBrk="0" fontAlgn="base" hangingPunct="0">
              <a:spcBef>
                <a:spcPct val="0"/>
              </a:spcBef>
              <a:spcAft>
                <a:spcPts val="450"/>
              </a:spcAft>
              <a:buSzPct val="120000"/>
              <a:buFont typeface="Arial" panose="020B0604020202020204" pitchFamily="34" charset="0"/>
              <a:buChar char="•"/>
            </a:pPr>
            <a:r>
              <a:rPr lang="en-US" altLang="zh-CN" sz="1500" kern="0">
                <a:solidFill>
                  <a:srgbClr val="4F81BD"/>
                </a:solidFill>
                <a:latin typeface="Calibri"/>
                <a:ea typeface="宋体" panose="02010600030101010101" pitchFamily="2" charset="-122"/>
              </a:rPr>
              <a:t>SA2 impacts: alignment/convergence btw SA2 regarding in R18 eNA_ph3 KI#5 Enhance trained ML Model sharing and previous work in R17 eNA_ph2 for trained ML Model sharing</a:t>
            </a:r>
          </a:p>
          <a:p>
            <a:pPr marL="600075" lvl="1" indent="-257175" eaLnBrk="0" fontAlgn="base" hangingPunct="0">
              <a:spcBef>
                <a:spcPct val="0"/>
              </a:spcBef>
              <a:spcAft>
                <a:spcPts val="450"/>
              </a:spcAft>
              <a:buSzPct val="120000"/>
              <a:buFont typeface="Arial" panose="020B0604020202020204" pitchFamily="34" charset="0"/>
              <a:buChar char="•"/>
            </a:pPr>
            <a:r>
              <a:rPr lang="en-US" altLang="zh-CN" sz="1500" kern="0">
                <a:solidFill>
                  <a:prstClr val="black"/>
                </a:solidFill>
                <a:latin typeface="Calibri"/>
                <a:ea typeface="宋体" panose="02010600030101010101" pitchFamily="2" charset="-122"/>
              </a:rPr>
              <a:t>Model transfer/delivery signaling, including CP-based and UP-based</a:t>
            </a:r>
          </a:p>
          <a:p>
            <a:pPr marL="1057275" lvl="2" indent="-257175" eaLnBrk="0" fontAlgn="base" hangingPunct="0">
              <a:spcBef>
                <a:spcPct val="0"/>
              </a:spcBef>
              <a:spcAft>
                <a:spcPts val="450"/>
              </a:spcAft>
              <a:buSzPct val="120000"/>
              <a:buFont typeface="Arial" panose="020B0604020202020204" pitchFamily="34" charset="0"/>
              <a:buChar char="•"/>
            </a:pPr>
            <a:r>
              <a:rPr lang="en-US" altLang="zh-CN" sz="1500" kern="0">
                <a:solidFill>
                  <a:srgbClr val="4F81BD"/>
                </a:solidFill>
                <a:latin typeface="Calibri"/>
                <a:ea typeface="宋体" panose="02010600030101010101" pitchFamily="2" charset="-122"/>
              </a:rPr>
              <a:t>SA2 impacts: alignment btw SA2 or enhancement in SA2 regarding UP solution DCAF/EVEX UE data collection defined in R17 eNA_ph2 in SA2</a:t>
            </a:r>
          </a:p>
        </p:txBody>
      </p:sp>
      <p:sp>
        <p:nvSpPr>
          <p:cNvPr id="8" name="副标题 1">
            <a:extLst>
              <a:ext uri="{FF2B5EF4-FFF2-40B4-BE49-F238E27FC236}">
                <a16:creationId xmlns:a16="http://schemas.microsoft.com/office/drawing/2014/main" id="{BB4625DF-3E82-43F3-A2C9-D309A30D8C0D}"/>
              </a:ext>
            </a:extLst>
          </p:cNvPr>
          <p:cNvSpPr txBox="1"/>
          <p:nvPr/>
        </p:nvSpPr>
        <p:spPr>
          <a:xfrm>
            <a:off x="571500" y="272300"/>
            <a:ext cx="8764861" cy="708429"/>
          </a:xfrm>
          <a:prstGeom prst="rect">
            <a:avLst/>
          </a:prstGeom>
        </p:spPr>
        <p:txBody>
          <a:bodyPr vert="horz" lIns="0" tIns="0" rIns="0" bIns="0" rtlCol="0" anchor="ctr" anchorCtr="0">
            <a:noAutofit/>
          </a:bodyPr>
          <a:lstStyle>
            <a:lvl1pPr marL="0" indent="0" algn="l" defTabSz="914400" rtl="0" eaLnBrk="1" latinLnBrk="0" hangingPunct="1">
              <a:lnSpc>
                <a:spcPts val="3430"/>
              </a:lnSpc>
              <a:spcBef>
                <a:spcPts val="0"/>
              </a:spcBef>
              <a:buFont typeface="Arial" panose="020B0604020202020204" pitchFamily="34" charset="0"/>
              <a:buNone/>
              <a:defRPr sz="3200" kern="1200" baseline="0">
                <a:solidFill>
                  <a:schemeClr val="tx1"/>
                </a:solidFill>
                <a:latin typeface="微软雅黑" panose="020B0503020204020204" pitchFamily="34" charset="-122"/>
                <a:ea typeface="微软雅黑" panose="020B0503020204020204" pitchFamily="34" charset="-122"/>
                <a:cs typeface="+mn-cs"/>
              </a:defRPr>
            </a:lvl1pPr>
            <a:lvl2pPr marL="593725" indent="0" algn="ctr" defTabSz="914400" rtl="0" eaLnBrk="1" latinLnBrk="0" hangingPunct="1">
              <a:lnSpc>
                <a:spcPct val="90000"/>
              </a:lnSpc>
              <a:spcBef>
                <a:spcPts val="500"/>
              </a:spcBef>
              <a:buFont typeface="Arial" panose="020B0604020202020204" pitchFamily="34" charset="0"/>
              <a:buNone/>
              <a:defRPr sz="2595" kern="1200">
                <a:solidFill>
                  <a:schemeClr val="tx1"/>
                </a:solidFill>
                <a:latin typeface="+mn-lt"/>
                <a:ea typeface="+mn-ea"/>
                <a:cs typeface="+mn-cs"/>
              </a:defRPr>
            </a:lvl2pPr>
            <a:lvl3pPr marL="1187450" indent="0" algn="ctr" defTabSz="914400" rtl="0" eaLnBrk="1" latinLnBrk="0" hangingPunct="1">
              <a:lnSpc>
                <a:spcPct val="90000"/>
              </a:lnSpc>
              <a:spcBef>
                <a:spcPts val="500"/>
              </a:spcBef>
              <a:buFont typeface="Arial" panose="020B0604020202020204" pitchFamily="34" charset="0"/>
              <a:buNone/>
              <a:defRPr sz="2335" kern="1200">
                <a:solidFill>
                  <a:schemeClr val="tx1"/>
                </a:solidFill>
                <a:latin typeface="+mn-lt"/>
                <a:ea typeface="+mn-ea"/>
                <a:cs typeface="+mn-cs"/>
              </a:defRPr>
            </a:lvl3pPr>
            <a:lvl4pPr marL="178117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4pPr>
            <a:lvl5pPr marL="2374900"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5pPr>
            <a:lvl6pPr marL="296862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6pPr>
            <a:lvl7pPr marL="356171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7pPr>
            <a:lvl8pPr marL="4155440"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8pPr>
            <a:lvl9pPr marL="474916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9pPr>
          </a:lstStyle>
          <a:p>
            <a:pPr>
              <a:lnSpc>
                <a:spcPts val="2580"/>
              </a:lnSpc>
            </a:pPr>
            <a:r>
              <a:rPr kumimoji="1" lang="en-US" altLang="zh-CN" sz="2800" b="1" dirty="0">
                <a:solidFill>
                  <a:prstClr val="black"/>
                </a:solidFill>
                <a:latin typeface="Times New Roman" panose="02020603050405020304" pitchFamily="18" charset="0"/>
                <a:cs typeface="Times New Roman" panose="02020603050405020304" pitchFamily="18" charset="0"/>
              </a:rPr>
              <a:t>RAN Progress in R18 (2/3)</a:t>
            </a:r>
          </a:p>
        </p:txBody>
      </p:sp>
    </p:spTree>
    <p:extLst>
      <p:ext uri="{BB962C8B-B14F-4D97-AF65-F5344CB8AC3E}">
        <p14:creationId xmlns:p14="http://schemas.microsoft.com/office/powerpoint/2010/main" val="26770279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17"/>
          <p:cNvSpPr txBox="1">
            <a:spLocks/>
          </p:cNvSpPr>
          <p:nvPr/>
        </p:nvSpPr>
        <p:spPr>
          <a:xfrm>
            <a:off x="1687585" y="1030154"/>
            <a:ext cx="9020173" cy="4829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spcAft>
                <a:spcPct val="0"/>
              </a:spcAft>
              <a:buNone/>
            </a:pPr>
            <a:r>
              <a:rPr lang="en-US" altLang="zh-CN" sz="2100" b="1">
                <a:solidFill>
                  <a:prstClr val="white"/>
                </a:solidFill>
                <a:latin typeface="Calibri"/>
                <a:ea typeface="宋体" panose="02010600030101010101" pitchFamily="2" charset="-122"/>
              </a:rPr>
              <a:t>xxx</a:t>
            </a:r>
            <a:endParaRPr kumimoji="1" lang="zh-CN" altLang="en-US" sz="2100">
              <a:solidFill>
                <a:prstClr val="white"/>
              </a:solidFill>
              <a:latin typeface="vivo Bold"/>
              <a:ea typeface="vivo type CN简 Regular" panose="02000500000000000000" pitchFamily="50" charset="-122"/>
            </a:endParaRPr>
          </a:p>
        </p:txBody>
      </p:sp>
      <p:sp>
        <p:nvSpPr>
          <p:cNvPr id="4" name="矩形 3">
            <a:extLst>
              <a:ext uri="{FF2B5EF4-FFF2-40B4-BE49-F238E27FC236}">
                <a16:creationId xmlns:a16="http://schemas.microsoft.com/office/drawing/2014/main" id="{3A4722BC-18EC-4CDC-AF9C-7AAC6343E2F9}"/>
              </a:ext>
            </a:extLst>
          </p:cNvPr>
          <p:cNvSpPr/>
          <p:nvPr/>
        </p:nvSpPr>
        <p:spPr>
          <a:xfrm>
            <a:off x="690996" y="1210320"/>
            <a:ext cx="10920846" cy="4153701"/>
          </a:xfrm>
          <a:prstGeom prst="rect">
            <a:avLst/>
          </a:prstGeom>
        </p:spPr>
        <p:txBody>
          <a:bodyPr wrap="square">
            <a:spAutoFit/>
          </a:bodyPr>
          <a:lstStyle/>
          <a:p>
            <a:pPr marL="257175" indent="-257175" eaLnBrk="0" fontAlgn="base" hangingPunct="0">
              <a:spcBef>
                <a:spcPct val="0"/>
              </a:spcBef>
              <a:spcAft>
                <a:spcPts val="450"/>
              </a:spcAft>
              <a:buSzPct val="120000"/>
              <a:buFont typeface="Arial" panose="020B0604020202020204" pitchFamily="34" charset="0"/>
              <a:buChar char="•"/>
            </a:pPr>
            <a:r>
              <a:rPr lang="en-US" altLang="zh-CN" sz="1600" kern="0">
                <a:solidFill>
                  <a:prstClr val="black"/>
                </a:solidFill>
                <a:latin typeface="Calibri"/>
                <a:ea typeface="宋体" panose="02010600030101010101" pitchFamily="2" charset="-122"/>
              </a:rPr>
              <a:t>Model/Functionality Identification </a:t>
            </a:r>
          </a:p>
          <a:p>
            <a:pPr marL="600075" lvl="1" indent="-257175" eaLnBrk="0" fontAlgn="base" hangingPunct="0">
              <a:spcBef>
                <a:spcPct val="0"/>
              </a:spcBef>
              <a:spcAft>
                <a:spcPts val="450"/>
              </a:spcAft>
              <a:buSzPct val="120000"/>
              <a:buFont typeface="Arial" panose="020B0604020202020204" pitchFamily="34" charset="0"/>
              <a:buChar char="•"/>
            </a:pPr>
            <a:r>
              <a:rPr lang="en-US" altLang="zh-CN" sz="1600" kern="0">
                <a:solidFill>
                  <a:prstClr val="black"/>
                </a:solidFill>
                <a:latin typeface="Calibri"/>
                <a:ea typeface="宋体" panose="02010600030101010101" pitchFamily="2" charset="-122"/>
              </a:rPr>
              <a:t>Model ID concept, including logical model ID and physical model ID</a:t>
            </a:r>
          </a:p>
          <a:p>
            <a:pPr marL="600075" lvl="1" indent="-257175" eaLnBrk="0" fontAlgn="base" hangingPunct="0">
              <a:spcBef>
                <a:spcPct val="0"/>
              </a:spcBef>
              <a:spcAft>
                <a:spcPts val="450"/>
              </a:spcAft>
              <a:buSzPct val="120000"/>
              <a:buFont typeface="Arial" panose="020B0604020202020204" pitchFamily="34" charset="0"/>
              <a:buChar char="•"/>
            </a:pPr>
            <a:r>
              <a:rPr lang="en-US" altLang="zh-CN" sz="1600" kern="0">
                <a:solidFill>
                  <a:prstClr val="black"/>
                </a:solidFill>
                <a:latin typeface="Calibri"/>
                <a:ea typeface="宋体" panose="02010600030101010101" pitchFamily="2" charset="-122"/>
              </a:rPr>
              <a:t>Relationship between UE feature, functionality, model, applicable conditions</a:t>
            </a:r>
          </a:p>
          <a:p>
            <a:pPr marL="600075" lvl="1" indent="-257175" eaLnBrk="0" fontAlgn="base" hangingPunct="0">
              <a:spcBef>
                <a:spcPct val="0"/>
              </a:spcBef>
              <a:spcAft>
                <a:spcPts val="450"/>
              </a:spcAft>
              <a:buSzPct val="120000"/>
              <a:buFont typeface="Arial" panose="020B0604020202020204" pitchFamily="34" charset="0"/>
              <a:buChar char="•"/>
            </a:pPr>
            <a:r>
              <a:rPr lang="en-US" altLang="zh-CN" sz="1600" kern="0">
                <a:solidFill>
                  <a:prstClr val="black"/>
                </a:solidFill>
                <a:latin typeface="Calibri"/>
                <a:ea typeface="宋体" panose="02010600030101010101" pitchFamily="2" charset="-122"/>
              </a:rPr>
              <a:t>Model description information</a:t>
            </a:r>
          </a:p>
          <a:p>
            <a:pPr marL="600075" lvl="1" indent="-257175" eaLnBrk="0" fontAlgn="base" hangingPunct="0">
              <a:spcBef>
                <a:spcPct val="0"/>
              </a:spcBef>
              <a:spcAft>
                <a:spcPts val="450"/>
              </a:spcAft>
              <a:buSzPct val="120000"/>
              <a:buFont typeface="Arial" panose="020B0604020202020204" pitchFamily="34" charset="0"/>
              <a:buChar char="•"/>
            </a:pPr>
            <a:r>
              <a:rPr lang="en-US" altLang="zh-CN" sz="1600" kern="0">
                <a:solidFill>
                  <a:srgbClr val="4F81BD"/>
                </a:solidFill>
                <a:latin typeface="Calibri"/>
                <a:ea typeface="宋体" panose="02010600030101010101" pitchFamily="2" charset="-122"/>
              </a:rPr>
              <a:t>SA2 impacts: alignment btw SA2 or enhancement in SA2 regarding ML Model ID definition/analytics ID since</a:t>
            </a:r>
            <a:r>
              <a:rPr lang="zh-CN" altLang="en-US" sz="1600" kern="0">
                <a:solidFill>
                  <a:srgbClr val="4F81BD"/>
                </a:solidFill>
                <a:latin typeface="Calibri"/>
                <a:ea typeface="宋体" panose="02010600030101010101" pitchFamily="2" charset="-122"/>
              </a:rPr>
              <a:t> </a:t>
            </a:r>
            <a:r>
              <a:rPr lang="en-US" altLang="zh-CN" sz="1600" kern="0">
                <a:solidFill>
                  <a:srgbClr val="4F81BD"/>
                </a:solidFill>
                <a:latin typeface="Calibri"/>
                <a:ea typeface="宋体" panose="02010600030101010101" pitchFamily="2" charset="-122"/>
              </a:rPr>
              <a:t>R16</a:t>
            </a:r>
            <a:r>
              <a:rPr lang="zh-CN" altLang="en-US" sz="1600" kern="0">
                <a:solidFill>
                  <a:srgbClr val="4F81BD"/>
                </a:solidFill>
                <a:latin typeface="Calibri"/>
                <a:ea typeface="宋体" panose="02010600030101010101" pitchFamily="2" charset="-122"/>
              </a:rPr>
              <a:t> </a:t>
            </a:r>
            <a:r>
              <a:rPr lang="en-US" altLang="zh-CN" sz="1600" kern="0">
                <a:solidFill>
                  <a:srgbClr val="4F81BD"/>
                </a:solidFill>
                <a:latin typeface="Calibri"/>
                <a:ea typeface="宋体" panose="02010600030101010101" pitchFamily="2" charset="-122"/>
              </a:rPr>
              <a:t>eNA/R17</a:t>
            </a:r>
            <a:r>
              <a:rPr lang="zh-CN" altLang="en-US" sz="1600" kern="0">
                <a:solidFill>
                  <a:srgbClr val="4F81BD"/>
                </a:solidFill>
                <a:latin typeface="Calibri"/>
                <a:ea typeface="宋体" panose="02010600030101010101" pitchFamily="2" charset="-122"/>
              </a:rPr>
              <a:t> </a:t>
            </a:r>
            <a:r>
              <a:rPr lang="en-US" altLang="zh-CN" sz="1600" kern="0">
                <a:solidFill>
                  <a:srgbClr val="4F81BD"/>
                </a:solidFill>
                <a:latin typeface="Calibri"/>
                <a:ea typeface="宋体" panose="02010600030101010101" pitchFamily="2" charset="-122"/>
              </a:rPr>
              <a:t>eNA_ph2/R18 eNA_ph3</a:t>
            </a:r>
            <a:endParaRPr lang="en-US" altLang="zh-CN" sz="1600" kern="0">
              <a:solidFill>
                <a:prstClr val="black"/>
              </a:solidFill>
              <a:latin typeface="Calibri"/>
              <a:ea typeface="宋体" panose="02010600030101010101" pitchFamily="2" charset="-122"/>
            </a:endParaRPr>
          </a:p>
          <a:p>
            <a:pPr marL="257175" indent="-257175" eaLnBrk="0" fontAlgn="base" hangingPunct="0">
              <a:spcBef>
                <a:spcPct val="0"/>
              </a:spcBef>
              <a:spcAft>
                <a:spcPts val="450"/>
              </a:spcAft>
              <a:buSzPct val="120000"/>
              <a:buFont typeface="Arial" panose="020B0604020202020204" pitchFamily="34" charset="0"/>
              <a:buChar char="•"/>
            </a:pPr>
            <a:r>
              <a:rPr lang="en-US" altLang="zh-CN" sz="1600" kern="0">
                <a:solidFill>
                  <a:prstClr val="black"/>
                </a:solidFill>
                <a:latin typeface="Calibri"/>
                <a:ea typeface="宋体" panose="02010600030101010101" pitchFamily="2" charset="-122"/>
              </a:rPr>
              <a:t>Model training types for two-sided models</a:t>
            </a:r>
          </a:p>
          <a:p>
            <a:pPr marL="600075" lvl="1" indent="-257175" eaLnBrk="0" fontAlgn="base" hangingPunct="0">
              <a:spcBef>
                <a:spcPct val="0"/>
              </a:spcBef>
              <a:spcAft>
                <a:spcPts val="450"/>
              </a:spcAft>
              <a:buSzPct val="120000"/>
              <a:buFont typeface="Arial" panose="020B0604020202020204" pitchFamily="34" charset="0"/>
              <a:buChar char="•"/>
            </a:pPr>
            <a:r>
              <a:rPr lang="en-US" altLang="zh-CN" sz="1600" kern="0">
                <a:solidFill>
                  <a:prstClr val="black"/>
                </a:solidFill>
                <a:latin typeface="Calibri"/>
                <a:ea typeface="宋体" panose="02010600030101010101" pitchFamily="2" charset="-122"/>
              </a:rPr>
              <a:t>Type 1: Joint training of the two-sided model at a single side/entity, e.g., UE-sided or Network-sided</a:t>
            </a:r>
          </a:p>
          <a:p>
            <a:pPr marL="600075" lvl="1" indent="-257175" eaLnBrk="0" fontAlgn="base" hangingPunct="0">
              <a:spcBef>
                <a:spcPct val="0"/>
              </a:spcBef>
              <a:spcAft>
                <a:spcPts val="450"/>
              </a:spcAft>
              <a:buSzPct val="120000"/>
              <a:buFont typeface="Arial" panose="020B0604020202020204" pitchFamily="34" charset="0"/>
              <a:buChar char="•"/>
            </a:pPr>
            <a:r>
              <a:rPr lang="en-US" altLang="zh-CN" sz="1600" kern="0">
                <a:solidFill>
                  <a:prstClr val="black"/>
                </a:solidFill>
                <a:latin typeface="Calibri"/>
                <a:ea typeface="宋体" panose="02010600030101010101" pitchFamily="2" charset="-122"/>
              </a:rPr>
              <a:t>Type 2: Joint training of the two-sided model at network side and UE side, respectively.</a:t>
            </a:r>
          </a:p>
          <a:p>
            <a:pPr marL="600075" lvl="1" indent="-257175" eaLnBrk="0" fontAlgn="base" hangingPunct="0">
              <a:spcBef>
                <a:spcPct val="0"/>
              </a:spcBef>
              <a:spcAft>
                <a:spcPts val="450"/>
              </a:spcAft>
              <a:buSzPct val="120000"/>
              <a:buFont typeface="Arial" panose="020B0604020202020204" pitchFamily="34" charset="0"/>
              <a:buChar char="•"/>
            </a:pPr>
            <a:r>
              <a:rPr lang="en-US" altLang="zh-CN" sz="1600" kern="0">
                <a:solidFill>
                  <a:prstClr val="black"/>
                </a:solidFill>
                <a:latin typeface="Calibri"/>
                <a:ea typeface="宋体" panose="02010600030101010101" pitchFamily="2" charset="-122"/>
              </a:rPr>
              <a:t>Type 3:  Separate training at network side and UE side, where the UE-side CSI generation part and the network-side CSI reconstruction part are trained by UE side and network side, respectively. </a:t>
            </a:r>
          </a:p>
          <a:p>
            <a:pPr marL="600075" lvl="1" indent="-257175" eaLnBrk="0" fontAlgn="base" hangingPunct="0">
              <a:spcBef>
                <a:spcPct val="0"/>
              </a:spcBef>
              <a:spcAft>
                <a:spcPts val="450"/>
              </a:spcAft>
              <a:buSzPct val="120000"/>
              <a:buFont typeface="Arial" panose="020B0604020202020204" pitchFamily="34" charset="0"/>
              <a:buChar char="•"/>
            </a:pPr>
            <a:r>
              <a:rPr lang="en-US" altLang="zh-CN" sz="1600" kern="0">
                <a:solidFill>
                  <a:srgbClr val="4F81BD"/>
                </a:solidFill>
                <a:latin typeface="Calibri"/>
                <a:ea typeface="宋体" panose="02010600030101010101" pitchFamily="2" charset="-122"/>
              </a:rPr>
              <a:t>SA2 impacts: alignment btw SA2 or enhancement in SA2 to support ML Model deliver to UE regarding ML Model delivery within core network ,which is already supported in R17/18 eNA but not involve UE.</a:t>
            </a:r>
          </a:p>
          <a:p>
            <a:pPr marL="600075" lvl="1" indent="-257175" eaLnBrk="0" fontAlgn="base" hangingPunct="0">
              <a:spcBef>
                <a:spcPct val="0"/>
              </a:spcBef>
              <a:spcAft>
                <a:spcPts val="450"/>
              </a:spcAft>
              <a:buSzPct val="120000"/>
              <a:buFont typeface="Arial" panose="020B0604020202020204" pitchFamily="34" charset="0"/>
              <a:buChar char="•"/>
            </a:pPr>
            <a:endParaRPr lang="en-US" altLang="zh-CN" sz="1425" kern="0">
              <a:solidFill>
                <a:prstClr val="black"/>
              </a:solidFill>
              <a:latin typeface="Calibri"/>
              <a:ea typeface="宋体" panose="02010600030101010101" pitchFamily="2" charset="-122"/>
            </a:endParaRPr>
          </a:p>
        </p:txBody>
      </p:sp>
      <p:sp>
        <p:nvSpPr>
          <p:cNvPr id="5" name="矩形 4">
            <a:extLst>
              <a:ext uri="{FF2B5EF4-FFF2-40B4-BE49-F238E27FC236}">
                <a16:creationId xmlns:a16="http://schemas.microsoft.com/office/drawing/2014/main" id="{BA641DB3-E778-42B0-9041-880F26A599E5}"/>
              </a:ext>
            </a:extLst>
          </p:cNvPr>
          <p:cNvSpPr/>
          <p:nvPr/>
        </p:nvSpPr>
        <p:spPr>
          <a:xfrm>
            <a:off x="1002723" y="5545406"/>
            <a:ext cx="10873481" cy="584775"/>
          </a:xfrm>
          <a:prstGeom prst="rect">
            <a:avLst/>
          </a:prstGeom>
          <a:ln>
            <a:solidFill>
              <a:schemeClr val="tx1"/>
            </a:solidFill>
            <a:prstDash val="dash"/>
          </a:ln>
        </p:spPr>
        <p:txBody>
          <a:bodyPr wrap="square">
            <a:spAutoFit/>
          </a:bodyPr>
          <a:lstStyle/>
          <a:p>
            <a:r>
              <a:rPr kumimoji="1" lang="en-US" altLang="ja-JP" sz="1600" b="1" kern="0" err="1">
                <a:solidFill>
                  <a:srgbClr val="FF0000"/>
                </a:solidFill>
                <a:latin typeface="Arial"/>
                <a:ea typeface="ＭＳ Ｐゴシック"/>
                <a:cs typeface="Arial"/>
              </a:rPr>
              <a:t>vivo’s</a:t>
            </a:r>
            <a:r>
              <a:rPr kumimoji="1" lang="en-US" altLang="ja-JP" sz="1600" b="1" kern="0">
                <a:solidFill>
                  <a:srgbClr val="FF0000"/>
                </a:solidFill>
                <a:latin typeface="Arial"/>
                <a:ea typeface="ＭＳ Ｐゴシック"/>
                <a:cs typeface="Arial"/>
              </a:rPr>
              <a:t> view</a:t>
            </a:r>
            <a:r>
              <a:rPr kumimoji="1" lang="en-US" altLang="ja-JP" sz="1600" kern="0">
                <a:solidFill>
                  <a:srgbClr val="000000"/>
                </a:solidFill>
                <a:latin typeface="Arial"/>
                <a:ea typeface="ＭＳ Ｐゴシック"/>
                <a:cs typeface="Arial"/>
              </a:rPr>
              <a:t>: AI/ML alignment and convergence for Air interface and 5GC has strong dependency with </a:t>
            </a:r>
            <a:r>
              <a:rPr kumimoji="1" lang="en-US" altLang="zh-CN" sz="1600" kern="0">
                <a:solidFill>
                  <a:srgbClr val="000000"/>
                </a:solidFill>
                <a:latin typeface="Arial"/>
                <a:ea typeface="ＭＳ Ｐゴシック"/>
                <a:cs typeface="Arial"/>
              </a:rPr>
              <a:t>R16</a:t>
            </a:r>
            <a:r>
              <a:rPr kumimoji="1" lang="zh-CN" altLang="en-US" sz="1600" kern="0">
                <a:solidFill>
                  <a:srgbClr val="000000"/>
                </a:solidFill>
                <a:latin typeface="Arial"/>
                <a:ea typeface="ＭＳ Ｐゴシック"/>
                <a:cs typeface="Arial"/>
              </a:rPr>
              <a:t> </a:t>
            </a:r>
            <a:r>
              <a:rPr kumimoji="1" lang="en-US" altLang="zh-CN" sz="1600" kern="0" err="1">
                <a:solidFill>
                  <a:srgbClr val="000000"/>
                </a:solidFill>
                <a:latin typeface="Arial"/>
                <a:ea typeface="ＭＳ Ｐゴシック"/>
                <a:cs typeface="Arial"/>
              </a:rPr>
              <a:t>eNA</a:t>
            </a:r>
            <a:r>
              <a:rPr kumimoji="1" lang="en-US" altLang="zh-CN" sz="1600" kern="0">
                <a:solidFill>
                  <a:srgbClr val="000000"/>
                </a:solidFill>
                <a:latin typeface="Arial"/>
                <a:ea typeface="ＭＳ Ｐゴシック"/>
                <a:cs typeface="Arial"/>
              </a:rPr>
              <a:t>/R17</a:t>
            </a:r>
            <a:r>
              <a:rPr kumimoji="1" lang="zh-CN" altLang="en-US" sz="1600" kern="0">
                <a:solidFill>
                  <a:srgbClr val="000000"/>
                </a:solidFill>
                <a:latin typeface="Arial"/>
                <a:ea typeface="ＭＳ Ｐゴシック"/>
                <a:cs typeface="Arial"/>
              </a:rPr>
              <a:t> </a:t>
            </a:r>
            <a:r>
              <a:rPr kumimoji="1" lang="en-US" altLang="zh-CN" sz="1600" kern="0">
                <a:solidFill>
                  <a:srgbClr val="000000"/>
                </a:solidFill>
                <a:latin typeface="Arial"/>
                <a:ea typeface="ＭＳ Ｐゴシック"/>
                <a:cs typeface="Arial"/>
              </a:rPr>
              <a:t>eNA_ph2/R18 eNA_ph3 </a:t>
            </a:r>
            <a:r>
              <a:rPr kumimoji="1" lang="en-US" altLang="ja-JP" sz="1600" kern="0">
                <a:solidFill>
                  <a:srgbClr val="000000"/>
                </a:solidFill>
                <a:latin typeface="Arial"/>
                <a:ea typeface="ＭＳ Ｐゴシック"/>
                <a:cs typeface="Arial"/>
              </a:rPr>
              <a:t>e.g. UE data collection, Model ID alignment, Lifecycle management, Model deliver.</a:t>
            </a:r>
          </a:p>
        </p:txBody>
      </p:sp>
      <p:sp>
        <p:nvSpPr>
          <p:cNvPr id="8" name="副标题 1">
            <a:extLst>
              <a:ext uri="{FF2B5EF4-FFF2-40B4-BE49-F238E27FC236}">
                <a16:creationId xmlns:a16="http://schemas.microsoft.com/office/drawing/2014/main" id="{6F479875-1945-41C4-B5C5-A4BF7C4EE22E}"/>
              </a:ext>
            </a:extLst>
          </p:cNvPr>
          <p:cNvSpPr txBox="1"/>
          <p:nvPr/>
        </p:nvSpPr>
        <p:spPr>
          <a:xfrm>
            <a:off x="571500" y="272300"/>
            <a:ext cx="8764861" cy="708429"/>
          </a:xfrm>
          <a:prstGeom prst="rect">
            <a:avLst/>
          </a:prstGeom>
        </p:spPr>
        <p:txBody>
          <a:bodyPr vert="horz" lIns="0" tIns="0" rIns="0" bIns="0" rtlCol="0" anchor="ctr" anchorCtr="0">
            <a:noAutofit/>
          </a:bodyPr>
          <a:lstStyle>
            <a:lvl1pPr marL="0" indent="0" algn="l" defTabSz="914400" rtl="0" eaLnBrk="1" latinLnBrk="0" hangingPunct="1">
              <a:lnSpc>
                <a:spcPts val="3430"/>
              </a:lnSpc>
              <a:spcBef>
                <a:spcPts val="0"/>
              </a:spcBef>
              <a:buFont typeface="Arial" panose="020B0604020202020204" pitchFamily="34" charset="0"/>
              <a:buNone/>
              <a:defRPr sz="3200" kern="1200" baseline="0">
                <a:solidFill>
                  <a:schemeClr val="tx1"/>
                </a:solidFill>
                <a:latin typeface="微软雅黑" panose="020B0503020204020204" pitchFamily="34" charset="-122"/>
                <a:ea typeface="微软雅黑" panose="020B0503020204020204" pitchFamily="34" charset="-122"/>
                <a:cs typeface="+mn-cs"/>
              </a:defRPr>
            </a:lvl1pPr>
            <a:lvl2pPr marL="593725" indent="0" algn="ctr" defTabSz="914400" rtl="0" eaLnBrk="1" latinLnBrk="0" hangingPunct="1">
              <a:lnSpc>
                <a:spcPct val="90000"/>
              </a:lnSpc>
              <a:spcBef>
                <a:spcPts val="500"/>
              </a:spcBef>
              <a:buFont typeface="Arial" panose="020B0604020202020204" pitchFamily="34" charset="0"/>
              <a:buNone/>
              <a:defRPr sz="2595" kern="1200">
                <a:solidFill>
                  <a:schemeClr val="tx1"/>
                </a:solidFill>
                <a:latin typeface="+mn-lt"/>
                <a:ea typeface="+mn-ea"/>
                <a:cs typeface="+mn-cs"/>
              </a:defRPr>
            </a:lvl2pPr>
            <a:lvl3pPr marL="1187450" indent="0" algn="ctr" defTabSz="914400" rtl="0" eaLnBrk="1" latinLnBrk="0" hangingPunct="1">
              <a:lnSpc>
                <a:spcPct val="90000"/>
              </a:lnSpc>
              <a:spcBef>
                <a:spcPts val="500"/>
              </a:spcBef>
              <a:buFont typeface="Arial" panose="020B0604020202020204" pitchFamily="34" charset="0"/>
              <a:buNone/>
              <a:defRPr sz="2335" kern="1200">
                <a:solidFill>
                  <a:schemeClr val="tx1"/>
                </a:solidFill>
                <a:latin typeface="+mn-lt"/>
                <a:ea typeface="+mn-ea"/>
                <a:cs typeface="+mn-cs"/>
              </a:defRPr>
            </a:lvl3pPr>
            <a:lvl4pPr marL="178117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4pPr>
            <a:lvl5pPr marL="2374900"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5pPr>
            <a:lvl6pPr marL="296862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6pPr>
            <a:lvl7pPr marL="356171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7pPr>
            <a:lvl8pPr marL="4155440"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8pPr>
            <a:lvl9pPr marL="474916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9pPr>
          </a:lstStyle>
          <a:p>
            <a:pPr>
              <a:lnSpc>
                <a:spcPts val="2580"/>
              </a:lnSpc>
            </a:pPr>
            <a:r>
              <a:rPr kumimoji="1" lang="en-US" altLang="zh-CN" sz="2800" b="1" dirty="0">
                <a:solidFill>
                  <a:prstClr val="black"/>
                </a:solidFill>
                <a:latin typeface="Times New Roman" panose="02020603050405020304" pitchFamily="18" charset="0"/>
                <a:cs typeface="Times New Roman" panose="02020603050405020304" pitchFamily="18" charset="0"/>
              </a:rPr>
              <a:t>RAN Progress in R18 (3/3)</a:t>
            </a:r>
          </a:p>
        </p:txBody>
      </p:sp>
    </p:spTree>
    <p:extLst>
      <p:ext uri="{BB962C8B-B14F-4D97-AF65-F5344CB8AC3E}">
        <p14:creationId xmlns:p14="http://schemas.microsoft.com/office/powerpoint/2010/main" val="6108396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椭圆 41">
            <a:extLst>
              <a:ext uri="{FF2B5EF4-FFF2-40B4-BE49-F238E27FC236}">
                <a16:creationId xmlns:a16="http://schemas.microsoft.com/office/drawing/2014/main" id="{B48431BA-7A7C-491E-84AA-E042A8F49486}"/>
              </a:ext>
            </a:extLst>
          </p:cNvPr>
          <p:cNvSpPr/>
          <p:nvPr/>
        </p:nvSpPr>
        <p:spPr>
          <a:xfrm>
            <a:off x="1989034" y="2578226"/>
            <a:ext cx="2235676" cy="2235676"/>
          </a:xfrm>
          <a:prstGeom prst="ellipse">
            <a:avLst/>
          </a:prstGeom>
          <a:noFill/>
          <a:ln w="9525" cap="flat" cmpd="sng" algn="ctr">
            <a:solidFill>
              <a:sysClr val="window" lastClr="FFFFFF">
                <a:lumMod val="7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43" name="椭圆 42">
            <a:extLst>
              <a:ext uri="{FF2B5EF4-FFF2-40B4-BE49-F238E27FC236}">
                <a16:creationId xmlns:a16="http://schemas.microsoft.com/office/drawing/2014/main" id="{B3D091B8-7404-4599-BF0A-2ECD0EC566EC}"/>
              </a:ext>
            </a:extLst>
          </p:cNvPr>
          <p:cNvSpPr/>
          <p:nvPr/>
        </p:nvSpPr>
        <p:spPr>
          <a:xfrm>
            <a:off x="2249135" y="2824389"/>
            <a:ext cx="1743351" cy="1743351"/>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44" name="文本框 5">
            <a:extLst>
              <a:ext uri="{FF2B5EF4-FFF2-40B4-BE49-F238E27FC236}">
                <a16:creationId xmlns:a16="http://schemas.microsoft.com/office/drawing/2014/main" id="{6A6AF16A-3C4D-41AA-9A29-F8B04CEBF5CD}"/>
              </a:ext>
            </a:extLst>
          </p:cNvPr>
          <p:cNvSpPr txBox="1">
            <a:spLocks noChangeArrowheads="1"/>
          </p:cNvSpPr>
          <p:nvPr/>
        </p:nvSpPr>
        <p:spPr bwMode="auto">
          <a:xfrm>
            <a:off x="2213898" y="3142065"/>
            <a:ext cx="1771639"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6400" b="1" i="0" u="none" strike="noStrike" kern="1200" cap="none" spc="0" normalizeH="0" baseline="0" noProof="0">
                <a:ln>
                  <a:noFill/>
                </a:ln>
                <a:solidFill>
                  <a:prstClr val="white"/>
                </a:solidFill>
                <a:effectLst/>
                <a:uLnTx/>
                <a:uFillTx/>
                <a:latin typeface="方正兰亭黑_GBK"/>
                <a:ea typeface="方正兰亭黑_GBK"/>
                <a:cs typeface="Arial" panose="020B0604020202020204" pitchFamily="34" charset="0"/>
              </a:rPr>
              <a:t>R19</a:t>
            </a:r>
            <a:endParaRPr kumimoji="0" lang="zh-CN" altLang="en-US" sz="6400" b="1" i="0" u="none" strike="noStrike" kern="1200" cap="none" spc="0" normalizeH="0" baseline="0" noProof="0">
              <a:ln>
                <a:noFill/>
              </a:ln>
              <a:solidFill>
                <a:prstClr val="white"/>
              </a:solidFill>
              <a:effectLst/>
              <a:uLnTx/>
              <a:uFillTx/>
              <a:latin typeface="方正兰亭黑_GBK"/>
              <a:ea typeface="方正兰亭黑_GBK"/>
              <a:cs typeface="Arial" panose="020B0604020202020204" pitchFamily="34" charset="0"/>
            </a:endParaRPr>
          </a:p>
        </p:txBody>
      </p:sp>
      <p:sp>
        <p:nvSpPr>
          <p:cNvPr id="45" name="文本框 5">
            <a:extLst>
              <a:ext uri="{FF2B5EF4-FFF2-40B4-BE49-F238E27FC236}">
                <a16:creationId xmlns:a16="http://schemas.microsoft.com/office/drawing/2014/main" id="{F61FDA01-78B9-489D-B6C3-2EBA450E8F76}"/>
              </a:ext>
            </a:extLst>
          </p:cNvPr>
          <p:cNvSpPr txBox="1">
            <a:spLocks noChangeArrowheads="1"/>
          </p:cNvSpPr>
          <p:nvPr/>
        </p:nvSpPr>
        <p:spPr bwMode="auto">
          <a:xfrm>
            <a:off x="4742183" y="2895651"/>
            <a:ext cx="6884905" cy="913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667" b="0" i="0" u="none" strike="noStrike" kern="1200" cap="none" spc="0" normalizeH="0" baseline="0" noProof="0">
                <a:ln>
                  <a:noFill/>
                </a:ln>
                <a:solidFill>
                  <a:srgbClr val="27506E"/>
                </a:solidFill>
                <a:effectLst/>
                <a:uLnTx/>
                <a:uFillTx/>
                <a:latin typeface="方正兰亭黑_GBK"/>
                <a:ea typeface="方正兰亭黑_GBK"/>
                <a:cs typeface="Arial" panose="020B0604020202020204" pitchFamily="34" charset="0"/>
              </a:rPr>
              <a:t>Integrated Sensing &amp; Communications</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2667" b="0" i="0" u="none" strike="noStrike" kern="1200" cap="none" spc="0" normalizeH="0" baseline="0" noProof="0">
              <a:ln>
                <a:noFill/>
              </a:ln>
              <a:solidFill>
                <a:srgbClr val="27506E"/>
              </a:solidFill>
              <a:effectLst/>
              <a:uLnTx/>
              <a:uFillTx/>
              <a:latin typeface="方正兰亭黑_GBK"/>
              <a:ea typeface="方正兰亭黑_GBK"/>
              <a:cs typeface="Arial" panose="020B0604020202020204" pitchFamily="34" charset="0"/>
            </a:endParaRPr>
          </a:p>
        </p:txBody>
      </p:sp>
      <p:sp>
        <p:nvSpPr>
          <p:cNvPr id="49" name="矩形 48">
            <a:extLst>
              <a:ext uri="{FF2B5EF4-FFF2-40B4-BE49-F238E27FC236}">
                <a16:creationId xmlns:a16="http://schemas.microsoft.com/office/drawing/2014/main" id="{84887974-2D02-4A3D-8002-5573FE0AD73F}"/>
              </a:ext>
            </a:extLst>
          </p:cNvPr>
          <p:cNvSpPr/>
          <p:nvPr/>
        </p:nvSpPr>
        <p:spPr>
          <a:xfrm>
            <a:off x="4772663" y="4233362"/>
            <a:ext cx="1953257" cy="407489"/>
          </a:xfrm>
          <a:prstGeom prst="rect">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a:ln>
                  <a:noFill/>
                </a:ln>
                <a:solidFill>
                  <a:prstClr val="white"/>
                </a:solidFill>
                <a:effectLst/>
                <a:uLnTx/>
                <a:uFillTx/>
                <a:latin typeface="Arial" panose="020B0604020202020204"/>
                <a:ea typeface="等线" panose="02010600030101010101" pitchFamily="2" charset="-122"/>
                <a:cs typeface="Arial" panose="020B0604020202020204" pitchFamily="34" charset="0"/>
              </a:rPr>
              <a:t>SA2/SA3/SA5/RAN</a:t>
            </a:r>
            <a:endParaRPr kumimoji="0" lang="zh-CN" altLang="en-US" sz="1600" b="0" i="0" u="none" strike="noStrike" kern="0" cap="none" spc="0" normalizeH="0" baseline="0" noProof="0">
              <a:ln>
                <a:noFill/>
              </a:ln>
              <a:solidFill>
                <a:prstClr val="white"/>
              </a:solidFill>
              <a:effectLst/>
              <a:uLnTx/>
              <a:uFillTx/>
              <a:latin typeface="Arial" panose="020B0604020202020204"/>
              <a:ea typeface="等线" panose="02010600030101010101" pitchFamily="2" charset="-122"/>
              <a:cs typeface="Arial" panose="020B0604020202020204" pitchFamily="34" charset="0"/>
            </a:endParaRPr>
          </a:p>
        </p:txBody>
      </p:sp>
      <p:sp>
        <p:nvSpPr>
          <p:cNvPr id="50" name="椭圆 49">
            <a:extLst>
              <a:ext uri="{FF2B5EF4-FFF2-40B4-BE49-F238E27FC236}">
                <a16:creationId xmlns:a16="http://schemas.microsoft.com/office/drawing/2014/main" id="{91E90A78-9643-4C67-85CD-8004D8DBBDE4}"/>
              </a:ext>
            </a:extLst>
          </p:cNvPr>
          <p:cNvSpPr/>
          <p:nvPr/>
        </p:nvSpPr>
        <p:spPr>
          <a:xfrm>
            <a:off x="3697242" y="2592797"/>
            <a:ext cx="520689" cy="520689"/>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51" name="椭圆 50">
            <a:extLst>
              <a:ext uri="{FF2B5EF4-FFF2-40B4-BE49-F238E27FC236}">
                <a16:creationId xmlns:a16="http://schemas.microsoft.com/office/drawing/2014/main" id="{3096A17F-1CC9-4577-97FE-182A7DC1CEAC}"/>
              </a:ext>
            </a:extLst>
          </p:cNvPr>
          <p:cNvSpPr/>
          <p:nvPr/>
        </p:nvSpPr>
        <p:spPr>
          <a:xfrm>
            <a:off x="1889481" y="3015197"/>
            <a:ext cx="382375" cy="382375"/>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52" name="椭圆 51">
            <a:extLst>
              <a:ext uri="{FF2B5EF4-FFF2-40B4-BE49-F238E27FC236}">
                <a16:creationId xmlns:a16="http://schemas.microsoft.com/office/drawing/2014/main" id="{2A529BE5-B9B3-456C-90A0-AA29722BDF1D}"/>
              </a:ext>
            </a:extLst>
          </p:cNvPr>
          <p:cNvSpPr/>
          <p:nvPr/>
        </p:nvSpPr>
        <p:spPr>
          <a:xfrm>
            <a:off x="1698293" y="4863033"/>
            <a:ext cx="213793" cy="213793"/>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53" name="椭圆 52">
            <a:extLst>
              <a:ext uri="{FF2B5EF4-FFF2-40B4-BE49-F238E27FC236}">
                <a16:creationId xmlns:a16="http://schemas.microsoft.com/office/drawing/2014/main" id="{3D1C6D1F-621F-44EF-9415-BC5410BC06A6}"/>
              </a:ext>
            </a:extLst>
          </p:cNvPr>
          <p:cNvSpPr/>
          <p:nvPr/>
        </p:nvSpPr>
        <p:spPr>
          <a:xfrm>
            <a:off x="2249135" y="4410935"/>
            <a:ext cx="294040" cy="294040"/>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54" name="椭圆 53">
            <a:extLst>
              <a:ext uri="{FF2B5EF4-FFF2-40B4-BE49-F238E27FC236}">
                <a16:creationId xmlns:a16="http://schemas.microsoft.com/office/drawing/2014/main" id="{464BF8ED-4F25-4695-980C-EC0679249FC2}"/>
              </a:ext>
            </a:extLst>
          </p:cNvPr>
          <p:cNvSpPr/>
          <p:nvPr/>
        </p:nvSpPr>
        <p:spPr>
          <a:xfrm>
            <a:off x="4021772" y="3972331"/>
            <a:ext cx="304395" cy="304395"/>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55" name="椭圆 54">
            <a:extLst>
              <a:ext uri="{FF2B5EF4-FFF2-40B4-BE49-F238E27FC236}">
                <a16:creationId xmlns:a16="http://schemas.microsoft.com/office/drawing/2014/main" id="{ACDE4167-759C-47CD-BE54-CD7CA9AAD618}"/>
              </a:ext>
            </a:extLst>
          </p:cNvPr>
          <p:cNvSpPr/>
          <p:nvPr/>
        </p:nvSpPr>
        <p:spPr>
          <a:xfrm>
            <a:off x="3786429" y="4799329"/>
            <a:ext cx="206056" cy="206056"/>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56" name="椭圆 55">
            <a:extLst>
              <a:ext uri="{FF2B5EF4-FFF2-40B4-BE49-F238E27FC236}">
                <a16:creationId xmlns:a16="http://schemas.microsoft.com/office/drawing/2014/main" id="{4252DA63-044F-4EDE-B5E5-8138349E2F1A}"/>
              </a:ext>
            </a:extLst>
          </p:cNvPr>
          <p:cNvSpPr/>
          <p:nvPr/>
        </p:nvSpPr>
        <p:spPr>
          <a:xfrm>
            <a:off x="1669784" y="3972331"/>
            <a:ext cx="132944" cy="132944"/>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Tree>
    <p:extLst>
      <p:ext uri="{BB962C8B-B14F-4D97-AF65-F5344CB8AC3E}">
        <p14:creationId xmlns:p14="http://schemas.microsoft.com/office/powerpoint/2010/main" val="471175288"/>
      </p:ext>
    </p:extLst>
  </p:cSld>
  <p:clrMapOvr>
    <a:masterClrMapping/>
  </p:clrMapOvr>
  <p:transition spd="slow">
    <p:push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0" y="560387"/>
            <a:ext cx="11353800" cy="1130301"/>
          </a:xfrm>
        </p:spPr>
        <p:txBody>
          <a:bodyPr/>
          <a:lstStyle/>
          <a:p>
            <a:r>
              <a:rPr lang="en-GB" altLang="en-US"/>
              <a:t>ISAC – architecture enhancement </a:t>
            </a:r>
          </a:p>
        </p:txBody>
      </p:sp>
      <p:sp>
        <p:nvSpPr>
          <p:cNvPr id="4" name="TextBox 47">
            <a:extLst>
              <a:ext uri="{FF2B5EF4-FFF2-40B4-BE49-F238E27FC236}">
                <a16:creationId xmlns:a16="http://schemas.microsoft.com/office/drawing/2014/main" id="{F0A4C0D7-A2F8-85CC-7D25-D8A335EF9075}"/>
              </a:ext>
            </a:extLst>
          </p:cNvPr>
          <p:cNvSpPr txBox="1">
            <a:spLocks noChangeArrowheads="1"/>
          </p:cNvSpPr>
          <p:nvPr/>
        </p:nvSpPr>
        <p:spPr bwMode="auto">
          <a:xfrm>
            <a:off x="172695" y="2783147"/>
            <a:ext cx="177323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Blip>
                <a:blip r:embed="rId4"/>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LID4096" sz="1000" b="0" i="0" u="none" strike="noStrike" kern="1200" cap="none" spc="0" normalizeH="0" baseline="0" noProof="0">
                <a:ln>
                  <a:noFill/>
                </a:ln>
                <a:solidFill>
                  <a:prstClr val="black"/>
                </a:solidFill>
                <a:effectLst/>
                <a:uLnTx/>
                <a:uFillTx/>
                <a:latin typeface="Arial" panose="020B0604020202020204" pitchFamily="34" charset="0"/>
                <a:ea typeface="ＭＳ Ｐゴシック"/>
                <a:cs typeface="Arial"/>
              </a:rPr>
              <a:t>1) </a:t>
            </a:r>
            <a:r>
              <a:rPr kumimoji="0" lang="en-US" altLang="LID4096" sz="1000" b="0" i="0" u="none" strike="noStrike" kern="1200" cap="none" spc="0" normalizeH="0" baseline="0" noProof="0" err="1">
                <a:ln>
                  <a:noFill/>
                </a:ln>
                <a:solidFill>
                  <a:prstClr val="black"/>
                </a:solidFill>
                <a:effectLst/>
                <a:uLnTx/>
                <a:uFillTx/>
                <a:latin typeface="Arial" panose="020B0604020202020204" pitchFamily="34" charset="0"/>
                <a:ea typeface="ＭＳ Ｐゴシック"/>
                <a:cs typeface="Arial"/>
              </a:rPr>
              <a:t>gNB</a:t>
            </a:r>
            <a:r>
              <a:rPr kumimoji="0" lang="en-US" altLang="LID4096" sz="1000" b="0" i="0" u="none" strike="noStrike" kern="1200" cap="none" spc="0" normalizeH="0" baseline="0" noProof="0">
                <a:ln>
                  <a:noFill/>
                </a:ln>
                <a:solidFill>
                  <a:prstClr val="black"/>
                </a:solidFill>
                <a:effectLst/>
                <a:uLnTx/>
                <a:uFillTx/>
                <a:latin typeface="Arial" panose="020B0604020202020204" pitchFamily="34" charset="0"/>
                <a:ea typeface="ＭＳ Ｐゴシック"/>
                <a:cs typeface="Arial"/>
              </a:rPr>
              <a:t>-to-</a:t>
            </a:r>
            <a:r>
              <a:rPr kumimoji="0" lang="en-US" altLang="LID4096" sz="1000" b="0" i="0" u="none" strike="noStrike" kern="1200" cap="none" spc="0" normalizeH="0" baseline="0" noProof="0" err="1">
                <a:ln>
                  <a:noFill/>
                </a:ln>
                <a:solidFill>
                  <a:prstClr val="black"/>
                </a:solidFill>
                <a:effectLst/>
                <a:uLnTx/>
                <a:uFillTx/>
                <a:latin typeface="Arial" panose="020B0604020202020204" pitchFamily="34" charset="0"/>
                <a:ea typeface="ＭＳ Ｐゴシック"/>
                <a:cs typeface="Arial"/>
              </a:rPr>
              <a:t>gNB</a:t>
            </a:r>
            <a:r>
              <a:rPr kumimoji="0" lang="en-US" altLang="LID4096" sz="1000" b="0" i="0" u="none" strike="noStrike" kern="1200" cap="none" spc="0" normalizeH="0" baseline="0" noProof="0">
                <a:ln>
                  <a:noFill/>
                </a:ln>
                <a:solidFill>
                  <a:prstClr val="black"/>
                </a:solidFill>
                <a:effectLst/>
                <a:uLnTx/>
                <a:uFillTx/>
                <a:latin typeface="Arial" panose="020B0604020202020204" pitchFamily="34" charset="0"/>
                <a:ea typeface="ＭＳ Ｐゴシック"/>
                <a:cs typeface="Arial"/>
              </a:rPr>
              <a:t>, monostatic</a:t>
            </a:r>
            <a:endParaRPr kumimoji="0" lang="LID4096" altLang="LID4096" sz="1000" b="0" i="0" u="none" strike="noStrike" kern="1200" cap="none" spc="0" normalizeH="0" baseline="0" noProof="0">
              <a:ln>
                <a:noFill/>
              </a:ln>
              <a:solidFill>
                <a:prstClr val="black"/>
              </a:solidFill>
              <a:effectLst/>
              <a:uLnTx/>
              <a:uFillTx/>
              <a:latin typeface="Arial" panose="020B0604020202020204" pitchFamily="34" charset="0"/>
              <a:ea typeface="ＭＳ Ｐゴシック"/>
              <a:cs typeface="Arial"/>
            </a:endParaRPr>
          </a:p>
        </p:txBody>
      </p:sp>
      <p:sp>
        <p:nvSpPr>
          <p:cNvPr id="5" name="TextBox 48">
            <a:extLst>
              <a:ext uri="{FF2B5EF4-FFF2-40B4-BE49-F238E27FC236}">
                <a16:creationId xmlns:a16="http://schemas.microsoft.com/office/drawing/2014/main" id="{E901ED72-1564-A7A1-96AF-45D1B64E9635}"/>
              </a:ext>
            </a:extLst>
          </p:cNvPr>
          <p:cNvSpPr txBox="1">
            <a:spLocks noChangeArrowheads="1"/>
          </p:cNvSpPr>
          <p:nvPr/>
        </p:nvSpPr>
        <p:spPr bwMode="auto">
          <a:xfrm>
            <a:off x="151427" y="3908653"/>
            <a:ext cx="168363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Blip>
                <a:blip r:embed="rId4"/>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LID4096" sz="1000" b="0" i="0" u="none" strike="noStrike" kern="1200" cap="none" spc="0" normalizeH="0" baseline="0" noProof="0">
                <a:ln>
                  <a:noFill/>
                </a:ln>
                <a:solidFill>
                  <a:prstClr val="black"/>
                </a:solidFill>
                <a:effectLst/>
                <a:uLnTx/>
                <a:uFillTx/>
                <a:latin typeface="Arial" panose="020B0604020202020204" pitchFamily="34" charset="0"/>
                <a:ea typeface="ＭＳ Ｐゴシック"/>
                <a:cs typeface="Arial"/>
              </a:rPr>
              <a:t>2) gNB1-to-gNB2, bistatic</a:t>
            </a:r>
            <a:endParaRPr kumimoji="0" lang="LID4096" altLang="LID4096" sz="1000" b="0" i="0" u="none" strike="noStrike" kern="1200" cap="none" spc="0" normalizeH="0" baseline="0" noProof="0">
              <a:ln>
                <a:noFill/>
              </a:ln>
              <a:solidFill>
                <a:prstClr val="black"/>
              </a:solidFill>
              <a:effectLst/>
              <a:uLnTx/>
              <a:uFillTx/>
              <a:latin typeface="Arial" panose="020B0604020202020204" pitchFamily="34" charset="0"/>
              <a:ea typeface="ＭＳ Ｐゴシック"/>
              <a:cs typeface="Arial"/>
            </a:endParaRPr>
          </a:p>
        </p:txBody>
      </p:sp>
      <p:sp>
        <p:nvSpPr>
          <p:cNvPr id="6" name="TextBox 49">
            <a:extLst>
              <a:ext uri="{FF2B5EF4-FFF2-40B4-BE49-F238E27FC236}">
                <a16:creationId xmlns:a16="http://schemas.microsoft.com/office/drawing/2014/main" id="{2F43A1C6-FE51-2CEB-5641-391B3FAC7A42}"/>
              </a:ext>
            </a:extLst>
          </p:cNvPr>
          <p:cNvSpPr txBox="1">
            <a:spLocks noChangeArrowheads="1"/>
          </p:cNvSpPr>
          <p:nvPr/>
        </p:nvSpPr>
        <p:spPr bwMode="auto">
          <a:xfrm>
            <a:off x="2152325" y="2773403"/>
            <a:ext cx="172894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Blip>
                <a:blip r:embed="rId4"/>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LID4096" sz="1000" b="0" i="0" u="none" strike="noStrike" kern="1200" cap="none" spc="0" normalizeH="0" baseline="0" noProof="0">
                <a:ln>
                  <a:noFill/>
                </a:ln>
                <a:solidFill>
                  <a:prstClr val="black"/>
                </a:solidFill>
                <a:effectLst/>
                <a:uLnTx/>
                <a:uFillTx/>
                <a:latin typeface="Arial" panose="020B0604020202020204" pitchFamily="34" charset="0"/>
                <a:ea typeface="ＭＳ Ｐゴシック"/>
                <a:cs typeface="Arial"/>
              </a:rPr>
              <a:t>3) </a:t>
            </a:r>
            <a:r>
              <a:rPr kumimoji="0" lang="en-US" altLang="LID4096" sz="1000" b="0" i="0" u="none" strike="noStrike" kern="1200" cap="none" spc="0" normalizeH="0" baseline="0" noProof="0" err="1">
                <a:ln>
                  <a:noFill/>
                </a:ln>
                <a:solidFill>
                  <a:prstClr val="black"/>
                </a:solidFill>
                <a:effectLst/>
                <a:uLnTx/>
                <a:uFillTx/>
                <a:latin typeface="Arial" panose="020B0604020202020204" pitchFamily="34" charset="0"/>
                <a:ea typeface="ＭＳ Ｐゴシック"/>
                <a:cs typeface="Arial"/>
              </a:rPr>
              <a:t>gNB</a:t>
            </a:r>
            <a:r>
              <a:rPr kumimoji="0" lang="en-US" altLang="LID4096" sz="1000" b="0" i="0" u="none" strike="noStrike" kern="1200" cap="none" spc="0" normalizeH="0" baseline="0" noProof="0">
                <a:ln>
                  <a:noFill/>
                </a:ln>
                <a:solidFill>
                  <a:prstClr val="black"/>
                </a:solidFill>
                <a:effectLst/>
                <a:uLnTx/>
                <a:uFillTx/>
                <a:latin typeface="Arial" panose="020B0604020202020204" pitchFamily="34" charset="0"/>
                <a:ea typeface="ＭＳ Ｐゴシック"/>
                <a:cs typeface="Arial"/>
              </a:rPr>
              <a:t>-to-UE, Bistatic</a:t>
            </a:r>
            <a:endParaRPr kumimoji="0" lang="LID4096" altLang="LID4096" sz="1000" b="0" i="0" u="none" strike="noStrike" kern="1200" cap="none" spc="0" normalizeH="0" baseline="0" noProof="0">
              <a:ln>
                <a:noFill/>
              </a:ln>
              <a:solidFill>
                <a:prstClr val="black"/>
              </a:solidFill>
              <a:effectLst/>
              <a:uLnTx/>
              <a:uFillTx/>
              <a:latin typeface="Arial" panose="020B0604020202020204" pitchFamily="34" charset="0"/>
              <a:ea typeface="ＭＳ Ｐゴシック"/>
              <a:cs typeface="Arial"/>
            </a:endParaRPr>
          </a:p>
        </p:txBody>
      </p:sp>
      <p:sp>
        <p:nvSpPr>
          <p:cNvPr id="7" name="TextBox 50">
            <a:extLst>
              <a:ext uri="{FF2B5EF4-FFF2-40B4-BE49-F238E27FC236}">
                <a16:creationId xmlns:a16="http://schemas.microsoft.com/office/drawing/2014/main" id="{0F76F51F-B22E-8574-2CBD-8ABCC5993A90}"/>
              </a:ext>
            </a:extLst>
          </p:cNvPr>
          <p:cNvSpPr txBox="1">
            <a:spLocks noChangeArrowheads="1"/>
          </p:cNvSpPr>
          <p:nvPr/>
        </p:nvSpPr>
        <p:spPr bwMode="auto">
          <a:xfrm>
            <a:off x="2088622" y="3908653"/>
            <a:ext cx="172894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Blip>
                <a:blip r:embed="rId4"/>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LID4096" sz="1000" b="0" i="0" u="none" strike="noStrike" kern="1200" cap="none" spc="0" normalizeH="0" baseline="0" noProof="0">
                <a:ln>
                  <a:noFill/>
                </a:ln>
                <a:solidFill>
                  <a:prstClr val="black"/>
                </a:solidFill>
                <a:effectLst/>
                <a:uLnTx/>
                <a:uFillTx/>
                <a:latin typeface="Arial" panose="020B0604020202020204" pitchFamily="34" charset="0"/>
                <a:ea typeface="ＭＳ Ｐゴシック"/>
                <a:cs typeface="Arial"/>
              </a:rPr>
              <a:t>4) UE-to-</a:t>
            </a:r>
            <a:r>
              <a:rPr kumimoji="0" lang="en-US" altLang="LID4096" sz="1000" b="0" i="0" u="none" strike="noStrike" kern="1200" cap="none" spc="0" normalizeH="0" baseline="0" noProof="0" err="1">
                <a:ln>
                  <a:noFill/>
                </a:ln>
                <a:solidFill>
                  <a:prstClr val="black"/>
                </a:solidFill>
                <a:effectLst/>
                <a:uLnTx/>
                <a:uFillTx/>
                <a:latin typeface="Arial" panose="020B0604020202020204" pitchFamily="34" charset="0"/>
                <a:ea typeface="ＭＳ Ｐゴシック"/>
                <a:cs typeface="Arial"/>
              </a:rPr>
              <a:t>gNB</a:t>
            </a:r>
            <a:r>
              <a:rPr kumimoji="0" lang="en-US" altLang="LID4096" sz="1000" b="0" i="0" u="none" strike="noStrike" kern="1200" cap="none" spc="0" normalizeH="0" baseline="0" noProof="0">
                <a:ln>
                  <a:noFill/>
                </a:ln>
                <a:solidFill>
                  <a:prstClr val="black"/>
                </a:solidFill>
                <a:effectLst/>
                <a:uLnTx/>
                <a:uFillTx/>
                <a:latin typeface="Arial" panose="020B0604020202020204" pitchFamily="34" charset="0"/>
                <a:ea typeface="ＭＳ Ｐゴシック"/>
                <a:cs typeface="Arial"/>
              </a:rPr>
              <a:t>, Bistatic</a:t>
            </a:r>
            <a:endParaRPr kumimoji="0" lang="LID4096" altLang="LID4096" sz="1000" b="0" i="0" u="none" strike="noStrike" kern="1200" cap="none" spc="0" normalizeH="0" baseline="0" noProof="0">
              <a:ln>
                <a:noFill/>
              </a:ln>
              <a:solidFill>
                <a:prstClr val="black"/>
              </a:solidFill>
              <a:effectLst/>
              <a:uLnTx/>
              <a:uFillTx/>
              <a:latin typeface="Arial" panose="020B0604020202020204" pitchFamily="34" charset="0"/>
              <a:ea typeface="ＭＳ Ｐゴシック"/>
              <a:cs typeface="Arial"/>
            </a:endParaRPr>
          </a:p>
        </p:txBody>
      </p:sp>
      <p:sp>
        <p:nvSpPr>
          <p:cNvPr id="8" name="TextBox 51">
            <a:extLst>
              <a:ext uri="{FF2B5EF4-FFF2-40B4-BE49-F238E27FC236}">
                <a16:creationId xmlns:a16="http://schemas.microsoft.com/office/drawing/2014/main" id="{E42130A5-C9A4-5FF6-CD98-1184D6F83C14}"/>
              </a:ext>
            </a:extLst>
          </p:cNvPr>
          <p:cNvSpPr txBox="1">
            <a:spLocks noChangeArrowheads="1"/>
          </p:cNvSpPr>
          <p:nvPr/>
        </p:nvSpPr>
        <p:spPr bwMode="auto">
          <a:xfrm>
            <a:off x="4191401" y="2782149"/>
            <a:ext cx="172894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Blip>
                <a:blip r:embed="rId4"/>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LID4096" sz="1000" b="0" i="0" u="none" strike="noStrike" kern="1200" cap="none" spc="0" normalizeH="0" baseline="0" noProof="0">
                <a:ln>
                  <a:noFill/>
                </a:ln>
                <a:solidFill>
                  <a:prstClr val="black"/>
                </a:solidFill>
                <a:effectLst/>
                <a:uLnTx/>
                <a:uFillTx/>
                <a:latin typeface="Arial" panose="020B0604020202020204" pitchFamily="34" charset="0"/>
                <a:ea typeface="ＭＳ Ｐゴシック"/>
                <a:cs typeface="Arial"/>
              </a:rPr>
              <a:t>5) UE-to-UE, Monostatic</a:t>
            </a:r>
            <a:endParaRPr kumimoji="0" lang="LID4096" altLang="LID4096" sz="1000" b="0" i="0" u="none" strike="noStrike" kern="1200" cap="none" spc="0" normalizeH="0" baseline="0" noProof="0">
              <a:ln>
                <a:noFill/>
              </a:ln>
              <a:solidFill>
                <a:prstClr val="black"/>
              </a:solidFill>
              <a:effectLst/>
              <a:uLnTx/>
              <a:uFillTx/>
              <a:latin typeface="Arial" panose="020B0604020202020204" pitchFamily="34" charset="0"/>
              <a:ea typeface="ＭＳ Ｐゴシック"/>
              <a:cs typeface="Arial"/>
            </a:endParaRPr>
          </a:p>
        </p:txBody>
      </p:sp>
      <p:sp>
        <p:nvSpPr>
          <p:cNvPr id="9" name="TextBox 52">
            <a:extLst>
              <a:ext uri="{FF2B5EF4-FFF2-40B4-BE49-F238E27FC236}">
                <a16:creationId xmlns:a16="http://schemas.microsoft.com/office/drawing/2014/main" id="{6E9070A3-50FA-87ED-B264-9E40C8F12664}"/>
              </a:ext>
            </a:extLst>
          </p:cNvPr>
          <p:cNvSpPr txBox="1">
            <a:spLocks noChangeArrowheads="1"/>
          </p:cNvSpPr>
          <p:nvPr/>
        </p:nvSpPr>
        <p:spPr bwMode="auto">
          <a:xfrm>
            <a:off x="4159173" y="3880137"/>
            <a:ext cx="163036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Blip>
                <a:blip r:embed="rId4"/>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LID4096" sz="1000" b="0" i="0" u="none" strike="noStrike" kern="1200" cap="none" spc="0" normalizeH="0" baseline="0" noProof="0">
                <a:ln>
                  <a:noFill/>
                </a:ln>
                <a:solidFill>
                  <a:prstClr val="black"/>
                </a:solidFill>
                <a:effectLst/>
                <a:uLnTx/>
                <a:uFillTx/>
                <a:latin typeface="Arial" panose="020B0604020202020204" pitchFamily="34" charset="0"/>
                <a:ea typeface="ＭＳ Ｐゴシック"/>
                <a:cs typeface="Arial"/>
              </a:rPr>
              <a:t>6) UE1-to-UE2, Bistatic</a:t>
            </a:r>
            <a:endParaRPr kumimoji="0" lang="LID4096" altLang="LID4096" sz="1000" b="0" i="0" u="none" strike="noStrike" kern="1200" cap="none" spc="0" normalizeH="0" baseline="0" noProof="0">
              <a:ln>
                <a:noFill/>
              </a:ln>
              <a:solidFill>
                <a:prstClr val="black"/>
              </a:solidFill>
              <a:effectLst/>
              <a:uLnTx/>
              <a:uFillTx/>
              <a:latin typeface="Arial" panose="020B0604020202020204" pitchFamily="34" charset="0"/>
              <a:ea typeface="ＭＳ Ｐゴシック"/>
              <a:cs typeface="Arial"/>
            </a:endParaRPr>
          </a:p>
        </p:txBody>
      </p:sp>
      <p:pic>
        <p:nvPicPr>
          <p:cNvPr id="10" name="図 21">
            <a:extLst>
              <a:ext uri="{FF2B5EF4-FFF2-40B4-BE49-F238E27FC236}">
                <a16:creationId xmlns:a16="http://schemas.microsoft.com/office/drawing/2014/main" id="{D66E1D69-7436-2BCC-26F9-9A43070D031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9160" y="1851717"/>
            <a:ext cx="14859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図 22">
            <a:extLst>
              <a:ext uri="{FF2B5EF4-FFF2-40B4-BE49-F238E27FC236}">
                <a16:creationId xmlns:a16="http://schemas.microsoft.com/office/drawing/2014/main" id="{8A274801-63AA-B3A1-C3D0-657E60DF74EA}"/>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51427" y="3175366"/>
            <a:ext cx="1832405" cy="704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図 23">
            <a:extLst>
              <a:ext uri="{FF2B5EF4-FFF2-40B4-BE49-F238E27FC236}">
                <a16:creationId xmlns:a16="http://schemas.microsoft.com/office/drawing/2014/main" id="{FEAF860D-91E9-2B4F-05A7-F151EDC4723A}"/>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204281" y="1954127"/>
            <a:ext cx="177323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4">
            <a:extLst>
              <a:ext uri="{FF2B5EF4-FFF2-40B4-BE49-F238E27FC236}">
                <a16:creationId xmlns:a16="http://schemas.microsoft.com/office/drawing/2014/main" id="{B4DF38B9-0963-E316-4368-3E466C86F53B}"/>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176664" y="3094004"/>
            <a:ext cx="1755775" cy="82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図 24">
            <a:extLst>
              <a:ext uri="{FF2B5EF4-FFF2-40B4-BE49-F238E27FC236}">
                <a16:creationId xmlns:a16="http://schemas.microsoft.com/office/drawing/2014/main" id="{4C22F686-AE6C-E2A9-F650-C96FAB689FD6}"/>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177673" y="1960603"/>
            <a:ext cx="1630362"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図 25">
            <a:extLst>
              <a:ext uri="{FF2B5EF4-FFF2-40B4-BE49-F238E27FC236}">
                <a16:creationId xmlns:a16="http://schemas.microsoft.com/office/drawing/2014/main" id="{F1A6C1EF-7BA4-E670-0C7A-25BC68591F8F}"/>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011569" y="3166004"/>
            <a:ext cx="188436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a:extLst>
              <a:ext uri="{FF2B5EF4-FFF2-40B4-BE49-F238E27FC236}">
                <a16:creationId xmlns:a16="http://schemas.microsoft.com/office/drawing/2014/main" id="{7FACD79C-3FD1-BF91-3D62-40FCC3F34A15}"/>
              </a:ext>
            </a:extLst>
          </p:cNvPr>
          <p:cNvPicPr>
            <a:picLocks noChangeAspect="1"/>
          </p:cNvPicPr>
          <p:nvPr/>
        </p:nvPicPr>
        <p:blipFill>
          <a:blip r:embed="rId11"/>
          <a:stretch>
            <a:fillRect/>
          </a:stretch>
        </p:blipFill>
        <p:spPr>
          <a:xfrm>
            <a:off x="6728620" y="3889968"/>
            <a:ext cx="2220142" cy="1525368"/>
          </a:xfrm>
          <a:prstGeom prst="rect">
            <a:avLst/>
          </a:prstGeom>
        </p:spPr>
      </p:pic>
      <p:graphicFrame>
        <p:nvGraphicFramePr>
          <p:cNvPr id="17" name="对象 5">
            <a:extLst>
              <a:ext uri="{FF2B5EF4-FFF2-40B4-BE49-F238E27FC236}">
                <a16:creationId xmlns:a16="http://schemas.microsoft.com/office/drawing/2014/main" id="{F71C88E0-3B55-8F21-5CD0-63101D42E003}"/>
              </a:ext>
            </a:extLst>
          </p:cNvPr>
          <p:cNvGraphicFramePr>
            <a:graphicFrameLocks noChangeAspect="1"/>
          </p:cNvGraphicFramePr>
          <p:nvPr>
            <p:extLst/>
          </p:nvPr>
        </p:nvGraphicFramePr>
        <p:xfrm>
          <a:off x="9133658" y="2143573"/>
          <a:ext cx="2158107" cy="1525368"/>
        </p:xfrm>
        <a:graphic>
          <a:graphicData uri="http://schemas.openxmlformats.org/presentationml/2006/ole">
            <mc:AlternateContent xmlns:mc="http://schemas.openxmlformats.org/markup-compatibility/2006">
              <mc:Choice xmlns:v="urn:schemas-microsoft-com:vml" Requires="v">
                <p:oleObj spid="_x0000_s2647" name="Visio" r:id="rId12" imgW="3397116" imgH="2184169" progId="Visio.Drawing.15">
                  <p:embed/>
                </p:oleObj>
              </mc:Choice>
              <mc:Fallback>
                <p:oleObj name="Visio" r:id="rId12" imgW="3397116" imgH="2184169" progId="Visio.Drawing.15">
                  <p:embed/>
                  <p:pic>
                    <p:nvPicPr>
                      <p:cNvPr id="17" name="对象 5">
                        <a:extLst>
                          <a:ext uri="{FF2B5EF4-FFF2-40B4-BE49-F238E27FC236}">
                            <a16:creationId xmlns:a16="http://schemas.microsoft.com/office/drawing/2014/main" id="{F71C88E0-3B55-8F21-5CD0-63101D42E003}"/>
                          </a:ext>
                        </a:extLst>
                      </p:cNvPr>
                      <p:cNvPicPr>
                        <a:picLocks noChangeAspect="1" noChangeArrowheads="1"/>
                      </p:cNvPicPr>
                      <p:nvPr/>
                    </p:nvPicPr>
                    <p:blipFill>
                      <a:blip r:embed="rId13"/>
                      <a:srcRect/>
                      <a:stretch>
                        <a:fillRect/>
                      </a:stretch>
                    </p:blipFill>
                    <p:spPr bwMode="auto">
                      <a:xfrm>
                        <a:off x="9133658" y="2143573"/>
                        <a:ext cx="2158107" cy="1525368"/>
                      </a:xfrm>
                      <a:prstGeom prst="rect">
                        <a:avLst/>
                      </a:prstGeom>
                      <a:noFill/>
                    </p:spPr>
                  </p:pic>
                </p:oleObj>
              </mc:Fallback>
            </mc:AlternateContent>
          </a:graphicData>
        </a:graphic>
      </p:graphicFrame>
      <p:graphicFrame>
        <p:nvGraphicFramePr>
          <p:cNvPr id="18" name="对象 6">
            <a:extLst>
              <a:ext uri="{FF2B5EF4-FFF2-40B4-BE49-F238E27FC236}">
                <a16:creationId xmlns:a16="http://schemas.microsoft.com/office/drawing/2014/main" id="{B7DEB2C5-A782-C2C8-C072-751C67CE8596}"/>
              </a:ext>
            </a:extLst>
          </p:cNvPr>
          <p:cNvGraphicFramePr>
            <a:graphicFrameLocks noChangeAspect="1"/>
          </p:cNvGraphicFramePr>
          <p:nvPr>
            <p:extLst/>
          </p:nvPr>
        </p:nvGraphicFramePr>
        <p:xfrm>
          <a:off x="9133658" y="3987392"/>
          <a:ext cx="2220142" cy="1380782"/>
        </p:xfrm>
        <a:graphic>
          <a:graphicData uri="http://schemas.openxmlformats.org/presentationml/2006/ole">
            <mc:AlternateContent xmlns:mc="http://schemas.openxmlformats.org/markup-compatibility/2006">
              <mc:Choice xmlns:v="urn:schemas-microsoft-com:vml" Requires="v">
                <p:oleObj spid="_x0000_s2648" name="Visio" r:id="rId14" imgW="2933725" imgH="1742973" progId="Visio.Drawing.15">
                  <p:embed/>
                </p:oleObj>
              </mc:Choice>
              <mc:Fallback>
                <p:oleObj name="Visio" r:id="rId14" imgW="2933725" imgH="1742973" progId="Visio.Drawing.15">
                  <p:embed/>
                  <p:pic>
                    <p:nvPicPr>
                      <p:cNvPr id="18" name="对象 6">
                        <a:extLst>
                          <a:ext uri="{FF2B5EF4-FFF2-40B4-BE49-F238E27FC236}">
                            <a16:creationId xmlns:a16="http://schemas.microsoft.com/office/drawing/2014/main" id="{B7DEB2C5-A782-C2C8-C072-751C67CE8596}"/>
                          </a:ext>
                        </a:extLst>
                      </p:cNvPr>
                      <p:cNvPicPr>
                        <a:picLocks noChangeAspect="1" noChangeArrowheads="1"/>
                      </p:cNvPicPr>
                      <p:nvPr/>
                    </p:nvPicPr>
                    <p:blipFill>
                      <a:blip r:embed="rId15"/>
                      <a:srcRect/>
                      <a:stretch>
                        <a:fillRect/>
                      </a:stretch>
                    </p:blipFill>
                    <p:spPr bwMode="auto">
                      <a:xfrm>
                        <a:off x="9133658" y="3987392"/>
                        <a:ext cx="2220142" cy="1380782"/>
                      </a:xfrm>
                      <a:prstGeom prst="rect">
                        <a:avLst/>
                      </a:prstGeom>
                      <a:noFill/>
                    </p:spPr>
                  </p:pic>
                </p:oleObj>
              </mc:Fallback>
            </mc:AlternateContent>
          </a:graphicData>
        </a:graphic>
      </p:graphicFrame>
      <p:graphicFrame>
        <p:nvGraphicFramePr>
          <p:cNvPr id="19" name="对象 11">
            <a:extLst>
              <a:ext uri="{FF2B5EF4-FFF2-40B4-BE49-F238E27FC236}">
                <a16:creationId xmlns:a16="http://schemas.microsoft.com/office/drawing/2014/main" id="{6551975E-50C8-A39E-333C-4C49BB2A3235}"/>
              </a:ext>
            </a:extLst>
          </p:cNvPr>
          <p:cNvGraphicFramePr>
            <a:graphicFrameLocks noChangeAspect="1"/>
          </p:cNvGraphicFramePr>
          <p:nvPr>
            <p:extLst/>
          </p:nvPr>
        </p:nvGraphicFramePr>
        <p:xfrm>
          <a:off x="6745701" y="2143573"/>
          <a:ext cx="2312590" cy="1525367"/>
        </p:xfrm>
        <a:graphic>
          <a:graphicData uri="http://schemas.openxmlformats.org/presentationml/2006/ole">
            <mc:AlternateContent xmlns:mc="http://schemas.openxmlformats.org/markup-compatibility/2006">
              <mc:Choice xmlns:v="urn:schemas-microsoft-com:vml" Requires="v">
                <p:oleObj spid="_x0000_s2649" name="Visio" r:id="rId16" imgW="3343218" imgH="2209868" progId="Visio.Drawing.15">
                  <p:embed/>
                </p:oleObj>
              </mc:Choice>
              <mc:Fallback>
                <p:oleObj name="Visio" r:id="rId16" imgW="3343218" imgH="2209868" progId="Visio.Drawing.15">
                  <p:embed/>
                  <p:pic>
                    <p:nvPicPr>
                      <p:cNvPr id="19" name="对象 11">
                        <a:extLst>
                          <a:ext uri="{FF2B5EF4-FFF2-40B4-BE49-F238E27FC236}">
                            <a16:creationId xmlns:a16="http://schemas.microsoft.com/office/drawing/2014/main" id="{6551975E-50C8-A39E-333C-4C49BB2A3235}"/>
                          </a:ext>
                        </a:extLst>
                      </p:cNvPr>
                      <p:cNvPicPr>
                        <a:picLocks noChangeAspect="1" noChangeArrowheads="1"/>
                      </p:cNvPicPr>
                      <p:nvPr/>
                    </p:nvPicPr>
                    <p:blipFill>
                      <a:blip r:embed="rId17"/>
                      <a:srcRect/>
                      <a:stretch>
                        <a:fillRect/>
                      </a:stretch>
                    </p:blipFill>
                    <p:spPr bwMode="auto">
                      <a:xfrm>
                        <a:off x="6745701" y="2143573"/>
                        <a:ext cx="2312590" cy="1525367"/>
                      </a:xfrm>
                      <a:prstGeom prst="rect">
                        <a:avLst/>
                      </a:prstGeom>
                      <a:noFill/>
                    </p:spPr>
                  </p:pic>
                </p:oleObj>
              </mc:Fallback>
            </mc:AlternateContent>
          </a:graphicData>
        </a:graphic>
      </p:graphicFrame>
      <p:sp>
        <p:nvSpPr>
          <p:cNvPr id="22" name="Rectangle 21">
            <a:extLst>
              <a:ext uri="{FF2B5EF4-FFF2-40B4-BE49-F238E27FC236}">
                <a16:creationId xmlns:a16="http://schemas.microsoft.com/office/drawing/2014/main" id="{5900DC37-394F-FCB7-C156-764F59C92048}"/>
              </a:ext>
            </a:extLst>
          </p:cNvPr>
          <p:cNvSpPr/>
          <p:nvPr/>
        </p:nvSpPr>
        <p:spPr>
          <a:xfrm>
            <a:off x="35503" y="1768302"/>
            <a:ext cx="5994400" cy="452931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LID4096"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Content Placeholder 2">
            <a:extLst>
              <a:ext uri="{FF2B5EF4-FFF2-40B4-BE49-F238E27FC236}">
                <a16:creationId xmlns:a16="http://schemas.microsoft.com/office/drawing/2014/main" id="{767F2579-7BB6-2CF6-569D-2DD026A81204}"/>
              </a:ext>
            </a:extLst>
          </p:cNvPr>
          <p:cNvSpPr>
            <a:spLocks noGrp="1"/>
          </p:cNvSpPr>
          <p:nvPr>
            <p:ph idx="1"/>
          </p:nvPr>
        </p:nvSpPr>
        <p:spPr>
          <a:xfrm>
            <a:off x="6471724" y="5764394"/>
            <a:ext cx="5173134" cy="495120"/>
          </a:xfrm>
          <a:ln>
            <a:solidFill>
              <a:schemeClr val="tx1"/>
            </a:solidFill>
            <a:prstDash val="dash"/>
          </a:ln>
        </p:spPr>
        <p:txBody>
          <a:bodyPr/>
          <a:lstStyle/>
          <a:p>
            <a:pPr marL="0" indent="0">
              <a:buNone/>
            </a:pPr>
            <a:r>
              <a:rPr kumimoji="1" lang="en-US" altLang="ja-JP" sz="1200" b="1" i="0" u="none" strike="noStrike" kern="0" cap="none" spc="0" normalizeH="0" baseline="0" noProof="0" err="1">
                <a:ln>
                  <a:noFill/>
                </a:ln>
                <a:solidFill>
                  <a:srgbClr val="FF0000"/>
                </a:solidFill>
                <a:effectLst/>
                <a:uLnTx/>
                <a:uFillTx/>
                <a:latin typeface="Arial"/>
                <a:ea typeface="ＭＳ Ｐゴシック"/>
                <a:cs typeface="Arial"/>
              </a:rPr>
              <a:t>vivo’s</a:t>
            </a:r>
            <a:r>
              <a:rPr kumimoji="1" lang="en-US" altLang="ja-JP" sz="1200" b="1" i="0" u="none" strike="noStrike" kern="0" cap="none" spc="0" normalizeH="0" baseline="0" noProof="0">
                <a:ln>
                  <a:noFill/>
                </a:ln>
                <a:solidFill>
                  <a:srgbClr val="FF0000"/>
                </a:solidFill>
                <a:effectLst/>
                <a:uLnTx/>
                <a:uFillTx/>
                <a:latin typeface="Arial"/>
                <a:ea typeface="ＭＳ Ｐゴシック"/>
                <a:cs typeface="Arial"/>
              </a:rPr>
              <a:t> preference</a:t>
            </a:r>
            <a:r>
              <a:rPr kumimoji="1" lang="en-US" altLang="ja-JP" sz="1200" b="0" i="0" u="none" strike="noStrike" kern="0" cap="none" spc="0" normalizeH="0" baseline="0" noProof="0">
                <a:ln>
                  <a:noFill/>
                </a:ln>
                <a:solidFill>
                  <a:srgbClr val="000000"/>
                </a:solidFill>
                <a:effectLst/>
                <a:uLnTx/>
                <a:uFillTx/>
                <a:latin typeface="Arial"/>
                <a:ea typeface="ＭＳ Ｐゴシック"/>
                <a:cs typeface="Arial"/>
              </a:rPr>
              <a:t>: </a:t>
            </a:r>
            <a:r>
              <a:rPr kumimoji="1" lang="en-US" altLang="ja-JP" sz="1200" b="1" i="0" u="none" strike="noStrike" kern="0" cap="none" spc="0" normalizeH="0" baseline="0" noProof="0">
                <a:ln>
                  <a:noFill/>
                </a:ln>
                <a:solidFill>
                  <a:srgbClr val="000000"/>
                </a:solidFill>
                <a:effectLst/>
                <a:uLnTx/>
                <a:uFillTx/>
                <a:latin typeface="Arial"/>
                <a:ea typeface="ＭＳ Ｐゴシック"/>
                <a:cs typeface="Arial"/>
              </a:rPr>
              <a:t>Option 1</a:t>
            </a:r>
            <a:r>
              <a:rPr kumimoji="1" lang="en-US" altLang="ja-JP" sz="1200" b="0" i="0" u="none" strike="noStrike" kern="0" cap="none" spc="0" normalizeH="0" baseline="0" noProof="0">
                <a:ln>
                  <a:noFill/>
                </a:ln>
                <a:solidFill>
                  <a:srgbClr val="000000"/>
                </a:solidFill>
                <a:effectLst/>
                <a:uLnTx/>
                <a:uFillTx/>
                <a:latin typeface="Arial"/>
                <a:ea typeface="ＭＳ Ｐゴシック"/>
                <a:cs typeface="Arial"/>
              </a:rPr>
              <a:t> can flexibly support different sensing modes e.g. BS and UE bistatic, </a:t>
            </a:r>
            <a:r>
              <a:rPr kumimoji="1" lang="en-US" altLang="ja-JP" sz="1200" kern="0">
                <a:solidFill>
                  <a:srgbClr val="000000"/>
                </a:solidFill>
                <a:latin typeface="Arial"/>
                <a:ea typeface="ＭＳ Ｐゴシック"/>
                <a:cs typeface="Arial"/>
              </a:rPr>
              <a:t>BS monostatic</a:t>
            </a:r>
            <a:r>
              <a:rPr kumimoji="1" lang="en-US" altLang="ja-JP" sz="1200" b="0" i="0" u="none" strike="noStrike" kern="0" cap="none" spc="0" normalizeH="0" baseline="0" noProof="0">
                <a:ln>
                  <a:noFill/>
                </a:ln>
                <a:solidFill>
                  <a:srgbClr val="000000"/>
                </a:solidFill>
                <a:effectLst/>
                <a:uLnTx/>
                <a:uFillTx/>
                <a:latin typeface="Arial"/>
                <a:ea typeface="ＭＳ Ｐゴシック"/>
                <a:cs typeface="Arial"/>
              </a:rPr>
              <a:t>.</a:t>
            </a:r>
          </a:p>
        </p:txBody>
      </p:sp>
      <p:sp>
        <p:nvSpPr>
          <p:cNvPr id="26" name="TextBox 25">
            <a:extLst>
              <a:ext uri="{FF2B5EF4-FFF2-40B4-BE49-F238E27FC236}">
                <a16:creationId xmlns:a16="http://schemas.microsoft.com/office/drawing/2014/main" id="{6D9175F4-9321-4BEF-2E9F-06935797D1EE}"/>
              </a:ext>
            </a:extLst>
          </p:cNvPr>
          <p:cNvSpPr txBox="1"/>
          <p:nvPr/>
        </p:nvSpPr>
        <p:spPr>
          <a:xfrm>
            <a:off x="6717056" y="1977685"/>
            <a:ext cx="896399" cy="276999"/>
          </a:xfrm>
          <a:prstGeom prst="rect">
            <a:avLst/>
          </a:prstGeom>
          <a:solidFill>
            <a:srgbClr val="92D050"/>
          </a:solid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Option 1a</a:t>
            </a:r>
            <a:endParaRPr kumimoji="0" lang="LID4096"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7" name="TextBox 26">
            <a:extLst>
              <a:ext uri="{FF2B5EF4-FFF2-40B4-BE49-F238E27FC236}">
                <a16:creationId xmlns:a16="http://schemas.microsoft.com/office/drawing/2014/main" id="{9C5E225E-AD3B-1CBA-937F-EEEC0BEE16BB}"/>
              </a:ext>
            </a:extLst>
          </p:cNvPr>
          <p:cNvSpPr txBox="1"/>
          <p:nvPr/>
        </p:nvSpPr>
        <p:spPr>
          <a:xfrm>
            <a:off x="9133658" y="1958907"/>
            <a:ext cx="906017" cy="276999"/>
          </a:xfrm>
          <a:prstGeom prst="rect">
            <a:avLst/>
          </a:prstGeom>
          <a:solidFill>
            <a:srgbClr val="92D050"/>
          </a:solid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Option 1b</a:t>
            </a:r>
            <a:endParaRPr kumimoji="0" lang="LID4096"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8" name="TextBox 27">
            <a:extLst>
              <a:ext uri="{FF2B5EF4-FFF2-40B4-BE49-F238E27FC236}">
                <a16:creationId xmlns:a16="http://schemas.microsoft.com/office/drawing/2014/main" id="{8B30863E-563D-5902-F435-FAB343509A2B}"/>
              </a:ext>
            </a:extLst>
          </p:cNvPr>
          <p:cNvSpPr txBox="1"/>
          <p:nvPr/>
        </p:nvSpPr>
        <p:spPr>
          <a:xfrm>
            <a:off x="6717056" y="3773543"/>
            <a:ext cx="811441" cy="276999"/>
          </a:xfrm>
          <a:prstGeom prst="rect">
            <a:avLst/>
          </a:prstGeom>
          <a:solidFill>
            <a:srgbClr val="92D050"/>
          </a:solid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Option 2</a:t>
            </a:r>
            <a:endParaRPr kumimoji="0" lang="LID4096"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9" name="TextBox 28">
            <a:extLst>
              <a:ext uri="{FF2B5EF4-FFF2-40B4-BE49-F238E27FC236}">
                <a16:creationId xmlns:a16="http://schemas.microsoft.com/office/drawing/2014/main" id="{BDB6AA96-EB2C-51E2-2198-8876E1334245}"/>
              </a:ext>
            </a:extLst>
          </p:cNvPr>
          <p:cNvSpPr txBox="1"/>
          <p:nvPr/>
        </p:nvSpPr>
        <p:spPr>
          <a:xfrm>
            <a:off x="9133658" y="3754765"/>
            <a:ext cx="811441" cy="276999"/>
          </a:xfrm>
          <a:prstGeom prst="rect">
            <a:avLst/>
          </a:prstGeom>
          <a:solidFill>
            <a:srgbClr val="92D050"/>
          </a:solid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Option 3</a:t>
            </a:r>
            <a:endParaRPr kumimoji="0" lang="LID4096"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4" name="TextBox 23">
            <a:extLst>
              <a:ext uri="{FF2B5EF4-FFF2-40B4-BE49-F238E27FC236}">
                <a16:creationId xmlns:a16="http://schemas.microsoft.com/office/drawing/2014/main" id="{3DA01CFE-FA75-1592-2D46-FEF77B082D1E}"/>
              </a:ext>
            </a:extLst>
          </p:cNvPr>
          <p:cNvSpPr txBox="1"/>
          <p:nvPr/>
        </p:nvSpPr>
        <p:spPr>
          <a:xfrm>
            <a:off x="101600" y="4733292"/>
            <a:ext cx="5994400" cy="1107996"/>
          </a:xfrm>
          <a:prstGeom prst="rect">
            <a:avLst/>
          </a:prstGeom>
          <a:noFill/>
        </p:spPr>
        <p:txBody>
          <a:bodyPr wrap="square">
            <a:spAutoFit/>
          </a:bodyPr>
          <a:lstStyle/>
          <a:p>
            <a:pPr marL="171450" marR="0" lvl="0" indent="-171450" algn="l" defTabSz="914400" rtl="0" eaLnBrk="0" fontAlgn="base" latinLnBrk="0" hangingPunct="0">
              <a:lnSpc>
                <a:spcPct val="100000"/>
              </a:lnSpc>
              <a:spcBef>
                <a:spcPct val="0"/>
              </a:spcBef>
              <a:spcAft>
                <a:spcPct val="0"/>
              </a:spcAft>
              <a:buClrTx/>
              <a:buSzTx/>
              <a:buFontTx/>
              <a:buChar char="-"/>
              <a:tabLst/>
              <a:defRPr/>
            </a:pP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SA1 has common consensus on that sensing mode (monostatic/bistatic) will not be specified/mentioned in the requirements. Solution-oriented description will restrict downstream workgroups, i.e., SA2 will decide the architecture for sensing</a:t>
            </a:r>
          </a:p>
          <a:p>
            <a:pPr marL="171450" marR="0" lvl="0" indent="-171450" algn="l" defTabSz="914400" rtl="0" eaLnBrk="0" fontAlgn="base" latinLnBrk="0" hangingPunct="0">
              <a:lnSpc>
                <a:spcPct val="100000"/>
              </a:lnSpc>
              <a:spcBef>
                <a:spcPct val="0"/>
              </a:spcBef>
              <a:spcAft>
                <a:spcPct val="0"/>
              </a:spcAft>
              <a:buClrTx/>
              <a:buSzTx/>
              <a:buFontTx/>
              <a:buChar char="-"/>
              <a:tabLst/>
              <a:defRPr/>
            </a:pPr>
            <a:r>
              <a:rPr kumimoji="0" lang="en-US" sz="1100" b="1" i="0" u="none" strike="noStrike" kern="1200" cap="none" spc="0" normalizeH="0" baseline="0" noProof="0" dirty="0" err="1">
                <a:ln>
                  <a:noFill/>
                </a:ln>
                <a:solidFill>
                  <a:srgbClr val="FF0000"/>
                </a:solidFill>
                <a:effectLst/>
                <a:uLnTx/>
                <a:uFillTx/>
                <a:latin typeface="Arial" panose="020B0604020202020204" pitchFamily="34" charset="0"/>
                <a:ea typeface="+mn-ea"/>
                <a:cs typeface="Arial" panose="020B0604020202020204" pitchFamily="34" charset="0"/>
              </a:rPr>
              <a:t>vivo’s</a:t>
            </a:r>
            <a:r>
              <a:rPr kumimoji="0" lang="en-US" sz="11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1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preference</a:t>
            </a:r>
            <a:r>
              <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Architecture should flexibly support the different sensing modes i.e. BS and UE bistatic, BS monostatic, UE monostatic and at least support sensing mode 4), 1), 3) in R19 if time is limited</a:t>
            </a:r>
          </a:p>
        </p:txBody>
      </p:sp>
      <p:sp>
        <p:nvSpPr>
          <p:cNvPr id="30" name="TextBox 29">
            <a:extLst>
              <a:ext uri="{FF2B5EF4-FFF2-40B4-BE49-F238E27FC236}">
                <a16:creationId xmlns:a16="http://schemas.microsoft.com/office/drawing/2014/main" id="{FF533A9A-066F-1C37-1581-4E85E0D839F0}"/>
              </a:ext>
            </a:extLst>
          </p:cNvPr>
          <p:cNvSpPr txBox="1"/>
          <p:nvPr/>
        </p:nvSpPr>
        <p:spPr>
          <a:xfrm>
            <a:off x="172695" y="4228329"/>
            <a:ext cx="1683633" cy="276999"/>
          </a:xfrm>
          <a:prstGeom prst="rect">
            <a:avLst/>
          </a:prstGeom>
          <a:solidFill>
            <a:schemeClr val="bg2">
              <a:lumMod val="90000"/>
            </a:schemeClr>
          </a:solidFill>
          <a:ln>
            <a:solidFill>
              <a:schemeClr val="bg2"/>
            </a:solidFill>
          </a:ln>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BS - oriented</a:t>
            </a:r>
            <a:endParaRPr kumimoji="0" lang="LID4096"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31" name="TextBox 30">
            <a:extLst>
              <a:ext uri="{FF2B5EF4-FFF2-40B4-BE49-F238E27FC236}">
                <a16:creationId xmlns:a16="http://schemas.microsoft.com/office/drawing/2014/main" id="{C98B243D-BFCF-9699-48D6-C8462201059D}"/>
              </a:ext>
            </a:extLst>
          </p:cNvPr>
          <p:cNvSpPr txBox="1"/>
          <p:nvPr/>
        </p:nvSpPr>
        <p:spPr>
          <a:xfrm>
            <a:off x="2111278" y="4225968"/>
            <a:ext cx="1683633" cy="276999"/>
          </a:xfrm>
          <a:prstGeom prst="rect">
            <a:avLst/>
          </a:prstGeom>
          <a:solidFill>
            <a:schemeClr val="bg2">
              <a:lumMod val="90000"/>
            </a:schemeClr>
          </a:solidFill>
          <a:ln>
            <a:solidFill>
              <a:schemeClr val="bg2"/>
            </a:solidFill>
          </a:ln>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BS  + UE</a:t>
            </a:r>
            <a:endParaRPr kumimoji="0" lang="LID4096"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32" name="TextBox 31">
            <a:extLst>
              <a:ext uri="{FF2B5EF4-FFF2-40B4-BE49-F238E27FC236}">
                <a16:creationId xmlns:a16="http://schemas.microsoft.com/office/drawing/2014/main" id="{549F25DC-FD17-AAF0-8261-AF86ABCE19BF}"/>
              </a:ext>
            </a:extLst>
          </p:cNvPr>
          <p:cNvSpPr txBox="1"/>
          <p:nvPr/>
        </p:nvSpPr>
        <p:spPr>
          <a:xfrm>
            <a:off x="4197389" y="4227114"/>
            <a:ext cx="1683633" cy="276999"/>
          </a:xfrm>
          <a:prstGeom prst="rect">
            <a:avLst/>
          </a:prstGeom>
          <a:solidFill>
            <a:schemeClr val="bg2">
              <a:lumMod val="90000"/>
            </a:schemeClr>
          </a:solidFill>
          <a:ln>
            <a:solidFill>
              <a:schemeClr val="bg2"/>
            </a:solidFill>
          </a:ln>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UE oriented</a:t>
            </a:r>
            <a:endParaRPr kumimoji="0" lang="LID4096"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0" y="560387"/>
            <a:ext cx="11353800" cy="1130301"/>
          </a:xfrm>
        </p:spPr>
        <p:txBody>
          <a:bodyPr/>
          <a:lstStyle/>
          <a:p>
            <a:r>
              <a:rPr lang="en-GB" altLang="en-US"/>
              <a:t>ISAC – Sensing Function characteristics</a:t>
            </a:r>
          </a:p>
        </p:txBody>
      </p:sp>
      <p:graphicFrame>
        <p:nvGraphicFramePr>
          <p:cNvPr id="20" name="对象 3">
            <a:extLst>
              <a:ext uri="{FF2B5EF4-FFF2-40B4-BE49-F238E27FC236}">
                <a16:creationId xmlns:a16="http://schemas.microsoft.com/office/drawing/2014/main" id="{222FF783-7DAE-26E6-11D8-2D7D655CEBDA}"/>
              </a:ext>
            </a:extLst>
          </p:cNvPr>
          <p:cNvGraphicFramePr>
            <a:graphicFrameLocks noChangeAspect="1"/>
          </p:cNvGraphicFramePr>
          <p:nvPr>
            <p:extLst/>
          </p:nvPr>
        </p:nvGraphicFramePr>
        <p:xfrm>
          <a:off x="5594223" y="3352465"/>
          <a:ext cx="5342634" cy="2260600"/>
        </p:xfrm>
        <a:graphic>
          <a:graphicData uri="http://schemas.openxmlformats.org/presentationml/2006/ole">
            <mc:AlternateContent xmlns:mc="http://schemas.openxmlformats.org/markup-compatibility/2006">
              <mc:Choice xmlns:v="urn:schemas-microsoft-com:vml" Requires="v">
                <p:oleObj spid="_x0000_s3671" name="Visio" r:id="rId3" imgW="7543800" imgH="2686050" progId="Visio.Drawing.15">
                  <p:embed/>
                </p:oleObj>
              </mc:Choice>
              <mc:Fallback>
                <p:oleObj name="Visio" r:id="rId3" imgW="7543800" imgH="2686050" progId="Visio.Drawing.15">
                  <p:embed/>
                  <p:pic>
                    <p:nvPicPr>
                      <p:cNvPr id="20" name="对象 3">
                        <a:extLst>
                          <a:ext uri="{FF2B5EF4-FFF2-40B4-BE49-F238E27FC236}">
                            <a16:creationId xmlns:a16="http://schemas.microsoft.com/office/drawing/2014/main" id="{222FF783-7DAE-26E6-11D8-2D7D655CEBDA}"/>
                          </a:ext>
                        </a:extLst>
                      </p:cNvPr>
                      <p:cNvPicPr>
                        <a:picLocks noChangeAspect="1" noChangeArrowheads="1"/>
                      </p:cNvPicPr>
                      <p:nvPr/>
                    </p:nvPicPr>
                    <p:blipFill>
                      <a:blip r:embed="rId4"/>
                      <a:srcRect/>
                      <a:stretch>
                        <a:fillRect/>
                      </a:stretch>
                    </p:blipFill>
                    <p:spPr bwMode="auto">
                      <a:xfrm>
                        <a:off x="5594223" y="3352465"/>
                        <a:ext cx="5342634" cy="2260600"/>
                      </a:xfrm>
                      <a:prstGeom prst="rect">
                        <a:avLst/>
                      </a:prstGeom>
                      <a:noFill/>
                    </p:spPr>
                  </p:pic>
                </p:oleObj>
              </mc:Fallback>
            </mc:AlternateContent>
          </a:graphicData>
        </a:graphic>
      </p:graphicFrame>
      <p:graphicFrame>
        <p:nvGraphicFramePr>
          <p:cNvPr id="23" name="对象 5">
            <a:extLst>
              <a:ext uri="{FF2B5EF4-FFF2-40B4-BE49-F238E27FC236}">
                <a16:creationId xmlns:a16="http://schemas.microsoft.com/office/drawing/2014/main" id="{CA5D5BD6-88E0-DA18-FF20-12477CD81E95}"/>
              </a:ext>
            </a:extLst>
          </p:cNvPr>
          <p:cNvGraphicFramePr>
            <a:graphicFrameLocks noChangeAspect="1"/>
          </p:cNvGraphicFramePr>
          <p:nvPr>
            <p:extLst/>
          </p:nvPr>
        </p:nvGraphicFramePr>
        <p:xfrm>
          <a:off x="5579861" y="4872087"/>
          <a:ext cx="5009228" cy="2043091"/>
        </p:xfrm>
        <a:graphic>
          <a:graphicData uri="http://schemas.openxmlformats.org/presentationml/2006/ole">
            <mc:AlternateContent xmlns:mc="http://schemas.openxmlformats.org/markup-compatibility/2006">
              <mc:Choice xmlns:v="urn:schemas-microsoft-com:vml" Requires="v">
                <p:oleObj spid="_x0000_s3672" name="Visio" r:id="rId5" imgW="6858000" imgH="2686050" progId="Visio.Drawing.15">
                  <p:embed/>
                </p:oleObj>
              </mc:Choice>
              <mc:Fallback>
                <p:oleObj name="Visio" r:id="rId5" imgW="6858000" imgH="2686050" progId="Visio.Drawing.15">
                  <p:embed/>
                  <p:pic>
                    <p:nvPicPr>
                      <p:cNvPr id="23" name="对象 5">
                        <a:extLst>
                          <a:ext uri="{FF2B5EF4-FFF2-40B4-BE49-F238E27FC236}">
                            <a16:creationId xmlns:a16="http://schemas.microsoft.com/office/drawing/2014/main" id="{CA5D5BD6-88E0-DA18-FF20-12477CD81E95}"/>
                          </a:ext>
                        </a:extLst>
                      </p:cNvPr>
                      <p:cNvPicPr>
                        <a:picLocks noChangeAspect="1" noChangeArrowheads="1"/>
                      </p:cNvPicPr>
                      <p:nvPr/>
                    </p:nvPicPr>
                    <p:blipFill>
                      <a:blip r:embed="rId6"/>
                      <a:srcRect/>
                      <a:stretch>
                        <a:fillRect/>
                      </a:stretch>
                    </p:blipFill>
                    <p:spPr bwMode="auto">
                      <a:xfrm>
                        <a:off x="5579861" y="4872087"/>
                        <a:ext cx="5009228" cy="2043091"/>
                      </a:xfrm>
                      <a:prstGeom prst="rect">
                        <a:avLst/>
                      </a:prstGeom>
                      <a:noFill/>
                    </p:spPr>
                  </p:pic>
                </p:oleObj>
              </mc:Fallback>
            </mc:AlternateContent>
          </a:graphicData>
        </a:graphic>
      </p:graphicFrame>
      <p:graphicFrame>
        <p:nvGraphicFramePr>
          <p:cNvPr id="30" name="对象 10">
            <a:extLst>
              <a:ext uri="{FF2B5EF4-FFF2-40B4-BE49-F238E27FC236}">
                <a16:creationId xmlns:a16="http://schemas.microsoft.com/office/drawing/2014/main" id="{3A4AE8E0-0483-118E-260D-52F92060691D}"/>
              </a:ext>
            </a:extLst>
          </p:cNvPr>
          <p:cNvGraphicFramePr>
            <a:graphicFrameLocks noChangeAspect="1"/>
          </p:cNvGraphicFramePr>
          <p:nvPr>
            <p:extLst/>
          </p:nvPr>
        </p:nvGraphicFramePr>
        <p:xfrm>
          <a:off x="5594223" y="2106757"/>
          <a:ext cx="2490252" cy="1036131"/>
        </p:xfrm>
        <a:graphic>
          <a:graphicData uri="http://schemas.openxmlformats.org/presentationml/2006/ole">
            <mc:AlternateContent xmlns:mc="http://schemas.openxmlformats.org/markup-compatibility/2006">
              <mc:Choice xmlns:v="urn:schemas-microsoft-com:vml" Requires="v">
                <p:oleObj spid="_x0000_s3673" name="Visio" r:id="rId7" imgW="3352698" imgH="1343127" progId="Visio.Drawing.15">
                  <p:embed/>
                </p:oleObj>
              </mc:Choice>
              <mc:Fallback>
                <p:oleObj name="Visio" r:id="rId7" imgW="3352698" imgH="1343127" progId="Visio.Drawing.15">
                  <p:embed/>
                  <p:pic>
                    <p:nvPicPr>
                      <p:cNvPr id="30" name="对象 10">
                        <a:extLst>
                          <a:ext uri="{FF2B5EF4-FFF2-40B4-BE49-F238E27FC236}">
                            <a16:creationId xmlns:a16="http://schemas.microsoft.com/office/drawing/2014/main" id="{3A4AE8E0-0483-118E-260D-52F92060691D}"/>
                          </a:ext>
                        </a:extLst>
                      </p:cNvPr>
                      <p:cNvPicPr>
                        <a:picLocks noChangeAspect="1" noChangeArrowheads="1"/>
                      </p:cNvPicPr>
                      <p:nvPr/>
                    </p:nvPicPr>
                    <p:blipFill>
                      <a:blip r:embed="rId8"/>
                      <a:srcRect/>
                      <a:stretch>
                        <a:fillRect/>
                      </a:stretch>
                    </p:blipFill>
                    <p:spPr bwMode="auto">
                      <a:xfrm>
                        <a:off x="5594223" y="2106757"/>
                        <a:ext cx="2490252" cy="1036131"/>
                      </a:xfrm>
                      <a:prstGeom prst="rect">
                        <a:avLst/>
                      </a:prstGeom>
                      <a:noFill/>
                    </p:spPr>
                  </p:pic>
                </p:oleObj>
              </mc:Fallback>
            </mc:AlternateContent>
          </a:graphicData>
        </a:graphic>
      </p:graphicFrame>
      <p:sp>
        <p:nvSpPr>
          <p:cNvPr id="32" name="TextBox 31">
            <a:extLst>
              <a:ext uri="{FF2B5EF4-FFF2-40B4-BE49-F238E27FC236}">
                <a16:creationId xmlns:a16="http://schemas.microsoft.com/office/drawing/2014/main" id="{19D24877-FE29-DD16-F625-6C5196B21760}"/>
              </a:ext>
            </a:extLst>
          </p:cNvPr>
          <p:cNvSpPr txBox="1"/>
          <p:nvPr/>
        </p:nvSpPr>
        <p:spPr>
          <a:xfrm>
            <a:off x="5520878" y="1870434"/>
            <a:ext cx="5968588" cy="276999"/>
          </a:xfrm>
          <a:prstGeom prst="rect">
            <a:avLst/>
          </a:prstGeom>
          <a:solidFill>
            <a:srgbClr val="92D050"/>
          </a:solid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Option 1: SF exposes sensing data                                                                                </a:t>
            </a:r>
            <a:endParaRPr kumimoji="0" lang="LID4096"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33" name="TextBox 32">
            <a:extLst>
              <a:ext uri="{FF2B5EF4-FFF2-40B4-BE49-F238E27FC236}">
                <a16:creationId xmlns:a16="http://schemas.microsoft.com/office/drawing/2014/main" id="{38110DA9-42F5-7324-899F-FF35CF53ADCB}"/>
              </a:ext>
            </a:extLst>
          </p:cNvPr>
          <p:cNvSpPr txBox="1"/>
          <p:nvPr/>
        </p:nvSpPr>
        <p:spPr>
          <a:xfrm>
            <a:off x="5520878" y="3210311"/>
            <a:ext cx="5914260" cy="276999"/>
          </a:xfrm>
          <a:prstGeom prst="rect">
            <a:avLst/>
          </a:prstGeom>
          <a:solidFill>
            <a:srgbClr val="92D050"/>
          </a:solidFill>
        </p:spPr>
        <p:txBody>
          <a:bodyPr wrap="square" rtlCol="0">
            <a:spAutoFit/>
          </a:bodyPr>
          <a:lstStyle/>
          <a:p>
            <a:pPr lvl="0">
              <a:defRPr/>
            </a:pPr>
            <a:r>
              <a:rPr kumimoji="0" lang="en-US"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Option 2: SF </a:t>
            </a:r>
            <a:r>
              <a:rPr lang="en-US" sz="1200" b="1">
                <a:solidFill>
                  <a:prstClr val="white"/>
                </a:solidFill>
              </a:rPr>
              <a:t>exposes </a:t>
            </a:r>
            <a:r>
              <a:rPr lang="en-US" sz="1200" b="1">
                <a:solidFill>
                  <a:srgbClr val="FF0000"/>
                </a:solidFill>
              </a:rPr>
              <a:t>“intermediate” </a:t>
            </a:r>
            <a:r>
              <a:rPr kumimoji="0" lang="en-US"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sensing result(s)                                                                       </a:t>
            </a:r>
            <a:endParaRPr kumimoji="0" lang="LID4096"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35" name="TextBox 34">
            <a:extLst>
              <a:ext uri="{FF2B5EF4-FFF2-40B4-BE49-F238E27FC236}">
                <a16:creationId xmlns:a16="http://schemas.microsoft.com/office/drawing/2014/main" id="{CEE4F221-BFF7-B20F-628D-B4E801BC743D}"/>
              </a:ext>
            </a:extLst>
          </p:cNvPr>
          <p:cNvSpPr txBox="1"/>
          <p:nvPr/>
        </p:nvSpPr>
        <p:spPr>
          <a:xfrm>
            <a:off x="5520877" y="4550188"/>
            <a:ext cx="5889425" cy="276999"/>
          </a:xfrm>
          <a:prstGeom prst="rect">
            <a:avLst/>
          </a:prstGeom>
          <a:solidFill>
            <a:srgbClr val="92D050"/>
          </a:solid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Option 3: SF exposes sensing objective                                                                      </a:t>
            </a:r>
            <a:endParaRPr kumimoji="0" lang="LID4096"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7209" name="Content Placeholder 2">
            <a:extLst>
              <a:ext uri="{FF2B5EF4-FFF2-40B4-BE49-F238E27FC236}">
                <a16:creationId xmlns:a16="http://schemas.microsoft.com/office/drawing/2014/main" id="{7CCC75BA-F583-E8D0-0BA6-BC7D7EABBC0C}"/>
              </a:ext>
            </a:extLst>
          </p:cNvPr>
          <p:cNvSpPr>
            <a:spLocks noGrp="1"/>
          </p:cNvSpPr>
          <p:nvPr>
            <p:ph idx="1"/>
          </p:nvPr>
        </p:nvSpPr>
        <p:spPr>
          <a:xfrm>
            <a:off x="5520877" y="5920718"/>
            <a:ext cx="6264724" cy="376896"/>
          </a:xfrm>
          <a:ln>
            <a:solidFill>
              <a:schemeClr val="tx1"/>
            </a:solidFill>
            <a:prstDash val="dash"/>
          </a:ln>
        </p:spPr>
        <p:txBody>
          <a:bodyPr/>
          <a:lstStyle/>
          <a:p>
            <a:pPr marL="0" indent="0">
              <a:buNone/>
            </a:pPr>
            <a:r>
              <a:rPr kumimoji="1" lang="en-US" altLang="ja-JP" sz="1200" b="1" i="0" u="none" strike="noStrike" kern="0" cap="none" spc="0" normalizeH="0" baseline="0" noProof="0" err="1">
                <a:ln>
                  <a:noFill/>
                </a:ln>
                <a:solidFill>
                  <a:srgbClr val="FF0000"/>
                </a:solidFill>
                <a:effectLst/>
                <a:uLnTx/>
                <a:uFillTx/>
                <a:latin typeface="Arial"/>
                <a:ea typeface="ＭＳ Ｐゴシック"/>
                <a:cs typeface="Arial"/>
              </a:rPr>
              <a:t>vivo’s</a:t>
            </a:r>
            <a:r>
              <a:rPr kumimoji="1" lang="en-US" altLang="ja-JP" sz="1200" b="1" i="0" u="none" strike="noStrike" kern="0" cap="none" spc="0" normalizeH="0" baseline="0" noProof="0">
                <a:ln>
                  <a:noFill/>
                </a:ln>
                <a:solidFill>
                  <a:srgbClr val="FF0000"/>
                </a:solidFill>
                <a:effectLst/>
                <a:uLnTx/>
                <a:uFillTx/>
                <a:latin typeface="Arial"/>
                <a:ea typeface="ＭＳ Ｐゴシック"/>
                <a:cs typeface="Arial"/>
              </a:rPr>
              <a:t> preference</a:t>
            </a:r>
            <a:r>
              <a:rPr kumimoji="1" lang="en-US" altLang="ja-JP" sz="1200" b="0" i="0" u="none" strike="noStrike" kern="0" cap="none" spc="0" normalizeH="0" baseline="0" noProof="0">
                <a:ln>
                  <a:noFill/>
                </a:ln>
                <a:solidFill>
                  <a:srgbClr val="000000"/>
                </a:solidFill>
                <a:effectLst/>
                <a:uLnTx/>
                <a:uFillTx/>
                <a:latin typeface="Arial"/>
                <a:ea typeface="ＭＳ Ｐゴシック"/>
                <a:cs typeface="Arial"/>
              </a:rPr>
              <a:t>: </a:t>
            </a:r>
            <a:r>
              <a:rPr lang="en-US" altLang="ja-JP" sz="1200" b="1"/>
              <a:t>Option 2 </a:t>
            </a:r>
            <a:r>
              <a:rPr lang="en-US" altLang="ja-JP" sz="1200"/>
              <a:t>simplifies core network SF functionalities and secures the information to be exposed to a 3</a:t>
            </a:r>
            <a:r>
              <a:rPr lang="en-US" altLang="ja-JP" sz="1200" baseline="30000"/>
              <a:t>rd</a:t>
            </a:r>
            <a:r>
              <a:rPr lang="en-US" altLang="ja-JP" sz="1200"/>
              <a:t> party</a:t>
            </a:r>
            <a:r>
              <a:rPr kumimoji="1" lang="en-US" altLang="ja-JP" sz="1200" b="0" i="0" u="none" strike="noStrike" kern="0" cap="none" spc="0" normalizeH="0" baseline="0" noProof="0">
                <a:ln>
                  <a:noFill/>
                </a:ln>
                <a:solidFill>
                  <a:srgbClr val="000000"/>
                </a:solidFill>
                <a:effectLst/>
                <a:uLnTx/>
                <a:uFillTx/>
                <a:latin typeface="Arial"/>
                <a:ea typeface="ＭＳ Ｐゴシック"/>
                <a:cs typeface="Arial"/>
              </a:rPr>
              <a:t>.</a:t>
            </a:r>
          </a:p>
        </p:txBody>
      </p:sp>
      <p:pic>
        <p:nvPicPr>
          <p:cNvPr id="3" name="Picture 2">
            <a:extLst>
              <a:ext uri="{FF2B5EF4-FFF2-40B4-BE49-F238E27FC236}">
                <a16:creationId xmlns:a16="http://schemas.microsoft.com/office/drawing/2014/main" id="{E9F9AEAE-46DF-6FDF-3434-996B5C2BA4BF}"/>
              </a:ext>
            </a:extLst>
          </p:cNvPr>
          <p:cNvPicPr>
            <a:picLocks noChangeAspect="1"/>
          </p:cNvPicPr>
          <p:nvPr/>
        </p:nvPicPr>
        <p:blipFill>
          <a:blip r:embed="rId9"/>
          <a:stretch>
            <a:fillRect/>
          </a:stretch>
        </p:blipFill>
        <p:spPr>
          <a:xfrm>
            <a:off x="219752" y="2233955"/>
            <a:ext cx="5012341" cy="3143495"/>
          </a:xfrm>
          <a:prstGeom prst="rect">
            <a:avLst/>
          </a:prstGeom>
        </p:spPr>
      </p:pic>
      <p:sp>
        <p:nvSpPr>
          <p:cNvPr id="5" name="TextBox 4">
            <a:extLst>
              <a:ext uri="{FF2B5EF4-FFF2-40B4-BE49-F238E27FC236}">
                <a16:creationId xmlns:a16="http://schemas.microsoft.com/office/drawing/2014/main" id="{D38750BF-1B86-A74E-41F9-0857F22AE9D1}"/>
              </a:ext>
            </a:extLst>
          </p:cNvPr>
          <p:cNvSpPr txBox="1"/>
          <p:nvPr/>
        </p:nvSpPr>
        <p:spPr>
          <a:xfrm>
            <a:off x="8344294" y="3508188"/>
            <a:ext cx="3847706" cy="86177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000" b="1" i="0" u="none" strike="noStrike" kern="1200" cap="none" spc="0" normalizeH="0" baseline="0" noProof="0">
                <a:ln>
                  <a:noFill/>
                </a:ln>
                <a:solidFill>
                  <a:srgbClr val="000000"/>
                </a:solidFill>
                <a:effectLst/>
                <a:uLnTx/>
                <a:uFillTx/>
                <a:latin typeface="Arial"/>
                <a:ea typeface="ＭＳ Ｐゴシック"/>
                <a:cs typeface="Arial"/>
              </a:rPr>
              <a:t>Advantages</a:t>
            </a:r>
            <a:r>
              <a:rPr kumimoji="1" lang="en-US" sz="1000" b="0" i="0" u="none" strike="noStrike" kern="1200" cap="none" spc="0" normalizeH="0" baseline="0" noProof="0">
                <a:ln>
                  <a:noFill/>
                </a:ln>
                <a:solidFill>
                  <a:srgbClr val="000000"/>
                </a:solidFill>
                <a:effectLst/>
                <a:uLnTx/>
                <a:uFillTx/>
                <a:latin typeface="Arial"/>
                <a:ea typeface="ＭＳ Ｐゴシック"/>
                <a:cs typeface="Arial"/>
              </a:rPr>
              <a:t>:</a:t>
            </a:r>
          </a:p>
          <a:p>
            <a:pPr marL="171450" lvl="0" indent="-171450" eaLnBrk="1" fontAlgn="auto" hangingPunct="1">
              <a:spcBef>
                <a:spcPts val="0"/>
              </a:spcBef>
              <a:spcAft>
                <a:spcPts val="0"/>
              </a:spcAft>
              <a:buFontTx/>
              <a:buChar char="-"/>
              <a:defRPr/>
            </a:pPr>
            <a:r>
              <a:rPr kumimoji="1" lang="en-US" sz="1000" b="0" i="0" u="none" strike="noStrike" kern="1200" cap="none" spc="0" normalizeH="0" baseline="0" noProof="0">
                <a:ln>
                  <a:noFill/>
                </a:ln>
                <a:solidFill>
                  <a:srgbClr val="000000"/>
                </a:solidFill>
                <a:effectLst/>
                <a:uLnTx/>
                <a:uFillTx/>
                <a:latin typeface="Arial"/>
                <a:ea typeface="ＭＳ Ｐゴシック"/>
                <a:cs typeface="Arial"/>
              </a:rPr>
              <a:t>Only expose the </a:t>
            </a:r>
            <a:r>
              <a:rPr kumimoji="1" lang="en-US" sz="1000">
                <a:solidFill>
                  <a:srgbClr val="000000"/>
                </a:solidFill>
                <a:latin typeface="Arial"/>
                <a:ea typeface="ＭＳ Ｐゴシック"/>
                <a:cs typeface="Arial"/>
              </a:rPr>
              <a:t>“intermediate” sensing </a:t>
            </a:r>
            <a:r>
              <a:rPr kumimoji="1" lang="en-US" sz="1000" b="0" i="0" u="none" strike="noStrike" kern="1200" cap="none" spc="0" normalizeH="0" baseline="0" noProof="0">
                <a:ln>
                  <a:noFill/>
                </a:ln>
                <a:solidFill>
                  <a:srgbClr val="000000"/>
                </a:solidFill>
                <a:effectLst/>
                <a:uLnTx/>
                <a:uFillTx/>
                <a:latin typeface="Arial"/>
                <a:ea typeface="ＭＳ Ｐゴシック"/>
                <a:cs typeface="Arial"/>
              </a:rPr>
              <a:t>result to avoid or alleviate data privacy </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000" b="1" i="0" u="none" strike="noStrike" kern="1200" cap="none" spc="0" normalizeH="0" baseline="0" noProof="0">
                <a:ln>
                  <a:noFill/>
                </a:ln>
                <a:solidFill>
                  <a:srgbClr val="000000"/>
                </a:solidFill>
                <a:effectLst/>
                <a:uLnTx/>
                <a:uFillTx/>
                <a:latin typeface="Arial"/>
                <a:ea typeface="ＭＳ Ｐゴシック"/>
                <a:cs typeface="Arial"/>
              </a:rPr>
              <a:t>Disadvantages</a:t>
            </a:r>
            <a:r>
              <a:rPr kumimoji="1" lang="en-US" sz="1000" b="0" i="0" u="none" strike="noStrike" kern="1200" cap="none" spc="0" normalizeH="0" baseline="0" noProof="0">
                <a:ln>
                  <a:noFill/>
                </a:ln>
                <a:solidFill>
                  <a:srgbClr val="000000"/>
                </a:solidFill>
                <a:effectLst/>
                <a:uLnTx/>
                <a:uFillTx/>
                <a:latin typeface="Arial"/>
                <a:ea typeface="ＭＳ Ｐゴシック"/>
                <a:cs typeface="Arial"/>
              </a:rPr>
              <a: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kumimoji="1" lang="en-US" sz="1000" b="0" i="0" u="none" strike="noStrike" kern="1200" cap="none" spc="0" normalizeH="0" baseline="0" noProof="0">
                <a:ln>
                  <a:noFill/>
                </a:ln>
                <a:solidFill>
                  <a:srgbClr val="000000"/>
                </a:solidFill>
                <a:effectLst/>
                <a:uLnTx/>
                <a:uFillTx/>
                <a:latin typeface="Arial"/>
                <a:ea typeface="ＭＳ Ｐゴシック"/>
                <a:cs typeface="Arial"/>
              </a:rPr>
              <a:t>Not clear how to define “intermediate” sensing result in 3GPP </a:t>
            </a:r>
          </a:p>
        </p:txBody>
      </p:sp>
      <p:sp>
        <p:nvSpPr>
          <p:cNvPr id="7" name="TextBox 6">
            <a:extLst>
              <a:ext uri="{FF2B5EF4-FFF2-40B4-BE49-F238E27FC236}">
                <a16:creationId xmlns:a16="http://schemas.microsoft.com/office/drawing/2014/main" id="{730475DD-7B1E-BF42-8585-D63D565D73E6}"/>
              </a:ext>
            </a:extLst>
          </p:cNvPr>
          <p:cNvSpPr txBox="1"/>
          <p:nvPr/>
        </p:nvSpPr>
        <p:spPr>
          <a:xfrm>
            <a:off x="8351274" y="4817046"/>
            <a:ext cx="3847706" cy="101566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000" b="1" i="0" u="none" strike="noStrike" kern="1200" cap="none" spc="0" normalizeH="0" baseline="0" noProof="0">
                <a:ln>
                  <a:noFill/>
                </a:ln>
                <a:solidFill>
                  <a:srgbClr val="000000"/>
                </a:solidFill>
                <a:effectLst/>
                <a:uLnTx/>
                <a:uFillTx/>
                <a:latin typeface="Arial"/>
                <a:ea typeface="ＭＳ Ｐゴシック"/>
                <a:cs typeface="Arial"/>
              </a:rPr>
              <a:t>Advantages</a:t>
            </a:r>
            <a:r>
              <a:rPr kumimoji="1" lang="en-US" sz="1000" b="0" i="0" u="none" strike="noStrike" kern="1200" cap="none" spc="0" normalizeH="0" baseline="0" noProof="0">
                <a:ln>
                  <a:noFill/>
                </a:ln>
                <a:solidFill>
                  <a:srgbClr val="000000"/>
                </a:solidFill>
                <a:effectLst/>
                <a:uLnTx/>
                <a:uFillTx/>
                <a:latin typeface="Arial"/>
                <a:ea typeface="ＭＳ Ｐゴシック"/>
                <a:cs typeface="Arial"/>
              </a:rPr>
              <a: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kumimoji="1" lang="en-US" sz="1000" b="0" i="0" u="none" strike="noStrike" kern="1200" cap="none" spc="0" normalizeH="0" baseline="0" noProof="0">
                <a:ln>
                  <a:noFill/>
                </a:ln>
                <a:solidFill>
                  <a:srgbClr val="000000"/>
                </a:solidFill>
                <a:effectLst/>
                <a:uLnTx/>
                <a:uFillTx/>
                <a:latin typeface="Arial"/>
                <a:ea typeface="ＭＳ Ｐゴシック"/>
                <a:cs typeface="Arial"/>
              </a:rPr>
              <a:t>No data privacy issue</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kumimoji="1" lang="en-US" sz="1000" b="0" i="0" u="none" strike="noStrike" kern="1200" cap="none" spc="0" normalizeH="0" baseline="0" noProof="0">
                <a:ln>
                  <a:noFill/>
                </a:ln>
                <a:solidFill>
                  <a:srgbClr val="000000"/>
                </a:solidFill>
                <a:effectLst/>
                <a:uLnTx/>
                <a:uFillTx/>
                <a:latin typeface="Arial"/>
                <a:ea typeface="ＭＳ Ｐゴシック"/>
                <a:cs typeface="Arial"/>
              </a:rPr>
              <a:t>5GS is self-contained and can cater to different sensing services.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000" b="1" i="0" u="none" strike="noStrike" kern="1200" cap="none" spc="0" normalizeH="0" baseline="0" noProof="0">
                <a:ln>
                  <a:noFill/>
                </a:ln>
                <a:solidFill>
                  <a:srgbClr val="000000"/>
                </a:solidFill>
                <a:effectLst/>
                <a:uLnTx/>
                <a:uFillTx/>
                <a:latin typeface="Arial"/>
                <a:ea typeface="ＭＳ Ｐゴシック"/>
                <a:cs typeface="Arial"/>
              </a:rPr>
              <a:t>Disadvantages</a:t>
            </a:r>
            <a:r>
              <a:rPr kumimoji="1" lang="en-US" sz="1000" b="0" i="0" u="none" strike="noStrike" kern="1200" cap="none" spc="0" normalizeH="0" baseline="0" noProof="0">
                <a:ln>
                  <a:noFill/>
                </a:ln>
                <a:solidFill>
                  <a:srgbClr val="000000"/>
                </a:solidFill>
                <a:effectLst/>
                <a:uLnTx/>
                <a:uFillTx/>
                <a:latin typeface="Arial"/>
                <a:ea typeface="ＭＳ Ｐゴシック"/>
                <a:cs typeface="Arial"/>
              </a:rPr>
              <a: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kumimoji="1" lang="en-US" sz="1000" b="0" i="0" u="none" strike="noStrike" kern="1200" cap="none" spc="0" normalizeH="0" baseline="0" noProof="0">
                <a:ln>
                  <a:noFill/>
                </a:ln>
                <a:solidFill>
                  <a:srgbClr val="000000"/>
                </a:solidFill>
                <a:effectLst/>
                <a:uLnTx/>
                <a:uFillTx/>
                <a:latin typeface="Arial"/>
                <a:ea typeface="ＭＳ Ｐゴシック"/>
                <a:cs typeface="Arial"/>
              </a:rPr>
              <a:t>Complexify SF functionalities, which is service-oriented.</a:t>
            </a:r>
          </a:p>
        </p:txBody>
      </p:sp>
      <p:sp>
        <p:nvSpPr>
          <p:cNvPr id="6" name="TextBox 5">
            <a:extLst>
              <a:ext uri="{FF2B5EF4-FFF2-40B4-BE49-F238E27FC236}">
                <a16:creationId xmlns:a16="http://schemas.microsoft.com/office/drawing/2014/main" id="{A736C64B-4D16-158F-59A0-C1C54524DEA3}"/>
              </a:ext>
            </a:extLst>
          </p:cNvPr>
          <p:cNvSpPr txBox="1"/>
          <p:nvPr/>
        </p:nvSpPr>
        <p:spPr>
          <a:xfrm>
            <a:off x="8344294" y="2155282"/>
            <a:ext cx="3700714" cy="101566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000" b="1" i="0" u="none" strike="noStrike" kern="1200" cap="none" spc="0" normalizeH="0" baseline="0" noProof="0">
                <a:ln>
                  <a:noFill/>
                </a:ln>
                <a:solidFill>
                  <a:srgbClr val="000000"/>
                </a:solidFill>
                <a:effectLst/>
                <a:uLnTx/>
                <a:uFillTx/>
                <a:latin typeface="Arial"/>
                <a:ea typeface="ＭＳ Ｐゴシック"/>
                <a:cs typeface="Arial"/>
              </a:rPr>
              <a:t>Advantages</a:t>
            </a:r>
            <a:r>
              <a:rPr kumimoji="1" lang="en-US" sz="1000" b="0" i="0" u="none" strike="noStrike" kern="1200" cap="none" spc="0" normalizeH="0" baseline="0" noProof="0">
                <a:ln>
                  <a:noFill/>
                </a:ln>
                <a:solidFill>
                  <a:srgbClr val="000000"/>
                </a:solidFill>
                <a:effectLst/>
                <a:uLnTx/>
                <a:uFillTx/>
                <a:latin typeface="Arial"/>
                <a:ea typeface="ＭＳ Ｐゴシック"/>
                <a:cs typeface="Arial"/>
              </a:rPr>
              <a: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kumimoji="1" lang="en-US" sz="1000" b="0" i="0" u="none" strike="noStrike" kern="1200" cap="none" spc="0" normalizeH="0" baseline="0" noProof="0">
                <a:ln>
                  <a:noFill/>
                </a:ln>
                <a:solidFill>
                  <a:srgbClr val="000000"/>
                </a:solidFill>
                <a:effectLst/>
                <a:uLnTx/>
                <a:uFillTx/>
                <a:latin typeface="Arial"/>
                <a:ea typeface="ＭＳ Ｐゴシック"/>
                <a:cs typeface="Arial"/>
              </a:rPr>
              <a:t>Simplified SF functionalities in 5GS, as well as leaves flexibilities to 3</a:t>
            </a:r>
            <a:r>
              <a:rPr kumimoji="1" lang="en-US" sz="1000" b="0" i="0" u="none" strike="noStrike" kern="1200" cap="none" spc="0" normalizeH="0" baseline="30000" noProof="0">
                <a:ln>
                  <a:noFill/>
                </a:ln>
                <a:solidFill>
                  <a:srgbClr val="000000"/>
                </a:solidFill>
                <a:effectLst/>
                <a:uLnTx/>
                <a:uFillTx/>
                <a:latin typeface="Arial"/>
                <a:ea typeface="ＭＳ Ｐゴシック"/>
                <a:cs typeface="Arial"/>
              </a:rPr>
              <a:t>rd</a:t>
            </a:r>
            <a:r>
              <a:rPr kumimoji="1" lang="en-US" sz="1000" b="0" i="0" u="none" strike="noStrike" kern="1200" cap="none" spc="0" normalizeH="0" baseline="0" noProof="0">
                <a:ln>
                  <a:noFill/>
                </a:ln>
                <a:solidFill>
                  <a:srgbClr val="000000"/>
                </a:solidFill>
                <a:effectLst/>
                <a:uLnTx/>
                <a:uFillTx/>
                <a:latin typeface="Arial"/>
                <a:ea typeface="ＭＳ Ｐゴシック"/>
                <a:cs typeface="Arial"/>
              </a:rPr>
              <a:t> party to enrich sensing services.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sz="1000" b="0" i="0" u="none" strike="noStrike" kern="1200" cap="none" spc="0" normalizeH="0" baseline="0" noProof="0">
              <a:ln>
                <a:noFill/>
              </a:ln>
              <a:solidFill>
                <a:srgbClr val="000000"/>
              </a:solidFill>
              <a:effectLst/>
              <a:uLnTx/>
              <a:uFillTx/>
              <a:latin typeface="Arial"/>
              <a:ea typeface="ＭＳ Ｐゴシック"/>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000" b="1" i="0" u="none" strike="noStrike" kern="1200" cap="none" spc="0" normalizeH="0" baseline="0" noProof="0">
                <a:ln>
                  <a:noFill/>
                </a:ln>
                <a:solidFill>
                  <a:srgbClr val="000000"/>
                </a:solidFill>
                <a:effectLst/>
                <a:uLnTx/>
                <a:uFillTx/>
                <a:latin typeface="Arial"/>
                <a:ea typeface="ＭＳ Ｐゴシック"/>
                <a:cs typeface="Arial"/>
              </a:rPr>
              <a:t>Disadvantages</a:t>
            </a:r>
            <a:r>
              <a:rPr kumimoji="1" lang="en-US" sz="1000" b="0" i="0" u="none" strike="noStrike" kern="1200" cap="none" spc="0" normalizeH="0" baseline="0" noProof="0">
                <a:ln>
                  <a:noFill/>
                </a:ln>
                <a:solidFill>
                  <a:srgbClr val="000000"/>
                </a:solidFill>
                <a:effectLst/>
                <a:uLnTx/>
                <a:uFillTx/>
                <a:latin typeface="Arial"/>
                <a:ea typeface="ＭＳ Ｐゴシック"/>
                <a:cs typeface="Arial"/>
              </a:rPr>
              <a: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kumimoji="1" lang="en-US" altLang="zh-CN" sz="1000" b="0" i="0" u="none" strike="noStrike" kern="1200" cap="none" spc="0" normalizeH="0" baseline="0" noProof="0">
                <a:ln>
                  <a:noFill/>
                </a:ln>
                <a:solidFill>
                  <a:srgbClr val="000000"/>
                </a:solidFill>
                <a:effectLst/>
                <a:uLnTx/>
                <a:uFillTx/>
                <a:latin typeface="Arial"/>
                <a:ea typeface="ＭＳ Ｐゴシック"/>
                <a:cs typeface="Arial"/>
              </a:rPr>
              <a:t>Direct raw data exposure and data privacy issues</a:t>
            </a:r>
            <a:endParaRPr kumimoji="1" lang="en-US" sz="1000" b="0" i="0" u="none" strike="noStrike" kern="1200" cap="none" spc="0" normalizeH="0" baseline="0" noProof="0">
              <a:ln>
                <a:noFill/>
              </a:ln>
              <a:solidFill>
                <a:srgbClr val="000000"/>
              </a:solidFill>
              <a:effectLst/>
              <a:uLnTx/>
              <a:uFillTx/>
              <a:latin typeface="Arial"/>
              <a:ea typeface="ＭＳ Ｐゴシック"/>
              <a:cs typeface="Arial"/>
            </a:endParaRPr>
          </a:p>
        </p:txBody>
      </p:sp>
      <p:sp>
        <p:nvSpPr>
          <p:cNvPr id="9" name="TextBox 8">
            <a:extLst>
              <a:ext uri="{FF2B5EF4-FFF2-40B4-BE49-F238E27FC236}">
                <a16:creationId xmlns:a16="http://schemas.microsoft.com/office/drawing/2014/main" id="{2818699E-C046-FA12-B689-6691B52547FE}"/>
              </a:ext>
            </a:extLst>
          </p:cNvPr>
          <p:cNvSpPr txBox="1"/>
          <p:nvPr/>
        </p:nvSpPr>
        <p:spPr>
          <a:xfrm>
            <a:off x="260271" y="4874979"/>
            <a:ext cx="4971821" cy="1200329"/>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900" b="0" i="1" u="none" strike="noStrike" kern="0" cap="none" spc="0" normalizeH="0" baseline="0" noProof="0">
                <a:ln>
                  <a:noFill/>
                </a:ln>
                <a:solidFill>
                  <a:prstClr val="black"/>
                </a:solidFill>
                <a:effectLst/>
                <a:uLnTx/>
                <a:uFillTx/>
                <a:latin typeface="Arial"/>
                <a:ea typeface="ＭＳ Ｐゴシック"/>
                <a:cs typeface="Arial"/>
              </a:rPr>
              <a:t>NOTE: sensing objective is service-oriented, e.g.</a:t>
            </a:r>
          </a:p>
          <a:p>
            <a:pPr marL="171450" marR="0" lvl="0" indent="-171450" algn="l" defTabSz="914400" rtl="0" eaLnBrk="0" fontAlgn="base" latinLnBrk="0" hangingPunct="0">
              <a:lnSpc>
                <a:spcPct val="100000"/>
              </a:lnSpc>
              <a:spcBef>
                <a:spcPct val="0"/>
              </a:spcBef>
              <a:spcAft>
                <a:spcPct val="0"/>
              </a:spcAft>
              <a:buClrTx/>
              <a:buSzTx/>
              <a:buFontTx/>
              <a:buChar char="-"/>
              <a:tabLst/>
              <a:defRPr/>
            </a:pPr>
            <a:r>
              <a:rPr kumimoji="1" lang="en-US" altLang="ja-JP" sz="900" b="0" i="1" u="none" strike="noStrike" kern="0" cap="none" spc="0" normalizeH="0" baseline="0" noProof="0">
                <a:ln>
                  <a:noFill/>
                </a:ln>
                <a:solidFill>
                  <a:prstClr val="black"/>
                </a:solidFill>
                <a:effectLst/>
                <a:uLnTx/>
                <a:uFillTx/>
                <a:latin typeface="Arial"/>
                <a:ea typeface="ＭＳ Ｐゴシック"/>
                <a:cs typeface="Arial"/>
              </a:rPr>
              <a:t>For intruder detection </a:t>
            </a:r>
            <a:r>
              <a:rPr kumimoji="1" lang="en-US" altLang="ja-JP" sz="900" b="0" i="1" u="none" strike="noStrike" kern="0" cap="none" spc="0" normalizeH="0" baseline="0" noProof="0" err="1">
                <a:ln>
                  <a:noFill/>
                </a:ln>
                <a:solidFill>
                  <a:prstClr val="black"/>
                </a:solidFill>
                <a:effectLst/>
                <a:uLnTx/>
                <a:uFillTx/>
                <a:latin typeface="Arial"/>
                <a:ea typeface="ＭＳ Ｐゴシック"/>
                <a:cs typeface="Arial"/>
              </a:rPr>
              <a:t>applicaitons</a:t>
            </a:r>
            <a:r>
              <a:rPr kumimoji="1" lang="en-US" altLang="ja-JP" sz="900" b="0" i="1" u="none" strike="noStrike" kern="0" cap="none" spc="0" normalizeH="0" baseline="0" noProof="0">
                <a:ln>
                  <a:noFill/>
                </a:ln>
                <a:solidFill>
                  <a:prstClr val="black"/>
                </a:solidFill>
                <a:effectLst/>
                <a:uLnTx/>
                <a:uFillTx/>
                <a:latin typeface="Arial"/>
                <a:ea typeface="ＭＳ Ｐゴシック"/>
                <a:cs typeface="Arial"/>
              </a:rPr>
              <a:t>, sensing objective can be a Boolean value (0 or 1), whether there is an intruder or not.</a:t>
            </a:r>
          </a:p>
          <a:p>
            <a:pPr marL="171450" marR="0" lvl="0" indent="-171450" algn="l" defTabSz="914400" rtl="0" eaLnBrk="0" fontAlgn="base" latinLnBrk="0" hangingPunct="0">
              <a:lnSpc>
                <a:spcPct val="100000"/>
              </a:lnSpc>
              <a:spcBef>
                <a:spcPct val="0"/>
              </a:spcBef>
              <a:spcAft>
                <a:spcPct val="0"/>
              </a:spcAft>
              <a:buClrTx/>
              <a:buSzTx/>
              <a:buFontTx/>
              <a:buChar char="-"/>
              <a:tabLst/>
              <a:defRPr/>
            </a:pPr>
            <a:r>
              <a:rPr kumimoji="1" lang="en-US" altLang="ja-JP" sz="900" b="0" i="1" u="none" strike="noStrike" kern="0" cap="none" spc="0" normalizeH="0" baseline="0" noProof="0">
                <a:ln>
                  <a:noFill/>
                </a:ln>
                <a:solidFill>
                  <a:prstClr val="black"/>
                </a:solidFill>
                <a:effectLst/>
                <a:uLnTx/>
                <a:uFillTx/>
                <a:latin typeface="Arial"/>
                <a:ea typeface="ＭＳ Ｐゴシック"/>
                <a:cs typeface="Arial"/>
              </a:rPr>
              <a:t>For health monitoring applications, sensing o</a:t>
            </a:r>
            <a:r>
              <a:rPr kumimoji="1" lang="en-US" altLang="ja-JP" sz="900" b="0" i="1" u="none" strike="noStrike" kern="0" cap="none" spc="0" normalizeH="0" baseline="0" noProof="0" err="1">
                <a:ln>
                  <a:noFill/>
                </a:ln>
                <a:solidFill>
                  <a:prstClr val="black"/>
                </a:solidFill>
                <a:effectLst/>
                <a:uLnTx/>
                <a:uFillTx/>
                <a:latin typeface="Arial"/>
                <a:ea typeface="ＭＳ Ｐゴシック"/>
                <a:cs typeface="Arial"/>
              </a:rPr>
              <a:t>bjective</a:t>
            </a:r>
            <a:r>
              <a:rPr kumimoji="1" lang="en-US" altLang="ja-JP" sz="900" b="0" i="1" u="none" strike="noStrike" kern="0" cap="none" spc="0" normalizeH="0" baseline="0" noProof="0">
                <a:ln>
                  <a:noFill/>
                </a:ln>
                <a:solidFill>
                  <a:prstClr val="black"/>
                </a:solidFill>
                <a:effectLst/>
                <a:uLnTx/>
                <a:uFillTx/>
                <a:latin typeface="Arial"/>
                <a:ea typeface="ＭＳ Ｐゴシック"/>
                <a:cs typeface="Arial"/>
              </a:rPr>
              <a:t> can be the respiration rate of a human, e.g. 30 times/min.</a:t>
            </a:r>
          </a:p>
          <a:p>
            <a:pPr marL="171450" marR="0" lvl="0" indent="-171450" algn="l" defTabSz="914400" rtl="0" eaLnBrk="0" fontAlgn="base" latinLnBrk="0" hangingPunct="0">
              <a:lnSpc>
                <a:spcPct val="100000"/>
              </a:lnSpc>
              <a:spcBef>
                <a:spcPct val="0"/>
              </a:spcBef>
              <a:spcAft>
                <a:spcPct val="0"/>
              </a:spcAft>
              <a:buClrTx/>
              <a:buSzTx/>
              <a:buFontTx/>
              <a:buChar char="-"/>
              <a:tabLst/>
              <a:defRPr/>
            </a:pPr>
            <a:r>
              <a:rPr kumimoji="1" lang="en-US" altLang="ja-JP" sz="900" b="0" i="1" u="none" strike="noStrike" kern="0" cap="none" spc="0" normalizeH="0" baseline="0" noProof="0">
                <a:ln>
                  <a:noFill/>
                </a:ln>
                <a:solidFill>
                  <a:prstClr val="black"/>
                </a:solidFill>
                <a:effectLst/>
                <a:uLnTx/>
                <a:uFillTx/>
                <a:latin typeface="Arial"/>
                <a:ea typeface="ＭＳ Ｐゴシック"/>
                <a:cs typeface="Arial"/>
              </a:rPr>
              <a:t>For a UAV tracking application, sensing objective can be the </a:t>
            </a:r>
            <a:r>
              <a:rPr kumimoji="1" lang="en-US" altLang="ja-JP" sz="900" b="0" i="1" u="none" strike="noStrike" kern="0" cap="none" spc="0" normalizeH="0" baseline="0" noProof="0" err="1">
                <a:ln>
                  <a:noFill/>
                </a:ln>
                <a:solidFill>
                  <a:prstClr val="black"/>
                </a:solidFill>
                <a:effectLst/>
                <a:uLnTx/>
                <a:uFillTx/>
                <a:latin typeface="Arial"/>
                <a:ea typeface="ＭＳ Ｐゴシック"/>
                <a:cs typeface="Arial"/>
              </a:rPr>
              <a:t>location+velocity</a:t>
            </a:r>
            <a:r>
              <a:rPr kumimoji="1" lang="en-US" altLang="ja-JP" sz="900" b="0" i="1" u="none" strike="noStrike" kern="0" cap="none" spc="0" normalizeH="0" baseline="0" noProof="0">
                <a:ln>
                  <a:noFill/>
                </a:ln>
                <a:solidFill>
                  <a:prstClr val="black"/>
                </a:solidFill>
                <a:effectLst/>
                <a:uLnTx/>
                <a:uFillTx/>
                <a:latin typeface="Arial"/>
                <a:ea typeface="ＭＳ Ｐゴシック"/>
                <a:cs typeface="Arial"/>
              </a:rPr>
              <a:t> of a UAV.</a:t>
            </a:r>
          </a:p>
          <a:p>
            <a:pPr marL="171450" marR="0" lvl="0" indent="-171450" algn="l" defTabSz="914400" rtl="0" eaLnBrk="0" fontAlgn="base" latinLnBrk="0" hangingPunct="0">
              <a:lnSpc>
                <a:spcPct val="100000"/>
              </a:lnSpc>
              <a:spcBef>
                <a:spcPct val="0"/>
              </a:spcBef>
              <a:spcAft>
                <a:spcPct val="0"/>
              </a:spcAft>
              <a:buClrTx/>
              <a:buSzTx/>
              <a:buFontTx/>
              <a:buChar char="-"/>
              <a:tabLst/>
              <a:defRPr/>
            </a:pPr>
            <a:r>
              <a:rPr kumimoji="1" lang="en-US" altLang="ja-JP" sz="900" b="0" i="1" u="none" strike="noStrike" kern="0" cap="none" spc="0" normalizeH="0" baseline="0" noProof="0">
                <a:ln>
                  <a:noFill/>
                </a:ln>
                <a:solidFill>
                  <a:prstClr val="black"/>
                </a:solidFill>
                <a:effectLst/>
                <a:uLnTx/>
                <a:uFillTx/>
                <a:latin typeface="Arial"/>
                <a:ea typeface="ＭＳ Ｐゴシック"/>
                <a:cs typeface="Arial"/>
              </a:rPr>
              <a:t>…</a:t>
            </a: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900" b="0" i="1" u="none" strike="noStrike" kern="0" cap="none" spc="0" normalizeH="0" baseline="0" noProof="0">
                <a:ln>
                  <a:noFill/>
                </a:ln>
                <a:solidFill>
                  <a:prstClr val="black"/>
                </a:solidFill>
                <a:effectLst/>
                <a:uLnTx/>
                <a:uFillTx/>
                <a:latin typeface="Arial"/>
                <a:ea typeface="ＭＳ Ｐゴシック"/>
                <a:cs typeface="Arial"/>
              </a:rPr>
              <a:t>Sensing result is intermediate results that used to derive the final sensing objective.</a:t>
            </a:r>
          </a:p>
        </p:txBody>
      </p:sp>
      <p:sp>
        <p:nvSpPr>
          <p:cNvPr id="10" name="Rectangle 9">
            <a:extLst>
              <a:ext uri="{FF2B5EF4-FFF2-40B4-BE49-F238E27FC236}">
                <a16:creationId xmlns:a16="http://schemas.microsoft.com/office/drawing/2014/main" id="{69B1392D-80B5-6C29-CCFB-A2C1120D7EA3}"/>
              </a:ext>
            </a:extLst>
          </p:cNvPr>
          <p:cNvSpPr/>
          <p:nvPr/>
        </p:nvSpPr>
        <p:spPr>
          <a:xfrm>
            <a:off x="101600" y="1803012"/>
            <a:ext cx="5223851" cy="452333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LID4096"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9772282"/>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0" y="560387"/>
            <a:ext cx="11353800" cy="1130301"/>
          </a:xfrm>
        </p:spPr>
        <p:txBody>
          <a:bodyPr/>
          <a:lstStyle/>
          <a:p>
            <a:r>
              <a:rPr lang="en-GB" altLang="en-US"/>
              <a:t>ISAC – RAN dependency analysis</a:t>
            </a:r>
          </a:p>
        </p:txBody>
      </p:sp>
      <p:pic>
        <p:nvPicPr>
          <p:cNvPr id="15" name="Picture 14">
            <a:extLst>
              <a:ext uri="{FF2B5EF4-FFF2-40B4-BE49-F238E27FC236}">
                <a16:creationId xmlns:a16="http://schemas.microsoft.com/office/drawing/2014/main" id="{7F1344B0-63FF-ADA8-747F-9C9F2F5F48CB}"/>
              </a:ext>
            </a:extLst>
          </p:cNvPr>
          <p:cNvPicPr>
            <a:picLocks noChangeAspect="1"/>
          </p:cNvPicPr>
          <p:nvPr/>
        </p:nvPicPr>
        <p:blipFill>
          <a:blip r:embed="rId3"/>
          <a:stretch>
            <a:fillRect/>
          </a:stretch>
        </p:blipFill>
        <p:spPr>
          <a:xfrm>
            <a:off x="5520878" y="2192333"/>
            <a:ext cx="3539480" cy="911248"/>
          </a:xfrm>
          <a:prstGeom prst="rect">
            <a:avLst/>
          </a:prstGeom>
        </p:spPr>
      </p:pic>
      <p:pic>
        <p:nvPicPr>
          <p:cNvPr id="16" name="Picture 15">
            <a:extLst>
              <a:ext uri="{FF2B5EF4-FFF2-40B4-BE49-F238E27FC236}">
                <a16:creationId xmlns:a16="http://schemas.microsoft.com/office/drawing/2014/main" id="{3B6E1CC1-00AE-C386-A141-DBE77B17111A}"/>
              </a:ext>
            </a:extLst>
          </p:cNvPr>
          <p:cNvPicPr>
            <a:picLocks noChangeAspect="1"/>
          </p:cNvPicPr>
          <p:nvPr/>
        </p:nvPicPr>
        <p:blipFill>
          <a:blip r:embed="rId4"/>
          <a:stretch>
            <a:fillRect/>
          </a:stretch>
        </p:blipFill>
        <p:spPr>
          <a:xfrm>
            <a:off x="200015" y="2080010"/>
            <a:ext cx="5087385" cy="1832336"/>
          </a:xfrm>
          <a:prstGeom prst="rect">
            <a:avLst/>
          </a:prstGeom>
        </p:spPr>
      </p:pic>
      <p:sp>
        <p:nvSpPr>
          <p:cNvPr id="17" name="TextBox 16">
            <a:extLst>
              <a:ext uri="{FF2B5EF4-FFF2-40B4-BE49-F238E27FC236}">
                <a16:creationId xmlns:a16="http://schemas.microsoft.com/office/drawing/2014/main" id="{62BEC8A0-35D5-C63A-67E4-8DECA8F7C49A}"/>
              </a:ext>
            </a:extLst>
          </p:cNvPr>
          <p:cNvSpPr txBox="1"/>
          <p:nvPr/>
        </p:nvSpPr>
        <p:spPr>
          <a:xfrm>
            <a:off x="5520878" y="1803011"/>
            <a:ext cx="6325771" cy="276999"/>
          </a:xfrm>
          <a:prstGeom prst="rect">
            <a:avLst/>
          </a:prstGeom>
          <a:solidFill>
            <a:srgbClr val="92D050"/>
          </a:solid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Option 1: Standardized service-oriented sensing </a:t>
            </a:r>
            <a:r>
              <a:rPr kumimoji="0" lang="en-US" altLang="zh-CN" sz="1200" b="1"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rPr>
              <a:t>measurement                                     </a:t>
            </a:r>
            <a:endParaRPr kumimoji="0" lang="LID4096"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8" name="TextBox 17">
            <a:extLst>
              <a:ext uri="{FF2B5EF4-FFF2-40B4-BE49-F238E27FC236}">
                <a16:creationId xmlns:a16="http://schemas.microsoft.com/office/drawing/2014/main" id="{37737DD1-ADB5-4B7B-89F6-F2D4989C844F}"/>
              </a:ext>
            </a:extLst>
          </p:cNvPr>
          <p:cNvSpPr txBox="1"/>
          <p:nvPr/>
        </p:nvSpPr>
        <p:spPr>
          <a:xfrm>
            <a:off x="5520878" y="3215904"/>
            <a:ext cx="6338595" cy="276999"/>
          </a:xfrm>
          <a:prstGeom prst="rect">
            <a:avLst/>
          </a:prstGeom>
          <a:solidFill>
            <a:srgbClr val="92D050"/>
          </a:solid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Option 2: Non-standardized sensing measurement                                                          </a:t>
            </a:r>
          </a:p>
        </p:txBody>
      </p:sp>
      <p:pic>
        <p:nvPicPr>
          <p:cNvPr id="19" name="Picture 18">
            <a:extLst>
              <a:ext uri="{FF2B5EF4-FFF2-40B4-BE49-F238E27FC236}">
                <a16:creationId xmlns:a16="http://schemas.microsoft.com/office/drawing/2014/main" id="{121DF92C-8027-1A62-36AF-6C2BF864E61F}"/>
              </a:ext>
            </a:extLst>
          </p:cNvPr>
          <p:cNvPicPr>
            <a:picLocks noChangeAspect="1"/>
          </p:cNvPicPr>
          <p:nvPr/>
        </p:nvPicPr>
        <p:blipFill>
          <a:blip r:embed="rId5"/>
          <a:stretch>
            <a:fillRect/>
          </a:stretch>
        </p:blipFill>
        <p:spPr>
          <a:xfrm>
            <a:off x="5520878" y="3605226"/>
            <a:ext cx="3539480" cy="855348"/>
          </a:xfrm>
          <a:prstGeom prst="rect">
            <a:avLst/>
          </a:prstGeom>
        </p:spPr>
      </p:pic>
      <p:sp>
        <p:nvSpPr>
          <p:cNvPr id="21" name="TextBox 20">
            <a:extLst>
              <a:ext uri="{FF2B5EF4-FFF2-40B4-BE49-F238E27FC236}">
                <a16:creationId xmlns:a16="http://schemas.microsoft.com/office/drawing/2014/main" id="{0D26F67F-43C4-25F2-55DA-DE322171CCAA}"/>
              </a:ext>
            </a:extLst>
          </p:cNvPr>
          <p:cNvSpPr txBox="1"/>
          <p:nvPr/>
        </p:nvSpPr>
        <p:spPr>
          <a:xfrm>
            <a:off x="5520877" y="4638567"/>
            <a:ext cx="6412043" cy="276999"/>
          </a:xfrm>
          <a:prstGeom prst="rect">
            <a:avLst/>
          </a:prstGeom>
          <a:solidFill>
            <a:srgbClr val="92D050"/>
          </a:solid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Option 3: Standardized + Non-standardized </a:t>
            </a:r>
            <a:r>
              <a:rPr kumimoji="0" lang="fi-FI"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a:t>
            </a:r>
            <a:r>
              <a:rPr kumimoji="0" lang="fi-FI" sz="1200" b="1" i="0" u="none" strike="noStrike" kern="1200" cap="none" spc="0" normalizeH="0" baseline="0" noProof="0" err="1">
                <a:ln>
                  <a:noFill/>
                </a:ln>
                <a:solidFill>
                  <a:prstClr val="white"/>
                </a:solidFill>
                <a:effectLst/>
                <a:uLnTx/>
                <a:uFillTx/>
                <a:latin typeface="Arial" panose="020B0604020202020204" pitchFamily="34" charset="0"/>
                <a:ea typeface="+mn-ea"/>
                <a:cs typeface="Arial" panose="020B0604020202020204" pitchFamily="34" charset="0"/>
              </a:rPr>
              <a:t>Combo</a:t>
            </a:r>
            <a:r>
              <a:rPr kumimoji="0" lang="fi-FI"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a:t>
            </a:r>
            <a:r>
              <a:rPr kumimoji="0" lang="en-US"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a:t>
            </a:r>
            <a:endParaRPr kumimoji="0" lang="LID4096"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pic>
        <p:nvPicPr>
          <p:cNvPr id="22" name="Picture 21">
            <a:extLst>
              <a:ext uri="{FF2B5EF4-FFF2-40B4-BE49-F238E27FC236}">
                <a16:creationId xmlns:a16="http://schemas.microsoft.com/office/drawing/2014/main" id="{C0E9F089-7A6D-3366-EF36-E6334478E8CC}"/>
              </a:ext>
            </a:extLst>
          </p:cNvPr>
          <p:cNvPicPr>
            <a:picLocks noChangeAspect="1"/>
          </p:cNvPicPr>
          <p:nvPr/>
        </p:nvPicPr>
        <p:blipFill>
          <a:blip r:embed="rId6"/>
          <a:stretch>
            <a:fillRect/>
          </a:stretch>
        </p:blipFill>
        <p:spPr>
          <a:xfrm>
            <a:off x="5520878" y="5079278"/>
            <a:ext cx="3565460" cy="916282"/>
          </a:xfrm>
          <a:prstGeom prst="rect">
            <a:avLst/>
          </a:prstGeom>
        </p:spPr>
      </p:pic>
      <p:sp>
        <p:nvSpPr>
          <p:cNvPr id="24" name="Rectangle 23">
            <a:extLst>
              <a:ext uri="{FF2B5EF4-FFF2-40B4-BE49-F238E27FC236}">
                <a16:creationId xmlns:a16="http://schemas.microsoft.com/office/drawing/2014/main" id="{516B895F-0063-E760-20BD-87D02EA03F97}"/>
              </a:ext>
            </a:extLst>
          </p:cNvPr>
          <p:cNvSpPr/>
          <p:nvPr/>
        </p:nvSpPr>
        <p:spPr>
          <a:xfrm>
            <a:off x="101600" y="1839978"/>
            <a:ext cx="5284216" cy="445763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LID4096"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TextBox 25">
            <a:extLst>
              <a:ext uri="{FF2B5EF4-FFF2-40B4-BE49-F238E27FC236}">
                <a16:creationId xmlns:a16="http://schemas.microsoft.com/office/drawing/2014/main" id="{7558FB74-327D-4EFB-0C2E-7265B18E8561}"/>
              </a:ext>
            </a:extLst>
          </p:cNvPr>
          <p:cNvSpPr txBox="1"/>
          <p:nvPr/>
        </p:nvSpPr>
        <p:spPr>
          <a:xfrm>
            <a:off x="200015" y="4352639"/>
            <a:ext cx="5087384" cy="1606594"/>
          </a:xfrm>
          <a:prstGeom prst="rect">
            <a:avLst/>
          </a:prstGeom>
          <a:noFill/>
        </p:spPr>
        <p:txBody>
          <a:bodyPr wrap="square">
            <a:spAutoFit/>
          </a:bodyPr>
          <a:lstStyle/>
          <a:p>
            <a:pPr marL="171450" marR="0" lvl="0" indent="-171450" algn="l" defTabSz="457200" rtl="0" eaLnBrk="0" fontAlgn="base" latinLnBrk="0" hangingPunct="0">
              <a:lnSpc>
                <a:spcPct val="95000"/>
              </a:lnSpc>
              <a:spcBef>
                <a:spcPct val="20000"/>
              </a:spcBef>
              <a:spcAft>
                <a:spcPct val="10000"/>
              </a:spcAft>
              <a:buClr>
                <a:srgbClr val="3366FF"/>
              </a:buClr>
              <a:buSzTx/>
              <a:buFontTx/>
              <a:buChar char="-"/>
              <a:tabLst/>
              <a:defRPr/>
            </a:pPr>
            <a:r>
              <a:rPr kumimoji="1" lang="en-US" altLang="ja-JP" sz="1200" b="0" i="0" u="none" strike="noStrike" kern="0" cap="none" spc="0" normalizeH="0" baseline="0" noProof="0">
                <a:ln>
                  <a:noFill/>
                </a:ln>
                <a:solidFill>
                  <a:srgbClr val="000000"/>
                </a:solidFill>
                <a:effectLst/>
                <a:uLnTx/>
                <a:uFillTx/>
                <a:latin typeface="Arial"/>
                <a:ea typeface="ＭＳ Ｐゴシック"/>
                <a:cs typeface="Arial"/>
              </a:rPr>
              <a:t>Compared to positioning service, sensing service involves </a:t>
            </a:r>
            <a:r>
              <a:rPr kumimoji="1" lang="en-US" altLang="zh-CN" sz="1200" b="0" i="0" u="none" strike="noStrike" kern="0" cap="none" spc="0" normalizeH="0" baseline="0" noProof="0">
                <a:ln>
                  <a:noFill/>
                </a:ln>
                <a:solidFill>
                  <a:srgbClr val="000000"/>
                </a:solidFill>
                <a:effectLst/>
                <a:uLnTx/>
                <a:uFillTx/>
                <a:latin typeface="Arial"/>
                <a:ea typeface="ＭＳ Ｐゴシック"/>
                <a:cs typeface="Arial"/>
              </a:rPr>
              <a:t>diversified sensing targets (human, car, rainfall, etc.) and offers richer service types (intruder detection, health monitoring, autonomous driving etc.) than positioning service.</a:t>
            </a:r>
          </a:p>
          <a:p>
            <a:pPr marL="171450" marR="0" lvl="0" indent="-171450" algn="l" defTabSz="457200" rtl="0" eaLnBrk="0" fontAlgn="base" latinLnBrk="0" hangingPunct="0">
              <a:lnSpc>
                <a:spcPct val="95000"/>
              </a:lnSpc>
              <a:spcBef>
                <a:spcPct val="20000"/>
              </a:spcBef>
              <a:spcAft>
                <a:spcPct val="10000"/>
              </a:spcAft>
              <a:buClr>
                <a:srgbClr val="3366FF"/>
              </a:buClr>
              <a:buSzTx/>
              <a:buFontTx/>
              <a:buChar char="-"/>
              <a:tabLst/>
              <a:defRPr/>
            </a:pPr>
            <a:r>
              <a:rPr kumimoji="1" lang="en-US" altLang="zh-CN" sz="1200" b="0" i="0" u="none" strike="noStrike" kern="0" cap="none" spc="0" normalizeH="0" baseline="0" noProof="0">
                <a:ln>
                  <a:noFill/>
                </a:ln>
                <a:solidFill>
                  <a:srgbClr val="000000"/>
                </a:solidFill>
                <a:effectLst/>
                <a:uLnTx/>
                <a:uFillTx/>
                <a:latin typeface="Arial"/>
                <a:ea typeface="ＭＳ Ｐゴシック"/>
                <a:cs typeface="Arial"/>
              </a:rPr>
              <a:t>Different sensing service </a:t>
            </a:r>
            <a:r>
              <a:rPr kumimoji="1" lang="en-US" altLang="zh-CN" sz="1200" b="0" i="0" u="none" strike="noStrike" kern="0" cap="none" spc="0" normalizeH="0" baseline="0" noProof="0">
                <a:ln>
                  <a:noFill/>
                </a:ln>
                <a:solidFill>
                  <a:srgbClr val="FF0000"/>
                </a:solidFill>
                <a:effectLst/>
                <a:uLnTx/>
                <a:uFillTx/>
                <a:latin typeface="Arial"/>
                <a:ea typeface="ＭＳ Ｐゴシック"/>
                <a:cs typeface="Arial"/>
              </a:rPr>
              <a:t>requires different sensing measurements</a:t>
            </a:r>
            <a:r>
              <a:rPr kumimoji="1" lang="en-US" altLang="zh-CN" sz="1200" b="0" i="0" u="none" strike="noStrike" kern="0" cap="none" spc="0" normalizeH="0" baseline="0" noProof="0">
                <a:ln>
                  <a:noFill/>
                </a:ln>
                <a:solidFill>
                  <a:srgbClr val="000000"/>
                </a:solidFill>
                <a:effectLst/>
                <a:uLnTx/>
                <a:uFillTx/>
                <a:latin typeface="Arial"/>
                <a:ea typeface="ＭＳ Ｐゴシック"/>
                <a:cs typeface="Arial"/>
              </a:rPr>
              <a:t>.</a:t>
            </a:r>
            <a:endParaRPr kumimoji="1" lang="en-US" altLang="ja-JP" sz="1200" b="0" i="0" u="none" strike="noStrike" kern="0" cap="none" spc="0" normalizeH="0" baseline="0" noProof="0">
              <a:ln>
                <a:noFill/>
              </a:ln>
              <a:solidFill>
                <a:srgbClr val="000000"/>
              </a:solidFill>
              <a:effectLst/>
              <a:uLnTx/>
              <a:uFillTx/>
              <a:latin typeface="Arial"/>
              <a:ea typeface="ＭＳ Ｐゴシック"/>
              <a:cs typeface="Arial"/>
            </a:endParaRPr>
          </a:p>
          <a:p>
            <a:pPr marL="171450" marR="0" lvl="0" indent="-171450" algn="l" defTabSz="457200" rtl="0" eaLnBrk="0" fontAlgn="base" latinLnBrk="0" hangingPunct="0">
              <a:lnSpc>
                <a:spcPct val="95000"/>
              </a:lnSpc>
              <a:spcBef>
                <a:spcPct val="20000"/>
              </a:spcBef>
              <a:spcAft>
                <a:spcPct val="10000"/>
              </a:spcAft>
              <a:buClr>
                <a:srgbClr val="3366FF"/>
              </a:buClr>
              <a:buSzTx/>
              <a:buFontTx/>
              <a:buChar char="-"/>
              <a:tabLst/>
              <a:defRPr/>
            </a:pPr>
            <a:r>
              <a:rPr kumimoji="1" lang="en-US" altLang="ja-JP" sz="1200" b="0" i="0" u="none" strike="noStrike" kern="0" cap="none" spc="0" normalizeH="0" baseline="0" noProof="0">
                <a:ln>
                  <a:noFill/>
                </a:ln>
                <a:solidFill>
                  <a:srgbClr val="000000"/>
                </a:solidFill>
                <a:effectLst/>
                <a:uLnTx/>
                <a:uFillTx/>
                <a:latin typeface="Arial"/>
                <a:ea typeface="ＭＳ Ｐゴシック"/>
                <a:cs typeface="Arial"/>
              </a:rPr>
              <a:t>Investigation of standardized sensing measurement parameters (L1/L2) </a:t>
            </a:r>
            <a:r>
              <a:rPr kumimoji="1" lang="en-US" altLang="ja-JP" sz="1200" b="0" i="0" u="none" strike="noStrike" kern="0" cap="none" spc="0" normalizeH="0" baseline="0" noProof="0">
                <a:ln>
                  <a:noFill/>
                </a:ln>
                <a:solidFill>
                  <a:srgbClr val="FF0000"/>
                </a:solidFill>
                <a:effectLst/>
                <a:uLnTx/>
                <a:uFillTx/>
                <a:latin typeface="Arial"/>
                <a:ea typeface="ＭＳ Ｐゴシック"/>
                <a:cs typeface="Arial"/>
              </a:rPr>
              <a:t>e.g. in RAN1 </a:t>
            </a:r>
            <a:r>
              <a:rPr kumimoji="1" lang="en-US" altLang="ja-JP" sz="1200" b="0" i="0" u="none" strike="noStrike" kern="0" cap="none" spc="0" normalizeH="0" baseline="0" noProof="0">
                <a:ln>
                  <a:noFill/>
                </a:ln>
                <a:solidFill>
                  <a:srgbClr val="000000"/>
                </a:solidFill>
                <a:effectLst/>
                <a:uLnTx/>
                <a:uFillTx/>
                <a:latin typeface="Arial"/>
                <a:ea typeface="ＭＳ Ｐゴシック"/>
                <a:cs typeface="Arial"/>
              </a:rPr>
              <a:t>and sensing data transfer from Sensing Rx to SF is necessary.</a:t>
            </a:r>
          </a:p>
        </p:txBody>
      </p:sp>
      <p:sp>
        <p:nvSpPr>
          <p:cNvPr id="27" name="Content Placeholder 2">
            <a:extLst>
              <a:ext uri="{FF2B5EF4-FFF2-40B4-BE49-F238E27FC236}">
                <a16:creationId xmlns:a16="http://schemas.microsoft.com/office/drawing/2014/main" id="{837787CF-274E-ED23-1A10-9E16AB47974A}"/>
              </a:ext>
            </a:extLst>
          </p:cNvPr>
          <p:cNvSpPr>
            <a:spLocks noGrp="1"/>
          </p:cNvSpPr>
          <p:nvPr>
            <p:ph idx="1"/>
          </p:nvPr>
        </p:nvSpPr>
        <p:spPr>
          <a:xfrm>
            <a:off x="5520876" y="6134665"/>
            <a:ext cx="6518723" cy="276999"/>
          </a:xfrm>
        </p:spPr>
        <p:txBody>
          <a:bodyPr/>
          <a:lstStyle/>
          <a:p>
            <a:r>
              <a:rPr kumimoji="1" lang="en-US" altLang="ja-JP" sz="1200" b="1" i="0" u="none" strike="noStrike" kern="0" cap="none" spc="0" normalizeH="0" baseline="0" noProof="0" err="1">
                <a:ln>
                  <a:noFill/>
                </a:ln>
                <a:solidFill>
                  <a:srgbClr val="FF0000"/>
                </a:solidFill>
                <a:effectLst/>
                <a:uLnTx/>
                <a:uFillTx/>
                <a:latin typeface="Arial"/>
                <a:ea typeface="ＭＳ Ｐゴシック"/>
                <a:cs typeface="Arial"/>
              </a:rPr>
              <a:t>vivo’s</a:t>
            </a:r>
            <a:r>
              <a:rPr kumimoji="1" lang="en-US" altLang="ja-JP" sz="1200" b="1" i="0" u="none" strike="noStrike" kern="0" cap="none" spc="0" normalizeH="0" baseline="0" noProof="0">
                <a:ln>
                  <a:noFill/>
                </a:ln>
                <a:solidFill>
                  <a:srgbClr val="FF0000"/>
                </a:solidFill>
                <a:effectLst/>
                <a:uLnTx/>
                <a:uFillTx/>
                <a:latin typeface="Arial"/>
                <a:ea typeface="ＭＳ Ｐゴシック"/>
                <a:cs typeface="Arial"/>
              </a:rPr>
              <a:t> preference</a:t>
            </a:r>
            <a:r>
              <a:rPr kumimoji="1" lang="en-US" altLang="ja-JP" sz="1200" b="0" i="0" u="none" strike="noStrike" kern="0" cap="none" spc="0" normalizeH="0" baseline="0" noProof="0">
                <a:ln>
                  <a:noFill/>
                </a:ln>
                <a:solidFill>
                  <a:srgbClr val="000000"/>
                </a:solidFill>
                <a:effectLst/>
                <a:uLnTx/>
                <a:uFillTx/>
                <a:latin typeface="Arial"/>
                <a:ea typeface="ＭＳ Ｐゴシック"/>
                <a:cs typeface="Arial"/>
              </a:rPr>
              <a:t>: </a:t>
            </a:r>
            <a:r>
              <a:rPr lang="en-US" altLang="ja-JP" sz="1200" b="1"/>
              <a:t>Option 3 </a:t>
            </a:r>
            <a:r>
              <a:rPr lang="en-US" altLang="ja-JP" sz="1200"/>
              <a:t>offers better balance between standardization work and market </a:t>
            </a:r>
            <a:endParaRPr kumimoji="1" lang="en-US" altLang="ja-JP" sz="1200" i="0" u="none" strike="noStrike" kern="0" cap="none" spc="0" normalizeH="0" baseline="0" noProof="0">
              <a:ln>
                <a:noFill/>
              </a:ln>
              <a:solidFill>
                <a:srgbClr val="000000"/>
              </a:solidFill>
              <a:effectLst/>
              <a:uLnTx/>
              <a:uFillTx/>
              <a:latin typeface="Arial"/>
              <a:ea typeface="ＭＳ Ｐゴシック"/>
              <a:cs typeface="Arial"/>
            </a:endParaRPr>
          </a:p>
        </p:txBody>
      </p:sp>
      <p:sp>
        <p:nvSpPr>
          <p:cNvPr id="29" name="TextBox 28">
            <a:extLst>
              <a:ext uri="{FF2B5EF4-FFF2-40B4-BE49-F238E27FC236}">
                <a16:creationId xmlns:a16="http://schemas.microsoft.com/office/drawing/2014/main" id="{A8F62A2E-BD9B-0C3B-45F2-B494E27B23A6}"/>
              </a:ext>
            </a:extLst>
          </p:cNvPr>
          <p:cNvSpPr txBox="1"/>
          <p:nvPr/>
        </p:nvSpPr>
        <p:spPr>
          <a:xfrm>
            <a:off x="9086338" y="2147734"/>
            <a:ext cx="3004062" cy="95410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800" b="1" i="0" u="none" strike="noStrike" kern="1200" cap="none" spc="0" normalizeH="0" baseline="0" noProof="0">
                <a:ln>
                  <a:noFill/>
                </a:ln>
                <a:solidFill>
                  <a:srgbClr val="000000"/>
                </a:solidFill>
                <a:effectLst/>
                <a:uLnTx/>
                <a:uFillTx/>
                <a:latin typeface="Arial"/>
                <a:ea typeface="ＭＳ Ｐゴシック"/>
                <a:cs typeface="Arial"/>
              </a:rPr>
              <a:t>Advantage</a:t>
            </a:r>
            <a:r>
              <a:rPr kumimoji="1" lang="en-US" sz="800" b="0" i="0" u="none" strike="noStrike" kern="1200" cap="none" spc="0" normalizeH="0" baseline="0" noProof="0">
                <a:ln>
                  <a:noFill/>
                </a:ln>
                <a:solidFill>
                  <a:srgbClr val="000000"/>
                </a:solidFill>
                <a:effectLst/>
                <a:uLnTx/>
                <a:uFillTx/>
                <a:latin typeface="Arial"/>
                <a:ea typeface="ＭＳ Ｐゴシック"/>
                <a:cs typeface="Arial"/>
              </a:rPr>
              <a:t>:</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1" lang="en-US" sz="800" b="0" i="0" u="none" strike="noStrike" kern="1200" cap="none" spc="0" normalizeH="0" baseline="0" noProof="0">
                <a:ln>
                  <a:noFill/>
                </a:ln>
                <a:solidFill>
                  <a:srgbClr val="000000"/>
                </a:solidFill>
                <a:effectLst/>
                <a:uLnTx/>
                <a:uFillTx/>
                <a:latin typeface="Arial"/>
                <a:ea typeface="ＭＳ Ｐゴシック"/>
                <a:cs typeface="Arial"/>
              </a:rPr>
              <a:t>Standardized interface between RAN and SF, high </a:t>
            </a:r>
            <a:r>
              <a:rPr kumimoji="1" lang="en-US" altLang="zh-CN" sz="800" b="0" i="0" u="none" strike="noStrike" kern="1200" cap="none" spc="0" normalizeH="0" baseline="0" noProof="0">
                <a:ln>
                  <a:noFill/>
                </a:ln>
                <a:solidFill>
                  <a:srgbClr val="000000"/>
                </a:solidFill>
                <a:effectLst/>
                <a:uLnTx/>
                <a:uFillTx/>
                <a:latin typeface="Arial"/>
                <a:ea typeface="ＭＳ Ｐゴシック"/>
                <a:cs typeface="Arial"/>
              </a:rPr>
              <a:t>interoperability</a:t>
            </a:r>
            <a:r>
              <a:rPr kumimoji="1" lang="en-US" sz="800" b="0" i="0" u="none" strike="noStrike" kern="1200" cap="none" spc="0" normalizeH="0" baseline="0" noProof="0">
                <a:ln>
                  <a:noFill/>
                </a:ln>
                <a:solidFill>
                  <a:srgbClr val="000000"/>
                </a:solidFill>
                <a:effectLst/>
                <a:uLnTx/>
                <a:uFillTx/>
                <a:latin typeface="Arial"/>
                <a:ea typeface="ＭＳ Ｐゴシック"/>
                <a:cs typeface="Arial"/>
              </a:rPr>
              <a:t> among different manufacturers</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1" lang="en-US" sz="800" b="0" i="0" u="none" strike="noStrike" kern="1200" cap="none" spc="0" normalizeH="0" baseline="0" noProof="0">
                <a:ln>
                  <a:noFill/>
                </a:ln>
                <a:solidFill>
                  <a:srgbClr val="000000"/>
                </a:solidFill>
                <a:effectLst/>
                <a:uLnTx/>
                <a:uFillTx/>
                <a:latin typeface="Arial"/>
                <a:ea typeface="ＭＳ Ｐゴシック"/>
                <a:cs typeface="Arial"/>
              </a:rPr>
              <a:t>Service-oriented authentication and authorization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800" b="1" i="0" u="none" strike="noStrike" kern="1200" cap="none" spc="0" normalizeH="0" baseline="0" noProof="0">
                <a:ln>
                  <a:noFill/>
                </a:ln>
                <a:solidFill>
                  <a:srgbClr val="000000"/>
                </a:solidFill>
                <a:effectLst/>
                <a:uLnTx/>
                <a:uFillTx/>
                <a:latin typeface="Arial"/>
                <a:ea typeface="ＭＳ Ｐゴシック"/>
                <a:cs typeface="Arial"/>
              </a:rPr>
              <a:t>Disadvantage</a:t>
            </a:r>
            <a:r>
              <a:rPr kumimoji="1" lang="en-US" sz="800" b="0" i="0" u="none" strike="noStrike" kern="1200" cap="none" spc="0" normalizeH="0" baseline="0" noProof="0">
                <a:ln>
                  <a:noFill/>
                </a:ln>
                <a:solidFill>
                  <a:srgbClr val="000000"/>
                </a:solidFill>
                <a:effectLst/>
                <a:uLnTx/>
                <a:uFillTx/>
                <a:latin typeface="Arial"/>
                <a:ea typeface="ＭＳ Ｐゴシック"/>
                <a:cs typeface="Arial"/>
              </a:rPr>
              <a:t>:</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1" lang="en-US" sz="800" b="0" i="0" u="none" strike="noStrike" kern="1200" cap="none" spc="0" normalizeH="0" baseline="0" noProof="0">
                <a:ln>
                  <a:noFill/>
                </a:ln>
                <a:solidFill>
                  <a:srgbClr val="000000"/>
                </a:solidFill>
                <a:effectLst/>
                <a:uLnTx/>
                <a:uFillTx/>
                <a:latin typeface="Arial"/>
                <a:ea typeface="ＭＳ Ｐゴシック"/>
                <a:cs typeface="Arial"/>
              </a:rPr>
              <a:t>Lower compatibility </a:t>
            </a:r>
            <a:r>
              <a:rPr kumimoji="1" lang="en-US" altLang="zh-CN" sz="800" b="0" i="0" u="none" strike="noStrike" kern="1200" cap="none" spc="0" normalizeH="0" baseline="0" noProof="0">
                <a:ln>
                  <a:noFill/>
                </a:ln>
                <a:solidFill>
                  <a:srgbClr val="000000"/>
                </a:solidFill>
                <a:effectLst/>
                <a:uLnTx/>
                <a:uFillTx/>
                <a:latin typeface="Arial"/>
                <a:ea typeface="ＭＳ Ｐゴシック"/>
                <a:cs typeface="Arial"/>
              </a:rPr>
              <a:t>with new sensing </a:t>
            </a:r>
            <a:r>
              <a:rPr kumimoji="1" lang="en-US" sz="800" b="0" i="0" u="none" strike="noStrike" kern="1200" cap="none" spc="0" normalizeH="0" baseline="0" noProof="0">
                <a:ln>
                  <a:noFill/>
                </a:ln>
                <a:solidFill>
                  <a:srgbClr val="000000"/>
                </a:solidFill>
                <a:effectLst/>
                <a:uLnTx/>
                <a:uFillTx/>
                <a:latin typeface="Arial"/>
                <a:ea typeface="ＭＳ Ｐゴシック"/>
                <a:cs typeface="Arial"/>
              </a:rPr>
              <a:t>services</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1" lang="en-US" altLang="zh-CN" sz="800" b="0" i="0" u="none" strike="noStrike" kern="1200" cap="none" spc="0" normalizeH="0" baseline="0" noProof="0">
                <a:ln>
                  <a:noFill/>
                </a:ln>
                <a:solidFill>
                  <a:srgbClr val="000000"/>
                </a:solidFill>
                <a:effectLst/>
                <a:uLnTx/>
                <a:uFillTx/>
                <a:latin typeface="Arial"/>
                <a:ea typeface="ＭＳ Ｐゴシック"/>
                <a:cs typeface="Arial"/>
              </a:rPr>
              <a:t>S</a:t>
            </a:r>
            <a:r>
              <a:rPr kumimoji="1" lang="en-US" altLang="zh-CN" sz="800" b="0" i="0" u="none" strike="noStrike" kern="1200" cap="none" spc="0" normalizeH="0" baseline="0" noProof="0" err="1">
                <a:ln>
                  <a:noFill/>
                </a:ln>
                <a:solidFill>
                  <a:srgbClr val="000000"/>
                </a:solidFill>
                <a:effectLst/>
                <a:uLnTx/>
                <a:uFillTx/>
                <a:latin typeface="Arial"/>
                <a:ea typeface="ＭＳ Ｐゴシック"/>
                <a:cs typeface="Arial"/>
              </a:rPr>
              <a:t>tandard</a:t>
            </a:r>
            <a:r>
              <a:rPr kumimoji="1" lang="en-US" altLang="zh-CN" sz="800" b="0" i="0" u="none" strike="noStrike" kern="1200" cap="none" spc="0" normalizeH="0" baseline="0" noProof="0">
                <a:ln>
                  <a:noFill/>
                </a:ln>
                <a:solidFill>
                  <a:srgbClr val="000000"/>
                </a:solidFill>
                <a:effectLst/>
                <a:uLnTx/>
                <a:uFillTx/>
                <a:latin typeface="Arial"/>
                <a:ea typeface="ＭＳ Ｐゴシック"/>
                <a:cs typeface="Arial"/>
              </a:rPr>
              <a:t> work for each sensing service</a:t>
            </a:r>
            <a:endParaRPr kumimoji="1" lang="en-US" sz="800" b="0" i="0" u="none" strike="noStrike" kern="1200" cap="none" spc="0" normalizeH="0" baseline="0" noProof="0">
              <a:ln>
                <a:noFill/>
              </a:ln>
              <a:solidFill>
                <a:srgbClr val="000000"/>
              </a:solidFill>
              <a:effectLst/>
              <a:uLnTx/>
              <a:uFillTx/>
              <a:latin typeface="Arial"/>
              <a:ea typeface="ＭＳ Ｐゴシック"/>
              <a:cs typeface="Arial"/>
            </a:endParaRPr>
          </a:p>
        </p:txBody>
      </p:sp>
      <p:sp>
        <p:nvSpPr>
          <p:cNvPr id="34" name="TextBox 33">
            <a:extLst>
              <a:ext uri="{FF2B5EF4-FFF2-40B4-BE49-F238E27FC236}">
                <a16:creationId xmlns:a16="http://schemas.microsoft.com/office/drawing/2014/main" id="{71D32204-82F7-37E8-BB04-26AFA267DD7F}"/>
              </a:ext>
            </a:extLst>
          </p:cNvPr>
          <p:cNvSpPr txBox="1"/>
          <p:nvPr/>
        </p:nvSpPr>
        <p:spPr>
          <a:xfrm>
            <a:off x="9086338" y="3761843"/>
            <a:ext cx="2836722"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800" b="1" i="0" u="none" strike="noStrike" kern="1200" cap="none" spc="0" normalizeH="0" baseline="0" noProof="0">
                <a:ln>
                  <a:noFill/>
                </a:ln>
                <a:solidFill>
                  <a:srgbClr val="000000"/>
                </a:solidFill>
                <a:effectLst/>
                <a:uLnTx/>
                <a:uFillTx/>
                <a:latin typeface="Arial"/>
                <a:ea typeface="ＭＳ Ｐゴシック"/>
                <a:cs typeface="Arial"/>
              </a:rPr>
              <a:t>Advantage</a:t>
            </a:r>
            <a:r>
              <a:rPr kumimoji="1" lang="en-US" sz="800" b="0" i="0" u="none" strike="noStrike" kern="1200" cap="none" spc="0" normalizeH="0" baseline="0" noProof="0">
                <a:ln>
                  <a:noFill/>
                </a:ln>
                <a:solidFill>
                  <a:srgbClr val="000000"/>
                </a:solidFill>
                <a:effectLst/>
                <a:uLnTx/>
                <a:uFillTx/>
                <a:latin typeface="Arial"/>
                <a:ea typeface="ＭＳ Ｐゴシック"/>
                <a:cs typeface="Arial"/>
              </a:rPr>
              <a:t>:</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1" lang="en-US" sz="800" b="0" i="0" u="none" strike="noStrike" kern="1200" cap="none" spc="0" normalizeH="0" baseline="0" noProof="0">
                <a:ln>
                  <a:noFill/>
                </a:ln>
                <a:solidFill>
                  <a:srgbClr val="000000"/>
                </a:solidFill>
                <a:effectLst/>
                <a:uLnTx/>
                <a:uFillTx/>
                <a:latin typeface="Arial"/>
                <a:ea typeface="ＭＳ Ｐゴシック"/>
                <a:cs typeface="Arial"/>
              </a:rPr>
              <a:t>Less dependency on RAN 1 work</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800" b="1" i="0" u="none" strike="noStrike" kern="1200" cap="none" spc="0" normalizeH="0" baseline="0" noProof="0">
                <a:ln>
                  <a:noFill/>
                </a:ln>
                <a:solidFill>
                  <a:srgbClr val="000000"/>
                </a:solidFill>
                <a:effectLst/>
                <a:uLnTx/>
                <a:uFillTx/>
                <a:latin typeface="Arial"/>
                <a:ea typeface="ＭＳ Ｐゴシック"/>
                <a:cs typeface="Arial"/>
              </a:rPr>
              <a:t>Disadvantage</a:t>
            </a:r>
            <a:r>
              <a:rPr kumimoji="1" lang="en-US" sz="800" b="0" i="0" u="none" strike="noStrike" kern="1200" cap="none" spc="0" normalizeH="0" baseline="0" noProof="0">
                <a:ln>
                  <a:noFill/>
                </a:ln>
                <a:solidFill>
                  <a:srgbClr val="000000"/>
                </a:solidFill>
                <a:effectLst/>
                <a:uLnTx/>
                <a:uFillTx/>
                <a:latin typeface="Arial"/>
                <a:ea typeface="ＭＳ Ｐゴシック"/>
                <a:cs typeface="Arial"/>
              </a:rPr>
              <a:t>:</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1" lang="en-US" sz="800" b="0" i="0" u="none" strike="noStrike" kern="1200" cap="none" spc="0" normalizeH="0" baseline="0" noProof="0">
                <a:ln>
                  <a:noFill/>
                </a:ln>
                <a:solidFill>
                  <a:srgbClr val="000000"/>
                </a:solidFill>
                <a:effectLst/>
                <a:uLnTx/>
                <a:uFillTx/>
                <a:latin typeface="Arial"/>
                <a:ea typeface="ＭＳ Ｐゴシック"/>
                <a:cs typeface="Arial"/>
              </a:rPr>
              <a:t>Lower </a:t>
            </a:r>
            <a:r>
              <a:rPr kumimoji="1" lang="en-US" altLang="zh-CN" sz="800" b="0" i="0" u="none" strike="noStrike" kern="1200" cap="none" spc="0" normalizeH="0" baseline="0" noProof="0">
                <a:ln>
                  <a:noFill/>
                </a:ln>
                <a:solidFill>
                  <a:srgbClr val="000000"/>
                </a:solidFill>
                <a:effectLst/>
                <a:uLnTx/>
                <a:uFillTx/>
                <a:latin typeface="Arial"/>
                <a:ea typeface="ＭＳ Ｐゴシック"/>
                <a:cs typeface="Arial"/>
              </a:rPr>
              <a:t>interoperability</a:t>
            </a:r>
            <a:r>
              <a:rPr kumimoji="1" lang="en-US" sz="800" b="0" i="0" u="none" strike="noStrike" kern="1200" cap="none" spc="0" normalizeH="0" baseline="0" noProof="0">
                <a:ln>
                  <a:noFill/>
                </a:ln>
                <a:solidFill>
                  <a:srgbClr val="000000"/>
                </a:solidFill>
                <a:effectLst/>
                <a:uLnTx/>
                <a:uFillTx/>
                <a:latin typeface="Arial"/>
                <a:ea typeface="ＭＳ Ｐゴシック"/>
                <a:cs typeface="Arial"/>
              </a:rPr>
              <a:t> regarding different RAN and core network manufactures</a:t>
            </a:r>
          </a:p>
        </p:txBody>
      </p:sp>
      <p:sp>
        <p:nvSpPr>
          <p:cNvPr id="37" name="TextBox 36">
            <a:extLst>
              <a:ext uri="{FF2B5EF4-FFF2-40B4-BE49-F238E27FC236}">
                <a16:creationId xmlns:a16="http://schemas.microsoft.com/office/drawing/2014/main" id="{3C675E4C-80A3-9F0D-0F23-9A8C307D45A3}"/>
              </a:ext>
            </a:extLst>
          </p:cNvPr>
          <p:cNvSpPr txBox="1"/>
          <p:nvPr/>
        </p:nvSpPr>
        <p:spPr>
          <a:xfrm>
            <a:off x="9088371" y="5175924"/>
            <a:ext cx="2844550" cy="83099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800" b="1" i="0" u="none" strike="noStrike" kern="1200" cap="none" spc="0" normalizeH="0" baseline="0" noProof="0">
                <a:ln>
                  <a:noFill/>
                </a:ln>
                <a:solidFill>
                  <a:srgbClr val="000000"/>
                </a:solidFill>
                <a:effectLst/>
                <a:uLnTx/>
                <a:uFillTx/>
                <a:latin typeface="Arial"/>
                <a:ea typeface="ＭＳ Ｐゴシック"/>
                <a:cs typeface="Arial"/>
              </a:rPr>
              <a:t>Advantage</a:t>
            </a:r>
            <a:r>
              <a:rPr kumimoji="1" lang="en-US" sz="800" b="0" i="0" u="none" strike="noStrike" kern="1200" cap="none" spc="0" normalizeH="0" baseline="0" noProof="0">
                <a:ln>
                  <a:noFill/>
                </a:ln>
                <a:solidFill>
                  <a:srgbClr val="000000"/>
                </a:solidFill>
                <a:effectLst/>
                <a:uLnTx/>
                <a:uFillTx/>
                <a:latin typeface="Arial"/>
                <a:ea typeface="ＭＳ Ｐゴシック"/>
                <a:cs typeface="Arial"/>
              </a:rPr>
              <a: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kumimoji="1" lang="en-US" sz="800" b="0" i="0" u="none" strike="noStrike" kern="1200" cap="none" spc="0" normalizeH="0" baseline="0" noProof="0">
                <a:ln>
                  <a:noFill/>
                </a:ln>
                <a:solidFill>
                  <a:srgbClr val="000000"/>
                </a:solidFill>
                <a:effectLst/>
                <a:uLnTx/>
                <a:uFillTx/>
                <a:latin typeface="Arial"/>
                <a:ea typeface="ＭＳ Ｐゴシック"/>
                <a:cs typeface="Arial"/>
              </a:rPr>
              <a:t>Safeguarding 5G sensing services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kumimoji="1" lang="en-US" sz="800" b="0" i="0" u="none" strike="noStrike" kern="1200" cap="none" spc="0" normalizeH="0" baseline="0" noProof="0">
                <a:ln>
                  <a:noFill/>
                </a:ln>
                <a:solidFill>
                  <a:srgbClr val="000000"/>
                </a:solidFill>
                <a:effectLst/>
                <a:uLnTx/>
                <a:uFillTx/>
                <a:latin typeface="Arial"/>
                <a:ea typeface="ＭＳ Ｐゴシック"/>
                <a:cs typeface="Arial"/>
              </a:rPr>
              <a:t>More flexible to new services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800" b="1" i="0" u="none" strike="noStrike" kern="1200" cap="none" spc="0" normalizeH="0" baseline="0" noProof="0">
                <a:ln>
                  <a:noFill/>
                </a:ln>
                <a:solidFill>
                  <a:srgbClr val="000000"/>
                </a:solidFill>
                <a:effectLst/>
                <a:uLnTx/>
                <a:uFillTx/>
                <a:latin typeface="Arial"/>
                <a:ea typeface="ＭＳ Ｐゴシック"/>
                <a:cs typeface="Arial"/>
              </a:rPr>
              <a:t>Disadvantage</a:t>
            </a:r>
            <a:r>
              <a:rPr kumimoji="1" lang="en-US" sz="800" b="0" i="0" u="none" strike="noStrike" kern="1200" cap="none" spc="0" normalizeH="0" baseline="0" noProof="0">
                <a:ln>
                  <a:noFill/>
                </a:ln>
                <a:solidFill>
                  <a:srgbClr val="000000"/>
                </a:solidFill>
                <a:effectLst/>
                <a:uLnTx/>
                <a:uFillTx/>
                <a:latin typeface="Arial"/>
                <a:ea typeface="ＭＳ Ｐゴシック"/>
                <a:cs typeface="Arial"/>
              </a:rPr>
              <a:t>:</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1" lang="en-US" sz="800" b="0" i="0" u="none" strike="noStrike" kern="1200" cap="none" spc="0" normalizeH="0" baseline="0" noProof="0">
                <a:ln>
                  <a:noFill/>
                </a:ln>
                <a:solidFill>
                  <a:srgbClr val="000000"/>
                </a:solidFill>
                <a:effectLst/>
                <a:uLnTx/>
                <a:uFillTx/>
                <a:latin typeface="Arial"/>
                <a:ea typeface="ＭＳ Ｐゴシック"/>
                <a:cs typeface="Arial"/>
              </a:rPr>
              <a:t>Lower </a:t>
            </a:r>
            <a:r>
              <a:rPr kumimoji="1" lang="en-US" altLang="zh-CN" sz="800" b="0" i="0" u="none" strike="noStrike" kern="1200" cap="none" spc="0" normalizeH="0" baseline="0" noProof="0">
                <a:ln>
                  <a:noFill/>
                </a:ln>
                <a:solidFill>
                  <a:srgbClr val="000000"/>
                </a:solidFill>
                <a:effectLst/>
                <a:uLnTx/>
                <a:uFillTx/>
                <a:latin typeface="Arial"/>
                <a:ea typeface="ＭＳ Ｐゴシック"/>
                <a:cs typeface="Arial"/>
              </a:rPr>
              <a:t>interoperability</a:t>
            </a:r>
            <a:r>
              <a:rPr kumimoji="1" lang="en-US" sz="800" b="0" i="0" u="none" strike="noStrike" kern="1200" cap="none" spc="0" normalizeH="0" baseline="0" noProof="0">
                <a:ln>
                  <a:noFill/>
                </a:ln>
                <a:solidFill>
                  <a:srgbClr val="000000"/>
                </a:solidFill>
                <a:effectLst/>
                <a:uLnTx/>
                <a:uFillTx/>
                <a:latin typeface="Arial"/>
                <a:ea typeface="ＭＳ Ｐゴシック"/>
                <a:cs typeface="Arial"/>
              </a:rPr>
              <a:t> </a:t>
            </a:r>
            <a:r>
              <a:rPr kumimoji="1" lang="en-US" altLang="zh-CN" sz="800" b="0" i="0" u="none" strike="noStrike" kern="1200" cap="none" spc="0" normalizeH="0" baseline="0" noProof="0">
                <a:ln>
                  <a:noFill/>
                </a:ln>
                <a:solidFill>
                  <a:srgbClr val="000000"/>
                </a:solidFill>
                <a:effectLst/>
                <a:uLnTx/>
                <a:uFillTx/>
                <a:latin typeface="Arial"/>
                <a:ea typeface="ＭＳ Ｐゴシック"/>
                <a:cs typeface="Arial"/>
              </a:rPr>
              <a:t>among different manufacturers </a:t>
            </a:r>
            <a:r>
              <a:rPr kumimoji="1" lang="en-US" sz="800" b="0" i="0" u="none" strike="noStrike" kern="1200" cap="none" spc="0" normalizeH="0" baseline="0" noProof="0">
                <a:ln>
                  <a:noFill/>
                </a:ln>
                <a:solidFill>
                  <a:srgbClr val="000000"/>
                </a:solidFill>
                <a:effectLst/>
                <a:uLnTx/>
                <a:uFillTx/>
                <a:latin typeface="Arial"/>
                <a:ea typeface="ＭＳ Ｐゴシック"/>
                <a:cs typeface="Arial"/>
              </a:rPr>
              <a:t>regarding new services</a:t>
            </a:r>
          </a:p>
        </p:txBody>
      </p:sp>
    </p:spTree>
    <p:extLst>
      <p:ext uri="{BB962C8B-B14F-4D97-AF65-F5344CB8AC3E}">
        <p14:creationId xmlns:p14="http://schemas.microsoft.com/office/powerpoint/2010/main" val="670844716"/>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a:extLst>
              <a:ext uri="{FF2B5EF4-FFF2-40B4-BE49-F238E27FC236}">
                <a16:creationId xmlns:a16="http://schemas.microsoft.com/office/drawing/2014/main" id="{BFAC7826-17D3-4B85-91F7-59388554326B}"/>
              </a:ext>
            </a:extLst>
          </p:cNvPr>
          <p:cNvSpPr/>
          <p:nvPr/>
        </p:nvSpPr>
        <p:spPr>
          <a:xfrm>
            <a:off x="1989034" y="2578226"/>
            <a:ext cx="2235676" cy="2235676"/>
          </a:xfrm>
          <a:prstGeom prst="ellipse">
            <a:avLst/>
          </a:prstGeom>
          <a:noFill/>
          <a:ln w="9525" cap="flat" cmpd="sng" algn="ctr">
            <a:solidFill>
              <a:sysClr val="window" lastClr="FFFFFF">
                <a:lumMod val="7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19" name="椭圆 18">
            <a:extLst>
              <a:ext uri="{FF2B5EF4-FFF2-40B4-BE49-F238E27FC236}">
                <a16:creationId xmlns:a16="http://schemas.microsoft.com/office/drawing/2014/main" id="{0CA22512-0B22-4370-B162-D9C3753DDBE7}"/>
              </a:ext>
            </a:extLst>
          </p:cNvPr>
          <p:cNvSpPr/>
          <p:nvPr/>
        </p:nvSpPr>
        <p:spPr>
          <a:xfrm>
            <a:off x="2249135" y="2824389"/>
            <a:ext cx="1743351" cy="1743351"/>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21" name="文本框 5">
            <a:extLst>
              <a:ext uri="{FF2B5EF4-FFF2-40B4-BE49-F238E27FC236}">
                <a16:creationId xmlns:a16="http://schemas.microsoft.com/office/drawing/2014/main" id="{E0474B5B-A9C3-4B72-995F-59DE1789B08A}"/>
              </a:ext>
            </a:extLst>
          </p:cNvPr>
          <p:cNvSpPr txBox="1">
            <a:spLocks noChangeArrowheads="1"/>
          </p:cNvSpPr>
          <p:nvPr/>
        </p:nvSpPr>
        <p:spPr bwMode="auto">
          <a:xfrm>
            <a:off x="2213898" y="3142065"/>
            <a:ext cx="1771639"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6400" b="1" i="0" u="none" strike="noStrike" kern="1200" cap="none" spc="0" normalizeH="0" baseline="0" noProof="0">
                <a:ln>
                  <a:noFill/>
                </a:ln>
                <a:solidFill>
                  <a:prstClr val="white"/>
                </a:solidFill>
                <a:effectLst/>
                <a:uLnTx/>
                <a:uFillTx/>
                <a:latin typeface="方正兰亭黑_GBK"/>
                <a:ea typeface="方正兰亭黑_GBK"/>
                <a:cs typeface="Arial" panose="020B0604020202020204" pitchFamily="34" charset="0"/>
              </a:rPr>
              <a:t>R19</a:t>
            </a:r>
            <a:endParaRPr kumimoji="0" lang="zh-CN" altLang="en-US" sz="6400" b="1" i="0" u="none" strike="noStrike" kern="1200" cap="none" spc="0" normalizeH="0" baseline="0" noProof="0">
              <a:ln>
                <a:noFill/>
              </a:ln>
              <a:solidFill>
                <a:prstClr val="white"/>
              </a:solidFill>
              <a:effectLst/>
              <a:uLnTx/>
              <a:uFillTx/>
              <a:latin typeface="方正兰亭黑_GBK"/>
              <a:ea typeface="方正兰亭黑_GBK"/>
              <a:cs typeface="Arial" panose="020B0604020202020204" pitchFamily="34" charset="0"/>
            </a:endParaRPr>
          </a:p>
        </p:txBody>
      </p:sp>
      <p:sp>
        <p:nvSpPr>
          <p:cNvPr id="22" name="文本框 5">
            <a:extLst>
              <a:ext uri="{FF2B5EF4-FFF2-40B4-BE49-F238E27FC236}">
                <a16:creationId xmlns:a16="http://schemas.microsoft.com/office/drawing/2014/main" id="{4E8983E8-DD3B-4620-9830-3714D6675566}"/>
              </a:ext>
            </a:extLst>
          </p:cNvPr>
          <p:cNvSpPr txBox="1">
            <a:spLocks noChangeArrowheads="1"/>
          </p:cNvSpPr>
          <p:nvPr/>
        </p:nvSpPr>
        <p:spPr bwMode="auto">
          <a:xfrm>
            <a:off x="4697495" y="2955001"/>
            <a:ext cx="2245615"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667" b="0" i="0" u="none" strike="noStrike" kern="1200" cap="none" spc="0" normalizeH="0" baseline="0" noProof="0">
                <a:ln>
                  <a:noFill/>
                </a:ln>
                <a:solidFill>
                  <a:srgbClr val="27506E"/>
                </a:solidFill>
                <a:effectLst/>
                <a:uLnTx/>
                <a:uFillTx/>
                <a:latin typeface="方正兰亭黑_GBK"/>
                <a:ea typeface="方正兰亭黑_GBK"/>
                <a:cs typeface="Arial" panose="020B0604020202020204" pitchFamily="34" charset="0"/>
              </a:rPr>
              <a:t>Ambient IOT</a:t>
            </a:r>
            <a:endParaRPr kumimoji="0" lang="zh-CN" altLang="en-US" sz="2667" b="0" i="0" u="none" strike="noStrike" kern="1200" cap="none" spc="0" normalizeH="0" baseline="0" noProof="0">
              <a:ln>
                <a:noFill/>
              </a:ln>
              <a:solidFill>
                <a:srgbClr val="27506E"/>
              </a:solidFill>
              <a:effectLst/>
              <a:uLnTx/>
              <a:uFillTx/>
              <a:latin typeface="方正兰亭黑_GBK"/>
              <a:ea typeface="方正兰亭黑_GBK"/>
              <a:cs typeface="Arial" panose="020B0604020202020204" pitchFamily="34" charset="0"/>
            </a:endParaRPr>
          </a:p>
        </p:txBody>
      </p:sp>
      <p:sp>
        <p:nvSpPr>
          <p:cNvPr id="34" name="椭圆 33">
            <a:extLst>
              <a:ext uri="{FF2B5EF4-FFF2-40B4-BE49-F238E27FC236}">
                <a16:creationId xmlns:a16="http://schemas.microsoft.com/office/drawing/2014/main" id="{F7A79C66-DE2F-437E-9609-184D76766202}"/>
              </a:ext>
            </a:extLst>
          </p:cNvPr>
          <p:cNvSpPr/>
          <p:nvPr/>
        </p:nvSpPr>
        <p:spPr>
          <a:xfrm>
            <a:off x="3697242" y="2592797"/>
            <a:ext cx="520689" cy="520689"/>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35" name="椭圆 34">
            <a:extLst>
              <a:ext uri="{FF2B5EF4-FFF2-40B4-BE49-F238E27FC236}">
                <a16:creationId xmlns:a16="http://schemas.microsoft.com/office/drawing/2014/main" id="{623018C3-1F73-436D-BEB8-56DD6563EF29}"/>
              </a:ext>
            </a:extLst>
          </p:cNvPr>
          <p:cNvSpPr/>
          <p:nvPr/>
        </p:nvSpPr>
        <p:spPr>
          <a:xfrm>
            <a:off x="1889481" y="3015197"/>
            <a:ext cx="382375" cy="382375"/>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36" name="椭圆 35">
            <a:extLst>
              <a:ext uri="{FF2B5EF4-FFF2-40B4-BE49-F238E27FC236}">
                <a16:creationId xmlns:a16="http://schemas.microsoft.com/office/drawing/2014/main" id="{B97AA41F-8B2D-4B0C-A36C-292689A4DEC0}"/>
              </a:ext>
            </a:extLst>
          </p:cNvPr>
          <p:cNvSpPr/>
          <p:nvPr/>
        </p:nvSpPr>
        <p:spPr>
          <a:xfrm>
            <a:off x="1698293" y="4863033"/>
            <a:ext cx="213793" cy="213793"/>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37" name="椭圆 36">
            <a:extLst>
              <a:ext uri="{FF2B5EF4-FFF2-40B4-BE49-F238E27FC236}">
                <a16:creationId xmlns:a16="http://schemas.microsoft.com/office/drawing/2014/main" id="{37BA0D3B-5E85-45A9-AEFB-7BAB67D17BE0}"/>
              </a:ext>
            </a:extLst>
          </p:cNvPr>
          <p:cNvSpPr/>
          <p:nvPr/>
        </p:nvSpPr>
        <p:spPr>
          <a:xfrm>
            <a:off x="2249135" y="4410935"/>
            <a:ext cx="294040" cy="294040"/>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38" name="椭圆 37">
            <a:extLst>
              <a:ext uri="{FF2B5EF4-FFF2-40B4-BE49-F238E27FC236}">
                <a16:creationId xmlns:a16="http://schemas.microsoft.com/office/drawing/2014/main" id="{37E52CB5-6419-45E8-98F1-78D776D83E5B}"/>
              </a:ext>
            </a:extLst>
          </p:cNvPr>
          <p:cNvSpPr/>
          <p:nvPr/>
        </p:nvSpPr>
        <p:spPr>
          <a:xfrm>
            <a:off x="4021772" y="3972331"/>
            <a:ext cx="304395" cy="304395"/>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39" name="椭圆 38">
            <a:extLst>
              <a:ext uri="{FF2B5EF4-FFF2-40B4-BE49-F238E27FC236}">
                <a16:creationId xmlns:a16="http://schemas.microsoft.com/office/drawing/2014/main" id="{EDF7ACD7-0436-41A1-B610-2533456B844F}"/>
              </a:ext>
            </a:extLst>
          </p:cNvPr>
          <p:cNvSpPr/>
          <p:nvPr/>
        </p:nvSpPr>
        <p:spPr>
          <a:xfrm>
            <a:off x="3786429" y="4799329"/>
            <a:ext cx="206056" cy="206056"/>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40" name="椭圆 39">
            <a:extLst>
              <a:ext uri="{FF2B5EF4-FFF2-40B4-BE49-F238E27FC236}">
                <a16:creationId xmlns:a16="http://schemas.microsoft.com/office/drawing/2014/main" id="{07D8DDF6-AB05-45EB-A7EC-32135007A524}"/>
              </a:ext>
            </a:extLst>
          </p:cNvPr>
          <p:cNvSpPr/>
          <p:nvPr/>
        </p:nvSpPr>
        <p:spPr>
          <a:xfrm>
            <a:off x="1669784" y="3972331"/>
            <a:ext cx="132944" cy="132944"/>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41" name="矩形 40">
            <a:extLst>
              <a:ext uri="{FF2B5EF4-FFF2-40B4-BE49-F238E27FC236}">
                <a16:creationId xmlns:a16="http://schemas.microsoft.com/office/drawing/2014/main" id="{881269B7-429B-4B64-978D-2F2F9CFA942F}"/>
              </a:ext>
            </a:extLst>
          </p:cNvPr>
          <p:cNvSpPr/>
          <p:nvPr/>
        </p:nvSpPr>
        <p:spPr>
          <a:xfrm>
            <a:off x="4772663" y="4233362"/>
            <a:ext cx="1953257" cy="407489"/>
          </a:xfrm>
          <a:prstGeom prst="rect">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a:ln>
                  <a:noFill/>
                </a:ln>
                <a:solidFill>
                  <a:prstClr val="white"/>
                </a:solidFill>
                <a:effectLst/>
                <a:uLnTx/>
                <a:uFillTx/>
                <a:latin typeface="Arial" panose="020B0604020202020204"/>
                <a:ea typeface="等线" panose="02010600030101010101" pitchFamily="2" charset="-122"/>
                <a:cs typeface="Arial" panose="020B0604020202020204" pitchFamily="34" charset="0"/>
              </a:rPr>
              <a:t>SA2/SA3/SA5RAN</a:t>
            </a:r>
            <a:endParaRPr kumimoji="0" lang="zh-CN" altLang="en-US" sz="1600" b="0" i="0" u="none" strike="noStrike" kern="0" cap="none" spc="0" normalizeH="0" baseline="0" noProof="0">
              <a:ln>
                <a:noFill/>
              </a:ln>
              <a:solidFill>
                <a:prstClr val="white"/>
              </a:solidFill>
              <a:effectLst/>
              <a:uLnTx/>
              <a:uFillTx/>
              <a:latin typeface="Arial" panose="020B0604020202020204"/>
              <a:ea typeface="等线" panose="02010600030101010101" pitchFamily="2" charset="-122"/>
              <a:cs typeface="Arial" panose="020B0604020202020204" pitchFamily="34" charset="0"/>
            </a:endParaRPr>
          </a:p>
        </p:txBody>
      </p:sp>
      <p:sp>
        <p:nvSpPr>
          <p:cNvPr id="14" name="矩形 13">
            <a:extLst>
              <a:ext uri="{FF2B5EF4-FFF2-40B4-BE49-F238E27FC236}">
                <a16:creationId xmlns:a16="http://schemas.microsoft.com/office/drawing/2014/main" id="{9B6E946D-9501-47AF-A1ED-D063CFCF7BA3}"/>
              </a:ext>
            </a:extLst>
          </p:cNvPr>
          <p:cNvSpPr/>
          <p:nvPr/>
        </p:nvSpPr>
        <p:spPr>
          <a:xfrm>
            <a:off x="4173969" y="5000947"/>
            <a:ext cx="6096000" cy="830997"/>
          </a:xfrm>
          <a:prstGeom prst="rect">
            <a:avLst/>
          </a:prstGeom>
        </p:spPr>
        <p:txBody>
          <a:bodyPr>
            <a:spAutoFit/>
          </a:bodyPr>
          <a:lstStyle/>
          <a:p>
            <a:pPr marL="742950" lvl="1" indent="-285750" eaLnBrk="1" fontAlgn="auto" hangingPunct="1">
              <a:spcBef>
                <a:spcPts val="0"/>
              </a:spcBef>
              <a:spcAft>
                <a:spcPts val="0"/>
              </a:spcAft>
              <a:buFont typeface="Arial" panose="020B0604020202020204" pitchFamily="34" charset="0"/>
              <a:buChar char="•"/>
              <a:defRPr/>
            </a:pPr>
            <a:r>
              <a:rPr lang="en-US" altLang="zh-CN" sz="1600" dirty="0">
                <a:solidFill>
                  <a:srgbClr val="FF0000"/>
                </a:solidFill>
                <a:latin typeface="等线" panose="020F0502020204030204"/>
                <a:ea typeface="等线" panose="02010600030101010101" pitchFamily="2" charset="-122"/>
              </a:rPr>
              <a:t>Note</a:t>
            </a:r>
            <a:r>
              <a:rPr lang="zh-CN" altLang="en-US" sz="1600" dirty="0">
                <a:solidFill>
                  <a:srgbClr val="FF0000"/>
                </a:solidFill>
                <a:latin typeface="等线" panose="020F0502020204030204"/>
                <a:ea typeface="等线" panose="02010600030101010101" pitchFamily="2" charset="-122"/>
              </a:rPr>
              <a:t>：</a:t>
            </a:r>
            <a:r>
              <a:rPr lang="en-US" altLang="zh-CN" sz="1600" dirty="0">
                <a:solidFill>
                  <a:srgbClr val="FF0000"/>
                </a:solidFill>
                <a:latin typeface="等线" panose="020F0502020204030204"/>
                <a:ea typeface="等线" panose="02010600030101010101" pitchFamily="2" charset="-122"/>
              </a:rPr>
              <a:t>Using </a:t>
            </a:r>
            <a:r>
              <a:rPr lang="zh-CN" altLang="en-US" sz="1600" dirty="0">
                <a:solidFill>
                  <a:srgbClr val="FF0000"/>
                </a:solidFill>
                <a:latin typeface="等线" panose="020F0502020204030204"/>
                <a:ea typeface="等线" panose="02010600030101010101" pitchFamily="2" charset="-122"/>
              </a:rPr>
              <a:t>“</a:t>
            </a:r>
            <a:r>
              <a:rPr lang="en-US" altLang="zh-CN" sz="1600" dirty="0">
                <a:solidFill>
                  <a:srgbClr val="FF0000"/>
                </a:solidFill>
                <a:latin typeface="等线" panose="020F0502020204030204"/>
                <a:ea typeface="等线" panose="02010600030101010101" pitchFamily="2" charset="-122"/>
              </a:rPr>
              <a:t>Reader” is for briefly presenting a UE/Base Station communicating with </a:t>
            </a:r>
            <a:r>
              <a:rPr lang="en-US" altLang="zh-CN" sz="1600" dirty="0" err="1">
                <a:solidFill>
                  <a:srgbClr val="FF0000"/>
                </a:solidFill>
                <a:latin typeface="等线" panose="020F0502020204030204"/>
                <a:ea typeface="等线" panose="02010600030101010101" pitchFamily="2" charset="-122"/>
              </a:rPr>
              <a:t>AIOT</a:t>
            </a:r>
            <a:r>
              <a:rPr lang="en-US" altLang="zh-CN" sz="1600" dirty="0">
                <a:solidFill>
                  <a:srgbClr val="FF0000"/>
                </a:solidFill>
                <a:latin typeface="等线" panose="020F0502020204030204"/>
                <a:ea typeface="等线" panose="02010600030101010101" pitchFamily="2" charset="-122"/>
              </a:rPr>
              <a:t> Devices. It  doesn’t means to introduce a new terminology.</a:t>
            </a:r>
          </a:p>
        </p:txBody>
      </p:sp>
    </p:spTree>
    <p:extLst>
      <p:ext uri="{BB962C8B-B14F-4D97-AF65-F5344CB8AC3E}">
        <p14:creationId xmlns:p14="http://schemas.microsoft.com/office/powerpoint/2010/main" val="136705131"/>
      </p:ext>
    </p:extLst>
  </p:cSld>
  <p:clrMapOvr>
    <a:masterClrMapping/>
  </p:clrMapOvr>
  <p:transition spd="slow">
    <p:push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0" y="560387"/>
            <a:ext cx="11353800" cy="1130301"/>
          </a:xfrm>
        </p:spPr>
        <p:txBody>
          <a:bodyPr/>
          <a:lstStyle/>
          <a:p>
            <a:r>
              <a:rPr lang="en-GB" altLang="en-US" sz="3200"/>
              <a:t>Ambient IOT:  Architecture</a:t>
            </a:r>
          </a:p>
        </p:txBody>
      </p:sp>
      <p:sp>
        <p:nvSpPr>
          <p:cNvPr id="4" name="文本框 5">
            <a:extLst>
              <a:ext uri="{FF2B5EF4-FFF2-40B4-BE49-F238E27FC236}">
                <a16:creationId xmlns:a16="http://schemas.microsoft.com/office/drawing/2014/main" id="{3E4E6890-3490-4DB5-9A7E-2D8624DAA3C1}"/>
              </a:ext>
            </a:extLst>
          </p:cNvPr>
          <p:cNvSpPr txBox="1">
            <a:spLocks noChangeArrowheads="1"/>
          </p:cNvSpPr>
          <p:nvPr/>
        </p:nvSpPr>
        <p:spPr bwMode="auto">
          <a:xfrm>
            <a:off x="6745" y="1858992"/>
            <a:ext cx="664457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marL="182563" marR="0" lvl="2"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200" b="0" i="0" u="none" strike="noStrike" kern="1200" cap="none" spc="0" normalizeH="0" baseline="0" noProof="0" dirty="0">
                <a:ln>
                  <a:noFill/>
                </a:ln>
                <a:solidFill>
                  <a:srgbClr val="4472C4"/>
                </a:solidFill>
                <a:effectLst/>
                <a:uLnTx/>
                <a:uFillTx/>
                <a:latin typeface="Arial "/>
                <a:ea typeface="方正兰亭黑_GBK"/>
              </a:rPr>
              <a:t>“UE as reader”: left is reader, </a:t>
            </a:r>
            <a:r>
              <a:rPr kumimoji="0" lang="en-US" altLang="zh-CN" sz="1200" b="0" i="0" u="none" strike="noStrike" kern="1200" cap="none" spc="0" normalizeH="0" baseline="0" noProof="0" dirty="0">
                <a:ln>
                  <a:noFill/>
                </a:ln>
                <a:solidFill>
                  <a:srgbClr val="4472C4"/>
                </a:solidFill>
                <a:effectLst/>
                <a:uLnTx/>
                <a:uFillTx/>
                <a:latin typeface="Arial "/>
              </a:rPr>
              <a:t>right connecting to 5GC in UE’s way</a:t>
            </a:r>
            <a:endParaRPr kumimoji="0" lang="en-US" altLang="zh-CN" sz="1200" b="0" i="0" u="none" strike="noStrike" kern="1200" cap="none" spc="0" normalizeH="0" baseline="0" noProof="0" dirty="0">
              <a:ln>
                <a:noFill/>
              </a:ln>
              <a:solidFill>
                <a:srgbClr val="4472C4"/>
              </a:solidFill>
              <a:effectLst/>
              <a:uLnTx/>
              <a:uFillTx/>
              <a:latin typeface="Arial "/>
              <a:ea typeface="方正兰亭黑_GBK"/>
            </a:endParaRPr>
          </a:p>
        </p:txBody>
      </p:sp>
      <p:sp>
        <p:nvSpPr>
          <p:cNvPr id="5" name="文本框 5">
            <a:extLst>
              <a:ext uri="{FF2B5EF4-FFF2-40B4-BE49-F238E27FC236}">
                <a16:creationId xmlns:a16="http://schemas.microsoft.com/office/drawing/2014/main" id="{3D2320F5-E1D7-48BD-8FD9-2BF698BDEBDD}"/>
              </a:ext>
            </a:extLst>
          </p:cNvPr>
          <p:cNvSpPr txBox="1">
            <a:spLocks noChangeArrowheads="1"/>
          </p:cNvSpPr>
          <p:nvPr/>
        </p:nvSpPr>
        <p:spPr bwMode="auto">
          <a:xfrm>
            <a:off x="6745" y="3957832"/>
            <a:ext cx="615457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marL="182563" marR="0" lvl="2"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200" b="0" i="0" u="none" strike="noStrike" kern="1200" cap="none" spc="0" normalizeH="0" baseline="0" noProof="0" dirty="0">
                <a:ln>
                  <a:noFill/>
                </a:ln>
                <a:solidFill>
                  <a:srgbClr val="4472C4"/>
                </a:solidFill>
                <a:effectLst/>
                <a:uLnTx/>
                <a:uFillTx/>
                <a:latin typeface="Arial "/>
              </a:rPr>
              <a:t>“Base Station as reader”: left is reader, right connecting to 5GC in </a:t>
            </a:r>
            <a:r>
              <a:rPr lang="en-US" altLang="zh-CN" sz="1200" dirty="0">
                <a:solidFill>
                  <a:srgbClr val="4472C4"/>
                </a:solidFill>
                <a:latin typeface="Arial "/>
              </a:rPr>
              <a:t>Base Station’s way</a:t>
            </a:r>
          </a:p>
        </p:txBody>
      </p:sp>
      <p:sp>
        <p:nvSpPr>
          <p:cNvPr id="6" name="文本框 5">
            <a:extLst>
              <a:ext uri="{FF2B5EF4-FFF2-40B4-BE49-F238E27FC236}">
                <a16:creationId xmlns:a16="http://schemas.microsoft.com/office/drawing/2014/main" id="{75DD52C5-729B-406F-8360-E7F424E6DACE}"/>
              </a:ext>
            </a:extLst>
          </p:cNvPr>
          <p:cNvSpPr txBox="1"/>
          <p:nvPr/>
        </p:nvSpPr>
        <p:spPr>
          <a:xfrm>
            <a:off x="6651320" y="1858992"/>
            <a:ext cx="5273201" cy="2657138"/>
          </a:xfrm>
          <a:prstGeom prst="rect">
            <a:avLst/>
          </a:prstGeom>
          <a:noFill/>
        </p:spPr>
        <p:txBody>
          <a:bodyPr wrap="square" rtlCol="0">
            <a:spAutoFit/>
          </a:bodyPr>
          <a:lstStyle/>
          <a:p>
            <a:pPr marL="182563" marR="0" lvl="2"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400" b="0" i="0" u="none" strike="noStrike" kern="1200" cap="none" spc="0" normalizeH="0" baseline="0" noProof="0" dirty="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Possible CN impact for Ambient IOT </a:t>
            </a:r>
          </a:p>
          <a:p>
            <a:pPr marL="639763" marR="0" lvl="3"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400" b="0" i="0" u="none" strike="noStrike" kern="1200" cap="none" spc="0" normalizeH="0" baseline="0" noProof="0" dirty="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Enhance existing NF (</a:t>
            </a:r>
            <a:r>
              <a:rPr lang="en-US" altLang="zh-CN" sz="1400" dirty="0">
                <a:solidFill>
                  <a:prstClr val="black">
                    <a:lumMod val="85000"/>
                    <a:lumOff val="15000"/>
                  </a:prstClr>
                </a:solidFill>
                <a:latin typeface="等线" panose="020F0502020204030204"/>
                <a:ea typeface="等线" panose="02010600030101010101" pitchFamily="2" charset="-122"/>
              </a:rPr>
              <a:t>preferred) or new NF</a:t>
            </a:r>
          </a:p>
          <a:p>
            <a:pPr marL="639763" lvl="3" indent="-182563" defTabSz="1219170" eaLnBrk="1" fontAlgn="auto" hangingPunct="1">
              <a:spcBef>
                <a:spcPts val="0"/>
              </a:spcBef>
              <a:spcAft>
                <a:spcPts val="400"/>
              </a:spcAft>
              <a:buSzPct val="70000"/>
              <a:buFont typeface="Arial" panose="020B0604020202020204" pitchFamily="34" charset="0"/>
              <a:buChar char="•"/>
              <a:tabLst>
                <a:tab pos="952476" algn="l"/>
              </a:tabLst>
              <a:defRPr/>
            </a:pPr>
            <a:r>
              <a:rPr lang="en-US" altLang="zh-CN" sz="1400" dirty="0">
                <a:solidFill>
                  <a:prstClr val="black">
                    <a:lumMod val="85000"/>
                    <a:lumOff val="15000"/>
                  </a:prstClr>
                </a:solidFill>
                <a:latin typeface="等线" panose="020F0502020204030204"/>
                <a:ea typeface="等线" panose="02010600030101010101" pitchFamily="2" charset="-122"/>
              </a:rPr>
              <a:t>A compatible and sufficiently extensible Arch. for different kinds of readers and </a:t>
            </a:r>
            <a:r>
              <a:rPr lang="en-US" altLang="zh-CN" sz="1400" dirty="0" err="1">
                <a:solidFill>
                  <a:prstClr val="black">
                    <a:lumMod val="85000"/>
                    <a:lumOff val="15000"/>
                  </a:prstClr>
                </a:solidFill>
                <a:latin typeface="等线" panose="020F0502020204030204"/>
                <a:ea typeface="等线" panose="02010600030101010101" pitchFamily="2" charset="-122"/>
              </a:rPr>
              <a:t>AIOT</a:t>
            </a:r>
            <a:r>
              <a:rPr lang="en-US" altLang="zh-CN" sz="1400" dirty="0">
                <a:solidFill>
                  <a:prstClr val="black">
                    <a:lumMod val="85000"/>
                    <a:lumOff val="15000"/>
                  </a:prstClr>
                </a:solidFill>
                <a:latin typeface="等线" panose="020F0502020204030204"/>
                <a:ea typeface="等线" panose="02010600030101010101" pitchFamily="2" charset="-122"/>
              </a:rPr>
              <a:t> devices types</a:t>
            </a:r>
          </a:p>
          <a:p>
            <a:pPr marL="639763" marR="0" lvl="3"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400" b="0" i="0" u="none" strike="noStrike" kern="1200" cap="none" spc="0" normalizeH="0" baseline="0" noProof="0" dirty="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Support: </a:t>
            </a:r>
          </a:p>
          <a:p>
            <a:pPr marL="1096963" marR="0" lvl="4"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400" b="0" i="0" u="none" strike="noStrike" kern="1200" cap="none" spc="0" normalizeH="0" baseline="0" noProof="0" dirty="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Device Type A/B/C </a:t>
            </a:r>
          </a:p>
          <a:p>
            <a:pPr marL="1096963" marR="0" lvl="4"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400" b="0" i="0" u="none" strike="noStrike" kern="1200" cap="none" spc="0" normalizeH="0" baseline="0" noProof="0" dirty="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Manage and control UE reader/Base </a:t>
            </a:r>
            <a:r>
              <a:rPr lang="en-US" altLang="zh-CN" sz="1400" dirty="0">
                <a:solidFill>
                  <a:prstClr val="black">
                    <a:lumMod val="85000"/>
                    <a:lumOff val="15000"/>
                  </a:prstClr>
                </a:solidFill>
                <a:latin typeface="等线" panose="020F0502020204030204"/>
                <a:ea typeface="等线" panose="02010600030101010101" pitchFamily="2" charset="-122"/>
              </a:rPr>
              <a:t>Station </a:t>
            </a:r>
            <a:r>
              <a:rPr kumimoji="0" lang="en-US" altLang="zh-CN" sz="1400" b="0" i="0" u="none" strike="noStrike" kern="1200" cap="none" spc="0" normalizeH="0" baseline="0" noProof="0" dirty="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reader </a:t>
            </a:r>
          </a:p>
          <a:p>
            <a:pPr marL="1096963" marR="0" lvl="4"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400" b="0" i="0" u="none" strike="noStrike" kern="1200" cap="none" spc="0" normalizeH="0" baseline="0" noProof="0" dirty="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Use cases: Inventory/Sensor data/Control</a:t>
            </a:r>
          </a:p>
          <a:p>
            <a:pPr marL="1096963" marR="0" lvl="4"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400" b="0" i="0" u="none" strike="noStrike" kern="1200" cap="none" spc="0" normalizeH="0" baseline="0" noProof="0" dirty="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Group handling for massive Tag number</a:t>
            </a:r>
          </a:p>
          <a:p>
            <a:pPr marL="1096963" marR="0" lvl="4"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400" b="0" i="0" u="none" strike="noStrike" kern="1200" cap="none" spc="0" normalizeH="0" baseline="0" noProof="0" dirty="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licensed spectrum, Indoors &amp; Outdoors</a:t>
            </a:r>
            <a:endParaRPr kumimoji="0" lang="en-US" altLang="zh-CN" sz="1400" b="1" i="0" u="none" strike="noStrike" kern="1200" cap="none" spc="0" normalizeH="0" baseline="0" noProof="0" dirty="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endParaRPr>
          </a:p>
        </p:txBody>
      </p:sp>
      <p:pic>
        <p:nvPicPr>
          <p:cNvPr id="7" name="图片 6">
            <a:extLst>
              <a:ext uri="{FF2B5EF4-FFF2-40B4-BE49-F238E27FC236}">
                <a16:creationId xmlns:a16="http://schemas.microsoft.com/office/drawing/2014/main" id="{FDBF54FC-44CD-4C2B-8026-039900761998}"/>
              </a:ext>
            </a:extLst>
          </p:cNvPr>
          <p:cNvPicPr>
            <a:picLocks noChangeAspect="1"/>
          </p:cNvPicPr>
          <p:nvPr/>
        </p:nvPicPr>
        <p:blipFill>
          <a:blip r:embed="rId2"/>
          <a:stretch>
            <a:fillRect/>
          </a:stretch>
        </p:blipFill>
        <p:spPr>
          <a:xfrm>
            <a:off x="426555" y="4215166"/>
            <a:ext cx="5314950" cy="1568450"/>
          </a:xfrm>
          <a:prstGeom prst="rect">
            <a:avLst/>
          </a:prstGeom>
        </p:spPr>
      </p:pic>
      <p:pic>
        <p:nvPicPr>
          <p:cNvPr id="8" name="图片 7">
            <a:extLst>
              <a:ext uri="{FF2B5EF4-FFF2-40B4-BE49-F238E27FC236}">
                <a16:creationId xmlns:a16="http://schemas.microsoft.com/office/drawing/2014/main" id="{589EAF5B-5934-45EE-8E5D-DA9816E5C719}"/>
              </a:ext>
            </a:extLst>
          </p:cNvPr>
          <p:cNvPicPr>
            <a:picLocks noChangeAspect="1"/>
          </p:cNvPicPr>
          <p:nvPr/>
        </p:nvPicPr>
        <p:blipFill>
          <a:blip r:embed="rId3"/>
          <a:stretch>
            <a:fillRect/>
          </a:stretch>
        </p:blipFill>
        <p:spPr>
          <a:xfrm>
            <a:off x="267479" y="2198234"/>
            <a:ext cx="6383841" cy="1510680"/>
          </a:xfrm>
          <a:prstGeom prst="rect">
            <a:avLst/>
          </a:prstGeom>
        </p:spPr>
      </p:pic>
      <p:sp>
        <p:nvSpPr>
          <p:cNvPr id="2" name="矩形 1">
            <a:extLst>
              <a:ext uri="{FF2B5EF4-FFF2-40B4-BE49-F238E27FC236}">
                <a16:creationId xmlns:a16="http://schemas.microsoft.com/office/drawing/2014/main" id="{25325F32-599D-4CF8-9D37-2842C772224B}"/>
              </a:ext>
            </a:extLst>
          </p:cNvPr>
          <p:cNvSpPr/>
          <p:nvPr/>
        </p:nvSpPr>
        <p:spPr>
          <a:xfrm>
            <a:off x="267481" y="5783616"/>
            <a:ext cx="5730288" cy="523220"/>
          </a:xfrm>
          <a:prstGeom prst="rect">
            <a:avLst/>
          </a:prstGeom>
          <a:ln>
            <a:solidFill>
              <a:schemeClr val="tx1"/>
            </a:solidFill>
            <a:prstDash val="dash"/>
          </a:ln>
        </p:spPr>
        <p:txBody>
          <a:bodyPr wrap="square">
            <a:spAutoFit/>
          </a:bodyPr>
          <a:lstStyle/>
          <a:p>
            <a:r>
              <a:rPr kumimoji="1" lang="en-US" altLang="ja-JP" sz="1400" b="1" kern="0" dirty="0" err="1">
                <a:solidFill>
                  <a:srgbClr val="FF0000"/>
                </a:solidFill>
                <a:latin typeface="Arial"/>
                <a:ea typeface="ＭＳ Ｐゴシック"/>
                <a:cs typeface="Arial"/>
              </a:rPr>
              <a:t>vivo’s</a:t>
            </a:r>
            <a:r>
              <a:rPr kumimoji="1" lang="en-US" altLang="ja-JP" sz="1400" b="1" kern="0" dirty="0">
                <a:solidFill>
                  <a:srgbClr val="FF0000"/>
                </a:solidFill>
                <a:latin typeface="Arial"/>
                <a:ea typeface="ＭＳ Ｐゴシック"/>
                <a:cs typeface="Arial"/>
              </a:rPr>
              <a:t> view</a:t>
            </a:r>
            <a:r>
              <a:rPr kumimoji="1" lang="en-US" altLang="ja-JP" sz="1400" kern="0" dirty="0">
                <a:solidFill>
                  <a:srgbClr val="000000"/>
                </a:solidFill>
                <a:latin typeface="Arial"/>
                <a:ea typeface="ＭＳ Ｐゴシック"/>
                <a:cs typeface="Arial"/>
              </a:rPr>
              <a:t>: both UE as reader(preferred) and base station as reader should be studied in </a:t>
            </a:r>
            <a:r>
              <a:rPr kumimoji="1" lang="en-US" altLang="zh-CN" sz="1400" kern="0" dirty="0">
                <a:solidFill>
                  <a:srgbClr val="000000"/>
                </a:solidFill>
                <a:latin typeface="Arial"/>
                <a:ea typeface="ＭＳ Ｐゴシック"/>
                <a:cs typeface="Arial"/>
              </a:rPr>
              <a:t>R19 with support of Device Type A/B/C</a:t>
            </a:r>
            <a:r>
              <a:rPr kumimoji="1" lang="en-US" altLang="ja-JP" sz="1400" kern="0" dirty="0">
                <a:solidFill>
                  <a:srgbClr val="000000"/>
                </a:solidFill>
                <a:latin typeface="Arial"/>
                <a:ea typeface="ＭＳ Ｐゴシック"/>
                <a:cs typeface="Arial"/>
              </a:rPr>
              <a:t>.</a:t>
            </a:r>
          </a:p>
        </p:txBody>
      </p:sp>
      <p:graphicFrame>
        <p:nvGraphicFramePr>
          <p:cNvPr id="12" name="表格 11">
            <a:extLst>
              <a:ext uri="{FF2B5EF4-FFF2-40B4-BE49-F238E27FC236}">
                <a16:creationId xmlns:a16="http://schemas.microsoft.com/office/drawing/2014/main" id="{31FBCF93-0F1F-4188-B735-95E3EB15D193}"/>
              </a:ext>
            </a:extLst>
          </p:cNvPr>
          <p:cNvGraphicFramePr>
            <a:graphicFrameLocks noGrp="1"/>
          </p:cNvGraphicFramePr>
          <p:nvPr>
            <p:extLst>
              <p:ext uri="{D42A27DB-BD31-4B8C-83A1-F6EECF244321}">
                <p14:modId xmlns:p14="http://schemas.microsoft.com/office/powerpoint/2010/main" val="1123956951"/>
              </p:ext>
            </p:extLst>
          </p:nvPr>
        </p:nvGraphicFramePr>
        <p:xfrm>
          <a:off x="6194233" y="4556572"/>
          <a:ext cx="5997767" cy="1767840"/>
        </p:xfrm>
        <a:graphic>
          <a:graphicData uri="http://schemas.openxmlformats.org/drawingml/2006/table">
            <a:tbl>
              <a:tblPr firstRow="1" bandRow="1">
                <a:tableStyleId>{E8B1032C-EA38-4F05-BA0D-38AFFFC7BED3}</a:tableStyleId>
              </a:tblPr>
              <a:tblGrid>
                <a:gridCol w="894159">
                  <a:extLst>
                    <a:ext uri="{9D8B030D-6E8A-4147-A177-3AD203B41FA5}">
                      <a16:colId xmlns:a16="http://schemas.microsoft.com/office/drawing/2014/main" val="3161549519"/>
                    </a:ext>
                  </a:extLst>
                </a:gridCol>
                <a:gridCol w="1283612">
                  <a:extLst>
                    <a:ext uri="{9D8B030D-6E8A-4147-A177-3AD203B41FA5}">
                      <a16:colId xmlns:a16="http://schemas.microsoft.com/office/drawing/2014/main" val="36220222"/>
                    </a:ext>
                  </a:extLst>
                </a:gridCol>
                <a:gridCol w="3819996">
                  <a:extLst>
                    <a:ext uri="{9D8B030D-6E8A-4147-A177-3AD203B41FA5}">
                      <a16:colId xmlns:a16="http://schemas.microsoft.com/office/drawing/2014/main" val="1738071420"/>
                    </a:ext>
                  </a:extLst>
                </a:gridCol>
              </a:tblGrid>
              <a:tr h="338239">
                <a:tc>
                  <a:txBody>
                    <a:bodyPr/>
                    <a:lstStyle/>
                    <a:p>
                      <a:r>
                        <a:rPr lang="en-US" altLang="zh-CN" sz="1400"/>
                        <a:t>Device A</a:t>
                      </a:r>
                      <a:endParaRPr lang="zh-CN" altLang="en-US" sz="1400" b="0">
                        <a:latin typeface="Arial" panose="020B0604020202020204" pitchFamily="34" charset="0"/>
                        <a:cs typeface="Arial" panose="020B0604020202020204" pitchFamily="34" charset="0"/>
                      </a:endParaRPr>
                    </a:p>
                  </a:txBody>
                  <a:tcPr/>
                </a:tc>
                <a:tc>
                  <a:txBody>
                    <a:bodyPr/>
                    <a:lstStyle/>
                    <a:p>
                      <a:r>
                        <a:rPr lang="en-US" altLang="zh-CN" sz="1400"/>
                        <a:t>No energy storage </a:t>
                      </a:r>
                      <a:endParaRPr lang="zh-CN" altLang="en-US" sz="1400" b="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t>no independent signal generation, i.e. backscattering transmission</a:t>
                      </a:r>
                    </a:p>
                  </a:txBody>
                  <a:tcPr/>
                </a:tc>
                <a:extLst>
                  <a:ext uri="{0D108BD9-81ED-4DB2-BD59-A6C34878D82A}">
                    <a16:rowId xmlns:a16="http://schemas.microsoft.com/office/drawing/2014/main" val="637352597"/>
                  </a:ext>
                </a:extLst>
              </a:tr>
              <a:tr h="535545">
                <a:tc>
                  <a:txBody>
                    <a:bodyPr/>
                    <a:lstStyle/>
                    <a:p>
                      <a:r>
                        <a:rPr lang="en-US" altLang="zh-CN" sz="1400"/>
                        <a:t>Device B</a:t>
                      </a:r>
                      <a:endParaRPr lang="zh-CN" altLang="en-US" sz="1400" b="0">
                        <a:latin typeface="Arial" panose="020B0604020202020204" pitchFamily="34" charset="0"/>
                        <a:cs typeface="Arial" panose="020B0604020202020204" pitchFamily="34" charset="0"/>
                      </a:endParaRPr>
                    </a:p>
                  </a:txBody>
                  <a:tcPr/>
                </a:tc>
                <a:tc>
                  <a:txBody>
                    <a:bodyPr/>
                    <a:lstStyle/>
                    <a:p>
                      <a:r>
                        <a:rPr lang="en-US" altLang="zh-CN" sz="1400"/>
                        <a:t>Has energy storage</a:t>
                      </a:r>
                      <a:endParaRPr lang="zh-CN" altLang="en-US" sz="1400" b="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a:t>no independent signal generation, i.e. backscattering transmission. Use of stored energy can include amplification for reflected signals</a:t>
                      </a:r>
                    </a:p>
                  </a:txBody>
                  <a:tcPr/>
                </a:tc>
                <a:extLst>
                  <a:ext uri="{0D108BD9-81ED-4DB2-BD59-A6C34878D82A}">
                    <a16:rowId xmlns:a16="http://schemas.microsoft.com/office/drawing/2014/main" val="1047899197"/>
                  </a:ext>
                </a:extLst>
              </a:tr>
              <a:tr h="2395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a:t>Device C</a:t>
                      </a:r>
                      <a:endParaRPr lang="zh-CN" altLang="en-US" sz="1400" b="0">
                        <a:latin typeface="Arial" panose="020B0604020202020204" pitchFamily="34" charset="0"/>
                        <a:cs typeface="Arial" panose="020B0604020202020204" pitchFamily="34" charset="0"/>
                      </a:endParaRPr>
                    </a:p>
                  </a:txBody>
                  <a:tcPr/>
                </a:tc>
                <a:tc>
                  <a:txBody>
                    <a:bodyPr/>
                    <a:lstStyle/>
                    <a:p>
                      <a:r>
                        <a:rPr lang="en-US" altLang="zh-CN" sz="1400"/>
                        <a:t>Has energy storage</a:t>
                      </a:r>
                      <a:endParaRPr lang="zh-CN" altLang="en-US" sz="1400" b="0">
                        <a:latin typeface="Arial" panose="020B0604020202020204" pitchFamily="34" charset="0"/>
                        <a:cs typeface="Arial" panose="020B0604020202020204" pitchFamily="34" charset="0"/>
                      </a:endParaRPr>
                    </a:p>
                  </a:txBody>
                  <a:tcPr/>
                </a:tc>
                <a:tc>
                  <a:txBody>
                    <a:bodyPr/>
                    <a:lstStyle/>
                    <a:p>
                      <a:r>
                        <a:rPr lang="en-US" altLang="zh-CN" sz="1400" dirty="0"/>
                        <a:t>has independent signal generation, i.e. active RF component for transmission </a:t>
                      </a:r>
                      <a:endParaRPr lang="zh-CN" altLang="en-US" sz="1400" b="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38442139"/>
                  </a:ext>
                </a:extLst>
              </a:tr>
            </a:tbl>
          </a:graphicData>
        </a:graphic>
      </p:graphicFrame>
    </p:spTree>
    <p:extLst>
      <p:ext uri="{BB962C8B-B14F-4D97-AF65-F5344CB8AC3E}">
        <p14:creationId xmlns:p14="http://schemas.microsoft.com/office/powerpoint/2010/main" val="1460592827"/>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0" y="560387"/>
            <a:ext cx="11353800" cy="1130301"/>
          </a:xfrm>
        </p:spPr>
        <p:txBody>
          <a:bodyPr/>
          <a:lstStyle/>
          <a:p>
            <a:r>
              <a:rPr lang="en-US" altLang="en-US" sz="3200"/>
              <a:t>Ambient IOT: Simplified and Common interface/protocol stack</a:t>
            </a:r>
          </a:p>
        </p:txBody>
      </p:sp>
      <p:sp>
        <p:nvSpPr>
          <p:cNvPr id="4" name="文本框 3">
            <a:extLst>
              <a:ext uri="{FF2B5EF4-FFF2-40B4-BE49-F238E27FC236}">
                <a16:creationId xmlns:a16="http://schemas.microsoft.com/office/drawing/2014/main" id="{03B57BEC-451D-488D-9A2E-D270FC0853DD}"/>
              </a:ext>
            </a:extLst>
          </p:cNvPr>
          <p:cNvSpPr txBox="1"/>
          <p:nvPr/>
        </p:nvSpPr>
        <p:spPr>
          <a:xfrm>
            <a:off x="187353" y="3656886"/>
            <a:ext cx="5530849" cy="1343958"/>
          </a:xfrm>
          <a:prstGeom prst="rect">
            <a:avLst/>
          </a:prstGeom>
          <a:noFill/>
        </p:spPr>
        <p:txBody>
          <a:bodyPr wrap="square" rtlCol="0">
            <a:spAutoFit/>
          </a:bodyPr>
          <a:lstStyle/>
          <a:p>
            <a:pPr marL="182563" lvl="2" indent="-182563" defTabSz="1219170" eaLnBrk="1" fontAlgn="auto" hangingPunct="1">
              <a:spcBef>
                <a:spcPts val="0"/>
              </a:spcBef>
              <a:spcAft>
                <a:spcPts val="400"/>
              </a:spcAft>
              <a:buSzPct val="70000"/>
              <a:buFont typeface="Arial" panose="020B0604020202020204" pitchFamily="34" charset="0"/>
              <a:buChar char="•"/>
              <a:tabLst>
                <a:tab pos="952476" algn="l"/>
              </a:tabLst>
              <a:defRPr/>
            </a:pPr>
            <a:r>
              <a:rPr kumimoji="1" lang="en-US" altLang="ja-JP" sz="1600" b="1" kern="0" dirty="0" err="1">
                <a:solidFill>
                  <a:srgbClr val="FF0000"/>
                </a:solidFill>
                <a:latin typeface="Arial"/>
                <a:ea typeface="ＭＳ Ｐゴシック"/>
                <a:cs typeface="Arial"/>
              </a:rPr>
              <a:t>vivo’s</a:t>
            </a:r>
            <a:r>
              <a:rPr kumimoji="1" lang="en-US" altLang="ja-JP" sz="1600" b="1" kern="0" dirty="0">
                <a:solidFill>
                  <a:srgbClr val="FF0000"/>
                </a:solidFill>
                <a:latin typeface="Arial"/>
                <a:ea typeface="ＭＳ Ｐゴシック"/>
                <a:cs typeface="Arial"/>
              </a:rPr>
              <a:t> view: </a:t>
            </a:r>
            <a:r>
              <a:rPr kumimoji="0" lang="en-US" altLang="zh-CN" sz="1600" b="1" i="0" u="none" strike="noStrike" kern="0" cap="none" spc="0" normalizeH="0" baseline="0" noProof="0" dirty="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Simplified protocol stack of the interface </a:t>
            </a:r>
            <a:r>
              <a:rPr kumimoji="0" lang="en-US" altLang="zh-CN" sz="1600" b="0" i="0" u="none" strike="noStrike" kern="1200" cap="none" spc="0" normalizeH="0" baseline="0" noProof="0" dirty="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between Reader and </a:t>
            </a:r>
            <a:r>
              <a:rPr kumimoji="0" lang="en-US" altLang="zh-CN" sz="1600" b="0" i="0" u="none" strike="noStrike" kern="1200" cap="none" spc="0" normalizeH="0" baseline="0" noProof="0" dirty="0" err="1">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AIOT</a:t>
            </a:r>
            <a:r>
              <a:rPr kumimoji="0" lang="en-US" altLang="zh-CN" sz="1600" b="0" i="0" u="none" strike="noStrike" kern="1200" cap="none" spc="0" normalizeH="0" baseline="0" noProof="0" dirty="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 devices </a:t>
            </a:r>
            <a:r>
              <a:rPr kumimoji="0" lang="en-US" altLang="zh-CN" sz="1600" b="0" i="0" u="none" strike="noStrike" kern="0" cap="none" spc="0" normalizeH="0" baseline="0" noProof="0" dirty="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for low power consumption, low complexity and low cost</a:t>
            </a:r>
            <a:r>
              <a:rPr lang="en-US" altLang="zh-CN" sz="1600" kern="0" dirty="0">
                <a:solidFill>
                  <a:prstClr val="black">
                    <a:lumMod val="85000"/>
                    <a:lumOff val="15000"/>
                  </a:prstClr>
                </a:solidFill>
                <a:latin typeface="等线" panose="020F0502020204030204"/>
                <a:ea typeface="等线" panose="02010600030101010101" pitchFamily="2" charset="-122"/>
              </a:rPr>
              <a:t>,</a:t>
            </a:r>
            <a:r>
              <a:rPr lang="zh-CN" altLang="en-US" sz="1600" kern="0" dirty="0">
                <a:solidFill>
                  <a:prstClr val="black">
                    <a:lumMod val="85000"/>
                    <a:lumOff val="15000"/>
                  </a:prstClr>
                </a:solidFill>
                <a:latin typeface="等线" panose="020F0502020204030204"/>
                <a:ea typeface="等线" panose="02010600030101010101" pitchFamily="2" charset="-122"/>
              </a:rPr>
              <a:t> </a:t>
            </a:r>
            <a:r>
              <a:rPr lang="en-US" altLang="zh-CN" sz="1600" kern="0" dirty="0">
                <a:solidFill>
                  <a:prstClr val="black">
                    <a:lumMod val="85000"/>
                    <a:lumOff val="15000"/>
                  </a:prstClr>
                </a:solidFill>
                <a:latin typeface="等线" panose="020F0502020204030204"/>
                <a:ea typeface="等线" panose="02010600030101010101" pitchFamily="2" charset="-122"/>
              </a:rPr>
              <a:t>e.g.</a:t>
            </a:r>
            <a:r>
              <a:rPr lang="zh-CN" altLang="en-US" sz="1600" kern="0" dirty="0">
                <a:solidFill>
                  <a:prstClr val="black">
                    <a:lumMod val="85000"/>
                    <a:lumOff val="15000"/>
                  </a:prstClr>
                </a:solidFill>
                <a:latin typeface="等线" panose="020F0502020204030204"/>
                <a:ea typeface="等线" panose="02010600030101010101" pitchFamily="2" charset="-122"/>
              </a:rPr>
              <a:t>  </a:t>
            </a:r>
            <a:r>
              <a:rPr kumimoji="0" lang="en-US" altLang="zh-CN" sz="1600" b="1" i="0" u="none" strike="noStrike" kern="0" cap="none" spc="0" normalizeH="0" baseline="0" noProof="0" dirty="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simplified procedures and features for </a:t>
            </a:r>
            <a:r>
              <a:rPr kumimoji="0" lang="en-US" altLang="zh-CN" sz="1600" b="1" i="0" u="none" strike="noStrike" kern="0" cap="none" spc="0" normalizeH="0" baseline="0" noProof="0" dirty="0" err="1">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AIOT</a:t>
            </a:r>
            <a:r>
              <a:rPr kumimoji="0" lang="en-US" altLang="zh-CN" sz="1600" b="1" i="0" u="none" strike="noStrike" kern="0" cap="none" spc="0" normalizeH="0" baseline="0" noProof="0" dirty="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 devices</a:t>
            </a:r>
          </a:p>
          <a:p>
            <a:pPr marL="182563" marR="0" lvl="2"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endParaRPr>
          </a:p>
        </p:txBody>
      </p:sp>
      <p:sp>
        <p:nvSpPr>
          <p:cNvPr id="5" name="文本框 4">
            <a:extLst>
              <a:ext uri="{FF2B5EF4-FFF2-40B4-BE49-F238E27FC236}">
                <a16:creationId xmlns:a16="http://schemas.microsoft.com/office/drawing/2014/main" id="{DB42DE40-536E-4809-8EFA-42C6BA56D887}"/>
              </a:ext>
            </a:extLst>
          </p:cNvPr>
          <p:cNvSpPr txBox="1"/>
          <p:nvPr/>
        </p:nvSpPr>
        <p:spPr>
          <a:xfrm>
            <a:off x="6131602" y="3656886"/>
            <a:ext cx="5222198" cy="1374735"/>
          </a:xfrm>
          <a:prstGeom prst="rect">
            <a:avLst/>
          </a:prstGeom>
          <a:noFill/>
        </p:spPr>
        <p:txBody>
          <a:bodyPr wrap="square" rtlCol="0">
            <a:spAutoFit/>
          </a:bodyPr>
          <a:lstStyle/>
          <a:p>
            <a:pPr marL="182563" lvl="2" indent="-182563" defTabSz="1219170" eaLnBrk="1" fontAlgn="auto" hangingPunct="1">
              <a:spcBef>
                <a:spcPts val="0"/>
              </a:spcBef>
              <a:spcAft>
                <a:spcPts val="400"/>
              </a:spcAft>
              <a:buSzPct val="70000"/>
              <a:buFont typeface="Arial" panose="020B0604020202020204" pitchFamily="34" charset="0"/>
              <a:buChar char="•"/>
              <a:tabLst>
                <a:tab pos="952476" algn="l"/>
              </a:tabLst>
              <a:defRPr/>
            </a:pPr>
            <a:r>
              <a:rPr kumimoji="1" lang="en-US" altLang="ja-JP" sz="1600" b="1" kern="0" err="1">
                <a:solidFill>
                  <a:srgbClr val="FF0000"/>
                </a:solidFill>
                <a:latin typeface="Arial"/>
                <a:ea typeface="ＭＳ Ｐゴシック"/>
                <a:cs typeface="Arial"/>
              </a:rPr>
              <a:t>vivo’s</a:t>
            </a:r>
            <a:r>
              <a:rPr kumimoji="1" lang="en-US" altLang="ja-JP" sz="1600" b="1" kern="0">
                <a:solidFill>
                  <a:srgbClr val="FF0000"/>
                </a:solidFill>
                <a:latin typeface="Arial"/>
                <a:ea typeface="ＭＳ Ｐゴシック"/>
                <a:cs typeface="Arial"/>
              </a:rPr>
              <a:t> view: </a:t>
            </a:r>
            <a:r>
              <a:rPr kumimoji="0" lang="en-US" altLang="zh-CN" sz="1600" b="1" i="0" u="none" strike="noStrike" kern="1200" cap="none" spc="0" normalizeH="0" baseline="0" noProof="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Common and </a:t>
            </a:r>
            <a:r>
              <a:rPr lang="en-US" altLang="zh-CN" sz="1600" b="1">
                <a:solidFill>
                  <a:prstClr val="black">
                    <a:lumMod val="85000"/>
                    <a:lumOff val="15000"/>
                  </a:prstClr>
                </a:solidFill>
                <a:latin typeface="等线" panose="020F0502020204030204"/>
                <a:ea typeface="等线" panose="02010600030101010101" pitchFamily="2" charset="-122"/>
              </a:rPr>
              <a:t>consolidated interface between AIOT </a:t>
            </a:r>
            <a:r>
              <a:rPr kumimoji="0" lang="en-US" altLang="zh-CN" sz="1600" b="1" i="0" u="none" strike="noStrike" kern="1200" cap="none" spc="0" normalizeH="0" baseline="0" noProof="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device and reader </a:t>
            </a:r>
            <a:r>
              <a:rPr kumimoji="0" lang="en-US" altLang="zh-CN" sz="1600" b="0" i="0" u="none" strike="noStrike" kern="1200" cap="none" spc="0" normalizeH="0" baseline="0" noProof="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for all topologies and device types and it is beneficial for the business. CN involvement should be </a:t>
            </a:r>
            <a:r>
              <a:rPr kumimoji="0" lang="en-US" altLang="zh-CN" sz="1600" b="1" i="0" u="none" strike="noStrike" kern="1200" cap="none" spc="0" normalizeH="0" baseline="0" noProof="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compatible </a:t>
            </a:r>
            <a:r>
              <a:rPr kumimoji="0" lang="en-US" altLang="zh-CN" sz="1600" b="0" i="0" u="none" strike="noStrike" kern="1200" cap="none" spc="0" normalizeH="0" baseline="0" noProof="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to both UE reader and Base Station reader</a:t>
            </a:r>
          </a:p>
        </p:txBody>
      </p:sp>
      <p:grpSp>
        <p:nvGrpSpPr>
          <p:cNvPr id="3" name="组合 2">
            <a:extLst>
              <a:ext uri="{FF2B5EF4-FFF2-40B4-BE49-F238E27FC236}">
                <a16:creationId xmlns:a16="http://schemas.microsoft.com/office/drawing/2014/main" id="{3A56F818-F11E-4A2D-8366-0EB6422AE142}"/>
              </a:ext>
            </a:extLst>
          </p:cNvPr>
          <p:cNvGrpSpPr/>
          <p:nvPr/>
        </p:nvGrpSpPr>
        <p:grpSpPr>
          <a:xfrm>
            <a:off x="5051058" y="2075483"/>
            <a:ext cx="5816230" cy="1172396"/>
            <a:chOff x="1494003" y="1879122"/>
            <a:chExt cx="9376047" cy="1856396"/>
          </a:xfrm>
        </p:grpSpPr>
        <p:sp>
          <p:nvSpPr>
            <p:cNvPr id="6" name="矩形 5">
              <a:extLst>
                <a:ext uri="{FF2B5EF4-FFF2-40B4-BE49-F238E27FC236}">
                  <a16:creationId xmlns:a16="http://schemas.microsoft.com/office/drawing/2014/main" id="{FE0AAAF6-88CA-407E-86F4-87BD1A822005}"/>
                </a:ext>
              </a:extLst>
            </p:cNvPr>
            <p:cNvSpPr/>
            <p:nvPr/>
          </p:nvSpPr>
          <p:spPr>
            <a:xfrm>
              <a:off x="6433133" y="1904536"/>
              <a:ext cx="1938319" cy="54595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i="0" u="sng" strike="noStrike" kern="0" cap="none" spc="0" normalizeH="0" baseline="0" noProof="0">
                  <a:ln>
                    <a:noFill/>
                  </a:ln>
                  <a:solidFill>
                    <a:srgbClr val="0070C0"/>
                  </a:solidFill>
                  <a:effectLst/>
                  <a:uLnTx/>
                  <a:uFillTx/>
                  <a:latin typeface="等线" panose="020F0502020204030204"/>
                  <a:ea typeface="等线" panose="02010600030101010101" pitchFamily="2" charset="-122"/>
                  <a:cs typeface="+mn-cs"/>
                </a:rPr>
                <a:t>Low complexity</a:t>
              </a:r>
              <a:endParaRPr kumimoji="0" lang="zh-CN" altLang="en-US" sz="1600" b="1" i="0" u="sng" strike="noStrike" kern="0" cap="none" spc="0" normalizeH="0" baseline="0" noProof="0">
                <a:ln>
                  <a:noFill/>
                </a:ln>
                <a:solidFill>
                  <a:srgbClr val="0070C0"/>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7" name="矩形 6">
              <a:extLst>
                <a:ext uri="{FF2B5EF4-FFF2-40B4-BE49-F238E27FC236}">
                  <a16:creationId xmlns:a16="http://schemas.microsoft.com/office/drawing/2014/main" id="{E10893F4-13A1-4142-88C5-B427BA11CB99}"/>
                </a:ext>
              </a:extLst>
            </p:cNvPr>
            <p:cNvSpPr/>
            <p:nvPr/>
          </p:nvSpPr>
          <p:spPr>
            <a:xfrm>
              <a:off x="2813243" y="1904536"/>
              <a:ext cx="2385758" cy="584774"/>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i="0" u="sng" strike="noStrike" kern="0" cap="none" spc="0" normalizeH="0" baseline="0" noProof="0">
                  <a:ln>
                    <a:noFill/>
                  </a:ln>
                  <a:solidFill>
                    <a:srgbClr val="0070C0"/>
                  </a:solidFill>
                  <a:effectLst/>
                  <a:uLnTx/>
                  <a:uFillTx/>
                  <a:latin typeface="等线" panose="020F0502020204030204"/>
                  <a:ea typeface="等线" panose="02010600030101010101" pitchFamily="2" charset="-122"/>
                  <a:cs typeface="+mn-cs"/>
                </a:rPr>
                <a:t>Low power consumption</a:t>
              </a:r>
              <a:endParaRPr kumimoji="0" lang="zh-CN" altLang="en-US" sz="1600" b="1" i="0" u="sng" strike="noStrike" kern="0" cap="none" spc="0" normalizeH="0" baseline="0" noProof="0">
                <a:ln>
                  <a:noFill/>
                </a:ln>
                <a:solidFill>
                  <a:srgbClr val="0070C0"/>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8" name="Freeform 7">
              <a:extLst>
                <a:ext uri="{FF2B5EF4-FFF2-40B4-BE49-F238E27FC236}">
                  <a16:creationId xmlns:a16="http://schemas.microsoft.com/office/drawing/2014/main" id="{107A8778-D57A-45C4-9B94-E5EC3A01530D}"/>
                </a:ext>
              </a:extLst>
            </p:cNvPr>
            <p:cNvSpPr>
              <a:spLocks noEditPoints="1"/>
            </p:cNvSpPr>
            <p:nvPr/>
          </p:nvSpPr>
          <p:spPr bwMode="auto">
            <a:xfrm>
              <a:off x="1700067" y="2146900"/>
              <a:ext cx="1534311" cy="1544317"/>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 name="Freeform 8">
              <a:extLst>
                <a:ext uri="{FF2B5EF4-FFF2-40B4-BE49-F238E27FC236}">
                  <a16:creationId xmlns:a16="http://schemas.microsoft.com/office/drawing/2014/main" id="{4BB87418-F6B2-47DE-94D8-9608A312742D}"/>
                </a:ext>
              </a:extLst>
            </p:cNvPr>
            <p:cNvSpPr/>
            <p:nvPr/>
          </p:nvSpPr>
          <p:spPr bwMode="auto">
            <a:xfrm>
              <a:off x="1494003" y="2025331"/>
              <a:ext cx="617536" cy="709241"/>
            </a:xfrm>
            <a:custGeom>
              <a:avLst/>
              <a:gdLst>
                <a:gd name="T0" fmla="*/ 162 w 162"/>
                <a:gd name="T1" fmla="*/ 0 h 185"/>
                <a:gd name="T2" fmla="*/ 96 w 162"/>
                <a:gd name="T3" fmla="*/ 14 h 185"/>
                <a:gd name="T4" fmla="*/ 102 w 162"/>
                <a:gd name="T5" fmla="*/ 25 h 185"/>
                <a:gd name="T6" fmla="*/ 1 w 162"/>
                <a:gd name="T7" fmla="*/ 178 h 185"/>
                <a:gd name="T8" fmla="*/ 5 w 162"/>
                <a:gd name="T9" fmla="*/ 185 h 185"/>
                <a:gd name="T10" fmla="*/ 7 w 162"/>
                <a:gd name="T11" fmla="*/ 185 h 185"/>
                <a:gd name="T12" fmla="*/ 13 w 162"/>
                <a:gd name="T13" fmla="*/ 180 h 185"/>
                <a:gd name="T14" fmla="*/ 107 w 162"/>
                <a:gd name="T15" fmla="*/ 36 h 185"/>
                <a:gd name="T16" fmla="*/ 112 w 162"/>
                <a:gd name="T17" fmla="*/ 45 h 185"/>
                <a:gd name="T18" fmla="*/ 162 w 162"/>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162" y="0"/>
                  </a:moveTo>
                  <a:cubicBezTo>
                    <a:pt x="96" y="14"/>
                    <a:pt x="96" y="14"/>
                    <a:pt x="96" y="14"/>
                  </a:cubicBezTo>
                  <a:cubicBezTo>
                    <a:pt x="102" y="25"/>
                    <a:pt x="102" y="25"/>
                    <a:pt x="102" y="25"/>
                  </a:cubicBezTo>
                  <a:cubicBezTo>
                    <a:pt x="51" y="62"/>
                    <a:pt x="14" y="117"/>
                    <a:pt x="1" y="178"/>
                  </a:cubicBezTo>
                  <a:cubicBezTo>
                    <a:pt x="0" y="181"/>
                    <a:pt x="2" y="184"/>
                    <a:pt x="5" y="185"/>
                  </a:cubicBezTo>
                  <a:cubicBezTo>
                    <a:pt x="6" y="185"/>
                    <a:pt x="6" y="185"/>
                    <a:pt x="7" y="185"/>
                  </a:cubicBezTo>
                  <a:cubicBezTo>
                    <a:pt x="10" y="185"/>
                    <a:pt x="12" y="183"/>
                    <a:pt x="13" y="180"/>
                  </a:cubicBezTo>
                  <a:cubicBezTo>
                    <a:pt x="25" y="123"/>
                    <a:pt x="59" y="71"/>
                    <a:pt x="107" y="36"/>
                  </a:cubicBezTo>
                  <a:cubicBezTo>
                    <a:pt x="112" y="45"/>
                    <a:pt x="112" y="45"/>
                    <a:pt x="112" y="45"/>
                  </a:cubicBezTo>
                  <a:lnTo>
                    <a:pt x="162" y="0"/>
                  </a:lnTo>
                  <a:close/>
                </a:path>
              </a:pathLst>
            </a:cu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Oval 9">
              <a:extLst>
                <a:ext uri="{FF2B5EF4-FFF2-40B4-BE49-F238E27FC236}">
                  <a16:creationId xmlns:a16="http://schemas.microsoft.com/office/drawing/2014/main" id="{A3D30471-40D6-4085-9C9E-60B4129A9412}"/>
                </a:ext>
              </a:extLst>
            </p:cNvPr>
            <p:cNvSpPr>
              <a:spLocks noChangeArrowheads="1"/>
            </p:cNvSpPr>
            <p:nvPr/>
          </p:nvSpPr>
          <p:spPr bwMode="auto">
            <a:xfrm>
              <a:off x="1981934" y="2450495"/>
              <a:ext cx="924399" cy="930403"/>
            </a:xfrm>
            <a:prstGeom prst="ellipse">
              <a:avLst/>
            </a:prstGeom>
            <a:noFill/>
            <a:ln w="6350">
              <a:solidFill>
                <a:sysClr val="windowText" lastClr="000000">
                  <a:lumMod val="75000"/>
                  <a:lumOff val="25000"/>
                </a:sysClr>
              </a:solid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lumMod val="75000"/>
                    <a:lumOff val="25000"/>
                  </a:prstClr>
                </a:solidFill>
                <a:effectLst/>
                <a:uLnTx/>
                <a:uFillTx/>
                <a:latin typeface="等线" panose="020F0502020204030204"/>
                <a:ea typeface="等线" panose="02010600030101010101" pitchFamily="2" charset="-122"/>
              </a:endParaRPr>
            </a:p>
          </p:txBody>
        </p:sp>
        <p:sp>
          <p:nvSpPr>
            <p:cNvPr id="11" name="AutoShape 59">
              <a:extLst>
                <a:ext uri="{FF2B5EF4-FFF2-40B4-BE49-F238E27FC236}">
                  <a16:creationId xmlns:a16="http://schemas.microsoft.com/office/drawing/2014/main" id="{D7FEA7B1-FBBB-4453-8AAE-5256782DC950}"/>
                </a:ext>
              </a:extLst>
            </p:cNvPr>
            <p:cNvSpPr/>
            <p:nvPr/>
          </p:nvSpPr>
          <p:spPr bwMode="auto">
            <a:xfrm>
              <a:off x="2230074" y="2730098"/>
              <a:ext cx="372839" cy="371197"/>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4472C4"/>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2" name="Freeform 13">
              <a:extLst>
                <a:ext uri="{FF2B5EF4-FFF2-40B4-BE49-F238E27FC236}">
                  <a16:creationId xmlns:a16="http://schemas.microsoft.com/office/drawing/2014/main" id="{C75AE221-126B-4DF6-BDD8-C70C51FC8015}"/>
                </a:ext>
              </a:extLst>
            </p:cNvPr>
            <p:cNvSpPr>
              <a:spLocks noEditPoints="1"/>
            </p:cNvSpPr>
            <p:nvPr/>
          </p:nvSpPr>
          <p:spPr bwMode="auto">
            <a:xfrm>
              <a:off x="4947156" y="2096877"/>
              <a:ext cx="1534311" cy="1544317"/>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 name="Oval 14">
              <a:extLst>
                <a:ext uri="{FF2B5EF4-FFF2-40B4-BE49-F238E27FC236}">
                  <a16:creationId xmlns:a16="http://schemas.microsoft.com/office/drawing/2014/main" id="{BE5B1879-2D75-4224-B38A-16DA1FC578F5}"/>
                </a:ext>
              </a:extLst>
            </p:cNvPr>
            <p:cNvSpPr>
              <a:spLocks noChangeArrowheads="1"/>
            </p:cNvSpPr>
            <p:nvPr/>
          </p:nvSpPr>
          <p:spPr bwMode="auto">
            <a:xfrm>
              <a:off x="5252113" y="2403833"/>
              <a:ext cx="924399" cy="930403"/>
            </a:xfrm>
            <a:prstGeom prst="ellipse">
              <a:avLst/>
            </a:prstGeom>
            <a:noFill/>
            <a:ln w="6350">
              <a:solidFill>
                <a:sysClr val="windowText" lastClr="000000">
                  <a:lumMod val="75000"/>
                  <a:lumOff val="25000"/>
                </a:sysClr>
              </a:solid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lumMod val="75000"/>
                    <a:lumOff val="25000"/>
                  </a:prstClr>
                </a:solidFill>
                <a:effectLst/>
                <a:uLnTx/>
                <a:uFillTx/>
                <a:latin typeface="等线" panose="020F0502020204030204"/>
                <a:ea typeface="等线" panose="02010600030101010101" pitchFamily="2" charset="-122"/>
              </a:endParaRPr>
            </a:p>
          </p:txBody>
        </p:sp>
        <p:grpSp>
          <p:nvGrpSpPr>
            <p:cNvPr id="14" name="组合 13">
              <a:extLst>
                <a:ext uri="{FF2B5EF4-FFF2-40B4-BE49-F238E27FC236}">
                  <a16:creationId xmlns:a16="http://schemas.microsoft.com/office/drawing/2014/main" id="{580999AB-184B-4B64-9F6B-154C9C29C9B7}"/>
                </a:ext>
              </a:extLst>
            </p:cNvPr>
            <p:cNvGrpSpPr/>
            <p:nvPr/>
          </p:nvGrpSpPr>
          <p:grpSpPr>
            <a:xfrm>
              <a:off x="5528003" y="2731553"/>
              <a:ext cx="383712" cy="336383"/>
              <a:chOff x="1035050" y="1447800"/>
              <a:chExt cx="360363" cy="315913"/>
            </a:xfrm>
            <a:solidFill>
              <a:srgbClr val="4472C4"/>
            </a:solidFill>
          </p:grpSpPr>
          <p:sp>
            <p:nvSpPr>
              <p:cNvPr id="15" name="AutoShape 147">
                <a:extLst>
                  <a:ext uri="{FF2B5EF4-FFF2-40B4-BE49-F238E27FC236}">
                    <a16:creationId xmlns:a16="http://schemas.microsoft.com/office/drawing/2014/main" id="{8ABB5221-24CA-401A-B231-40D1D3C971A8}"/>
                  </a:ext>
                </a:extLst>
              </p:cNvPr>
              <p:cNvSpPr/>
              <p:nvPr/>
            </p:nvSpPr>
            <p:spPr bwMode="auto">
              <a:xfrm>
                <a:off x="1035050" y="1447800"/>
                <a:ext cx="360363" cy="315913"/>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6" name="AutoShape 148">
                <a:extLst>
                  <a:ext uri="{FF2B5EF4-FFF2-40B4-BE49-F238E27FC236}">
                    <a16:creationId xmlns:a16="http://schemas.microsoft.com/office/drawing/2014/main" id="{CD6EA697-210C-47ED-AB34-F498B736F011}"/>
                  </a:ext>
                </a:extLst>
              </p:cNvPr>
              <p:cNvSpPr/>
              <p:nvPr/>
            </p:nvSpPr>
            <p:spPr bwMode="auto">
              <a:xfrm>
                <a:off x="1092200" y="1504950"/>
                <a:ext cx="52388" cy="523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17" name="矩形 16">
              <a:extLst>
                <a:ext uri="{FF2B5EF4-FFF2-40B4-BE49-F238E27FC236}">
                  <a16:creationId xmlns:a16="http://schemas.microsoft.com/office/drawing/2014/main" id="{A9E78962-A647-42A6-B365-FC55ACF6DEF6}"/>
                </a:ext>
              </a:extLst>
            </p:cNvPr>
            <p:cNvSpPr/>
            <p:nvPr/>
          </p:nvSpPr>
          <p:spPr>
            <a:xfrm>
              <a:off x="9945651" y="1879122"/>
              <a:ext cx="924399" cy="584774"/>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i="0" u="sng" strike="noStrike" kern="0" cap="none" spc="0" normalizeH="0" baseline="0" noProof="0">
                  <a:ln>
                    <a:noFill/>
                  </a:ln>
                  <a:solidFill>
                    <a:srgbClr val="0070C0"/>
                  </a:solidFill>
                  <a:effectLst/>
                  <a:uLnTx/>
                  <a:uFillTx/>
                  <a:latin typeface="等线" panose="020F0502020204030204"/>
                  <a:ea typeface="等线" panose="02010600030101010101" pitchFamily="2" charset="-122"/>
                  <a:cs typeface="+mn-cs"/>
                </a:rPr>
                <a:t>Low cost</a:t>
              </a:r>
            </a:p>
          </p:txBody>
        </p:sp>
        <p:sp>
          <p:nvSpPr>
            <p:cNvPr id="18" name="Freeform 11">
              <a:extLst>
                <a:ext uri="{FF2B5EF4-FFF2-40B4-BE49-F238E27FC236}">
                  <a16:creationId xmlns:a16="http://schemas.microsoft.com/office/drawing/2014/main" id="{7DC8E457-0105-474D-BBDB-730B37A9749B}"/>
                </a:ext>
              </a:extLst>
            </p:cNvPr>
            <p:cNvSpPr/>
            <p:nvPr/>
          </p:nvSpPr>
          <p:spPr bwMode="auto">
            <a:xfrm>
              <a:off x="9681135" y="3026277"/>
              <a:ext cx="617536" cy="709241"/>
            </a:xfrm>
            <a:custGeom>
              <a:avLst/>
              <a:gdLst>
                <a:gd name="T0" fmla="*/ 0 w 162"/>
                <a:gd name="T1" fmla="*/ 185 h 185"/>
                <a:gd name="T2" fmla="*/ 66 w 162"/>
                <a:gd name="T3" fmla="*/ 171 h 185"/>
                <a:gd name="T4" fmla="*/ 60 w 162"/>
                <a:gd name="T5" fmla="*/ 160 h 185"/>
                <a:gd name="T6" fmla="*/ 161 w 162"/>
                <a:gd name="T7" fmla="*/ 8 h 185"/>
                <a:gd name="T8" fmla="*/ 156 w 162"/>
                <a:gd name="T9" fmla="*/ 0 h 185"/>
                <a:gd name="T10" fmla="*/ 155 w 162"/>
                <a:gd name="T11" fmla="*/ 0 h 185"/>
                <a:gd name="T12" fmla="*/ 149 w 162"/>
                <a:gd name="T13" fmla="*/ 5 h 185"/>
                <a:gd name="T14" fmla="*/ 54 w 162"/>
                <a:gd name="T15" fmla="*/ 149 h 185"/>
                <a:gd name="T16" fmla="*/ 50 w 162"/>
                <a:gd name="T17" fmla="*/ 140 h 185"/>
                <a:gd name="T18" fmla="*/ 0 w 162"/>
                <a:gd name="T19" fmla="*/ 18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0" y="185"/>
                  </a:moveTo>
                  <a:cubicBezTo>
                    <a:pt x="66" y="171"/>
                    <a:pt x="66" y="171"/>
                    <a:pt x="66" y="171"/>
                  </a:cubicBezTo>
                  <a:cubicBezTo>
                    <a:pt x="60" y="160"/>
                    <a:pt x="60" y="160"/>
                    <a:pt x="60" y="160"/>
                  </a:cubicBezTo>
                  <a:cubicBezTo>
                    <a:pt x="111" y="124"/>
                    <a:pt x="147" y="69"/>
                    <a:pt x="161" y="8"/>
                  </a:cubicBezTo>
                  <a:cubicBezTo>
                    <a:pt x="162" y="4"/>
                    <a:pt x="159" y="1"/>
                    <a:pt x="156" y="0"/>
                  </a:cubicBezTo>
                  <a:cubicBezTo>
                    <a:pt x="156" y="0"/>
                    <a:pt x="155" y="0"/>
                    <a:pt x="155" y="0"/>
                  </a:cubicBezTo>
                  <a:cubicBezTo>
                    <a:pt x="152" y="0"/>
                    <a:pt x="150" y="2"/>
                    <a:pt x="149" y="5"/>
                  </a:cubicBezTo>
                  <a:cubicBezTo>
                    <a:pt x="136" y="63"/>
                    <a:pt x="102" y="114"/>
                    <a:pt x="54" y="149"/>
                  </a:cubicBezTo>
                  <a:cubicBezTo>
                    <a:pt x="50" y="140"/>
                    <a:pt x="50" y="140"/>
                    <a:pt x="50" y="140"/>
                  </a:cubicBezTo>
                  <a:lnTo>
                    <a:pt x="0" y="185"/>
                  </a:lnTo>
                  <a:close/>
                </a:path>
              </a:pathLst>
            </a:cu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 name="Freeform 19">
              <a:extLst>
                <a:ext uri="{FF2B5EF4-FFF2-40B4-BE49-F238E27FC236}">
                  <a16:creationId xmlns:a16="http://schemas.microsoft.com/office/drawing/2014/main" id="{AE8680E3-5B90-4B8C-A087-1B6C23B281BD}"/>
                </a:ext>
              </a:extLst>
            </p:cNvPr>
            <p:cNvSpPr>
              <a:spLocks noEditPoints="1"/>
            </p:cNvSpPr>
            <p:nvPr/>
          </p:nvSpPr>
          <p:spPr bwMode="auto">
            <a:xfrm>
              <a:off x="8411615" y="2055219"/>
              <a:ext cx="1534311" cy="1544317"/>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0" name="Oval 20">
              <a:extLst>
                <a:ext uri="{FF2B5EF4-FFF2-40B4-BE49-F238E27FC236}">
                  <a16:creationId xmlns:a16="http://schemas.microsoft.com/office/drawing/2014/main" id="{A5CAEF9D-6ADC-43FA-9F77-67EE0181F3A5}"/>
                </a:ext>
              </a:extLst>
            </p:cNvPr>
            <p:cNvSpPr>
              <a:spLocks noChangeArrowheads="1"/>
            </p:cNvSpPr>
            <p:nvPr/>
          </p:nvSpPr>
          <p:spPr bwMode="auto">
            <a:xfrm>
              <a:off x="8716573" y="2362175"/>
              <a:ext cx="924399" cy="930403"/>
            </a:xfrm>
            <a:prstGeom prst="ellipse">
              <a:avLst/>
            </a:prstGeom>
            <a:noFill/>
            <a:ln w="6350">
              <a:solidFill>
                <a:sysClr val="windowText" lastClr="000000">
                  <a:lumMod val="75000"/>
                  <a:lumOff val="25000"/>
                </a:sysClr>
              </a:solid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lumMod val="75000"/>
                    <a:lumOff val="25000"/>
                  </a:prstClr>
                </a:solidFill>
                <a:effectLst/>
                <a:uLnTx/>
                <a:uFillTx/>
                <a:latin typeface="等线" panose="020F0502020204030204"/>
                <a:ea typeface="等线" panose="02010600030101010101" pitchFamily="2" charset="-122"/>
              </a:endParaRPr>
            </a:p>
          </p:txBody>
        </p:sp>
        <p:grpSp>
          <p:nvGrpSpPr>
            <p:cNvPr id="21" name="Group 85">
              <a:extLst>
                <a:ext uri="{FF2B5EF4-FFF2-40B4-BE49-F238E27FC236}">
                  <a16:creationId xmlns:a16="http://schemas.microsoft.com/office/drawing/2014/main" id="{71891A5D-3761-4AB9-9A6B-30007C660DBE}"/>
                </a:ext>
              </a:extLst>
            </p:cNvPr>
            <p:cNvGrpSpPr/>
            <p:nvPr/>
          </p:nvGrpSpPr>
          <p:grpSpPr>
            <a:xfrm>
              <a:off x="8983687" y="2658279"/>
              <a:ext cx="392489" cy="392489"/>
              <a:chOff x="1200150" y="3768725"/>
              <a:chExt cx="446088" cy="446088"/>
            </a:xfrm>
            <a:solidFill>
              <a:srgbClr val="4472C4"/>
            </a:solidFill>
          </p:grpSpPr>
          <p:sp>
            <p:nvSpPr>
              <p:cNvPr id="22" name="Freeform 78">
                <a:extLst>
                  <a:ext uri="{FF2B5EF4-FFF2-40B4-BE49-F238E27FC236}">
                    <a16:creationId xmlns:a16="http://schemas.microsoft.com/office/drawing/2014/main" id="{015D3DC9-0530-4CE4-B000-38C4CD00AD34}"/>
                  </a:ext>
                </a:extLst>
              </p:cNvPr>
              <p:cNvSpPr/>
              <p:nvPr/>
            </p:nvSpPr>
            <p:spPr bwMode="auto">
              <a:xfrm>
                <a:off x="1200150" y="3768725"/>
                <a:ext cx="446088" cy="446088"/>
              </a:xfrm>
              <a:custGeom>
                <a:avLst/>
                <a:gdLst>
                  <a:gd name="T0" fmla="*/ 539 w 580"/>
                  <a:gd name="T1" fmla="*/ 141 h 580"/>
                  <a:gd name="T2" fmla="*/ 509 w 580"/>
                  <a:gd name="T3" fmla="*/ 171 h 580"/>
                  <a:gd name="T4" fmla="*/ 489 w 580"/>
                  <a:gd name="T5" fmla="*/ 181 h 580"/>
                  <a:gd name="T6" fmla="*/ 517 w 580"/>
                  <a:gd name="T7" fmla="*/ 290 h 580"/>
                  <a:gd name="T8" fmla="*/ 290 w 580"/>
                  <a:gd name="T9" fmla="*/ 517 h 580"/>
                  <a:gd name="T10" fmla="*/ 63 w 580"/>
                  <a:gd name="T11" fmla="*/ 290 h 580"/>
                  <a:gd name="T12" fmla="*/ 290 w 580"/>
                  <a:gd name="T13" fmla="*/ 63 h 580"/>
                  <a:gd name="T14" fmla="*/ 401 w 580"/>
                  <a:gd name="T15" fmla="*/ 92 h 580"/>
                  <a:gd name="T16" fmla="*/ 411 w 580"/>
                  <a:gd name="T17" fmla="*/ 72 h 580"/>
                  <a:gd name="T18" fmla="*/ 441 w 580"/>
                  <a:gd name="T19" fmla="*/ 42 h 580"/>
                  <a:gd name="T20" fmla="*/ 290 w 580"/>
                  <a:gd name="T21" fmla="*/ 0 h 580"/>
                  <a:gd name="T22" fmla="*/ 0 w 580"/>
                  <a:gd name="T23" fmla="*/ 290 h 580"/>
                  <a:gd name="T24" fmla="*/ 290 w 580"/>
                  <a:gd name="T25" fmla="*/ 580 h 580"/>
                  <a:gd name="T26" fmla="*/ 580 w 580"/>
                  <a:gd name="T27" fmla="*/ 290 h 580"/>
                  <a:gd name="T28" fmla="*/ 539 w 580"/>
                  <a:gd name="T29" fmla="*/ 14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0" h="580">
                    <a:moveTo>
                      <a:pt x="539" y="141"/>
                    </a:moveTo>
                    <a:cubicBezTo>
                      <a:pt x="509" y="171"/>
                      <a:pt x="509" y="171"/>
                      <a:pt x="509" y="171"/>
                    </a:cubicBezTo>
                    <a:cubicBezTo>
                      <a:pt x="504" y="176"/>
                      <a:pt x="496" y="179"/>
                      <a:pt x="489" y="181"/>
                    </a:cubicBezTo>
                    <a:cubicBezTo>
                      <a:pt x="506" y="213"/>
                      <a:pt x="517" y="250"/>
                      <a:pt x="517" y="290"/>
                    </a:cubicBezTo>
                    <a:cubicBezTo>
                      <a:pt x="517" y="415"/>
                      <a:pt x="415" y="517"/>
                      <a:pt x="290" y="517"/>
                    </a:cubicBezTo>
                    <a:cubicBezTo>
                      <a:pt x="165" y="517"/>
                      <a:pt x="63" y="415"/>
                      <a:pt x="63" y="290"/>
                    </a:cubicBezTo>
                    <a:cubicBezTo>
                      <a:pt x="63" y="165"/>
                      <a:pt x="165" y="63"/>
                      <a:pt x="290" y="63"/>
                    </a:cubicBezTo>
                    <a:cubicBezTo>
                      <a:pt x="330" y="63"/>
                      <a:pt x="368" y="74"/>
                      <a:pt x="401" y="92"/>
                    </a:cubicBezTo>
                    <a:cubicBezTo>
                      <a:pt x="402" y="85"/>
                      <a:pt x="406" y="78"/>
                      <a:pt x="411" y="72"/>
                    </a:cubicBezTo>
                    <a:cubicBezTo>
                      <a:pt x="441" y="42"/>
                      <a:pt x="441" y="42"/>
                      <a:pt x="441" y="42"/>
                    </a:cubicBezTo>
                    <a:cubicBezTo>
                      <a:pt x="397" y="15"/>
                      <a:pt x="345" y="0"/>
                      <a:pt x="290" y="0"/>
                    </a:cubicBezTo>
                    <a:cubicBezTo>
                      <a:pt x="130" y="0"/>
                      <a:pt x="0" y="130"/>
                      <a:pt x="0" y="290"/>
                    </a:cubicBezTo>
                    <a:cubicBezTo>
                      <a:pt x="0" y="450"/>
                      <a:pt x="130" y="580"/>
                      <a:pt x="290" y="580"/>
                    </a:cubicBezTo>
                    <a:cubicBezTo>
                      <a:pt x="450" y="580"/>
                      <a:pt x="580" y="450"/>
                      <a:pt x="580" y="290"/>
                    </a:cubicBezTo>
                    <a:cubicBezTo>
                      <a:pt x="580" y="235"/>
                      <a:pt x="565" y="184"/>
                      <a:pt x="539" y="14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3" name="Freeform 79">
                <a:extLst>
                  <a:ext uri="{FF2B5EF4-FFF2-40B4-BE49-F238E27FC236}">
                    <a16:creationId xmlns:a16="http://schemas.microsoft.com/office/drawing/2014/main" id="{86FF5A7C-94A8-46FA-99F8-D6F19E4ADECF}"/>
                  </a:ext>
                </a:extLst>
              </p:cNvPr>
              <p:cNvSpPr/>
              <p:nvPr/>
            </p:nvSpPr>
            <p:spPr bwMode="auto">
              <a:xfrm>
                <a:off x="1381125" y="3781425"/>
                <a:ext cx="252413" cy="252413"/>
              </a:xfrm>
              <a:custGeom>
                <a:avLst/>
                <a:gdLst>
                  <a:gd name="T0" fmla="*/ 186 w 329"/>
                  <a:gd name="T1" fmla="*/ 67 h 328"/>
                  <a:gd name="T2" fmla="*/ 249 w 329"/>
                  <a:gd name="T3" fmla="*/ 4 h 328"/>
                  <a:gd name="T4" fmla="*/ 257 w 329"/>
                  <a:gd name="T5" fmla="*/ 7 h 328"/>
                  <a:gd name="T6" fmla="*/ 263 w 329"/>
                  <a:gd name="T7" fmla="*/ 66 h 328"/>
                  <a:gd name="T8" fmla="*/ 322 w 329"/>
                  <a:gd name="T9" fmla="*/ 71 h 328"/>
                  <a:gd name="T10" fmla="*/ 325 w 329"/>
                  <a:gd name="T11" fmla="*/ 80 h 328"/>
                  <a:gd name="T12" fmla="*/ 262 w 329"/>
                  <a:gd name="T13" fmla="*/ 142 h 328"/>
                  <a:gd name="T14" fmla="*/ 245 w 329"/>
                  <a:gd name="T15" fmla="*/ 149 h 328"/>
                  <a:gd name="T16" fmla="*/ 207 w 329"/>
                  <a:gd name="T17" fmla="*/ 145 h 328"/>
                  <a:gd name="T18" fmla="*/ 99 w 329"/>
                  <a:gd name="T19" fmla="*/ 253 h 328"/>
                  <a:gd name="T20" fmla="*/ 89 w 329"/>
                  <a:gd name="T21" fmla="*/ 309 h 328"/>
                  <a:gd name="T22" fmla="*/ 19 w 329"/>
                  <a:gd name="T23" fmla="*/ 309 h 328"/>
                  <a:gd name="T24" fmla="*/ 19 w 329"/>
                  <a:gd name="T25" fmla="*/ 239 h 328"/>
                  <a:gd name="T26" fmla="*/ 75 w 329"/>
                  <a:gd name="T27" fmla="*/ 230 h 328"/>
                  <a:gd name="T28" fmla="*/ 184 w 329"/>
                  <a:gd name="T29" fmla="*/ 121 h 328"/>
                  <a:gd name="T30" fmla="*/ 180 w 329"/>
                  <a:gd name="T31" fmla="*/ 84 h 328"/>
                  <a:gd name="T32" fmla="*/ 186 w 329"/>
                  <a:gd name="T33" fmla="*/ 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9" h="328">
                    <a:moveTo>
                      <a:pt x="186" y="67"/>
                    </a:moveTo>
                    <a:cubicBezTo>
                      <a:pt x="249" y="4"/>
                      <a:pt x="249" y="4"/>
                      <a:pt x="249" y="4"/>
                    </a:cubicBezTo>
                    <a:cubicBezTo>
                      <a:pt x="253" y="0"/>
                      <a:pt x="256" y="1"/>
                      <a:pt x="257" y="7"/>
                    </a:cubicBezTo>
                    <a:cubicBezTo>
                      <a:pt x="263" y="66"/>
                      <a:pt x="263" y="66"/>
                      <a:pt x="263" y="66"/>
                    </a:cubicBezTo>
                    <a:cubicBezTo>
                      <a:pt x="322" y="71"/>
                      <a:pt x="322" y="71"/>
                      <a:pt x="322" y="71"/>
                    </a:cubicBezTo>
                    <a:cubicBezTo>
                      <a:pt x="327" y="72"/>
                      <a:pt x="329" y="76"/>
                      <a:pt x="325" y="80"/>
                    </a:cubicBezTo>
                    <a:cubicBezTo>
                      <a:pt x="262" y="142"/>
                      <a:pt x="262" y="142"/>
                      <a:pt x="262" y="142"/>
                    </a:cubicBezTo>
                    <a:cubicBezTo>
                      <a:pt x="258" y="146"/>
                      <a:pt x="250" y="149"/>
                      <a:pt x="245" y="149"/>
                    </a:cubicBezTo>
                    <a:cubicBezTo>
                      <a:pt x="207" y="145"/>
                      <a:pt x="207" y="145"/>
                      <a:pt x="207" y="145"/>
                    </a:cubicBezTo>
                    <a:cubicBezTo>
                      <a:pt x="99" y="253"/>
                      <a:pt x="99" y="253"/>
                      <a:pt x="99" y="253"/>
                    </a:cubicBezTo>
                    <a:cubicBezTo>
                      <a:pt x="107" y="272"/>
                      <a:pt x="104" y="294"/>
                      <a:pt x="89" y="309"/>
                    </a:cubicBezTo>
                    <a:cubicBezTo>
                      <a:pt x="70" y="328"/>
                      <a:pt x="39" y="328"/>
                      <a:pt x="19" y="309"/>
                    </a:cubicBezTo>
                    <a:cubicBezTo>
                      <a:pt x="0" y="290"/>
                      <a:pt x="0" y="259"/>
                      <a:pt x="19" y="239"/>
                    </a:cubicBezTo>
                    <a:cubicBezTo>
                      <a:pt x="34" y="224"/>
                      <a:pt x="57" y="221"/>
                      <a:pt x="75" y="230"/>
                    </a:cubicBezTo>
                    <a:cubicBezTo>
                      <a:pt x="184" y="121"/>
                      <a:pt x="184" y="121"/>
                      <a:pt x="184" y="121"/>
                    </a:cubicBezTo>
                    <a:cubicBezTo>
                      <a:pt x="180" y="84"/>
                      <a:pt x="180" y="84"/>
                      <a:pt x="180" y="84"/>
                    </a:cubicBezTo>
                    <a:cubicBezTo>
                      <a:pt x="179" y="78"/>
                      <a:pt x="182" y="71"/>
                      <a:pt x="186" y="67"/>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4" name="Freeform 80">
                <a:extLst>
                  <a:ext uri="{FF2B5EF4-FFF2-40B4-BE49-F238E27FC236}">
                    <a16:creationId xmlns:a16="http://schemas.microsoft.com/office/drawing/2014/main" id="{DC73F08B-1AD6-4FAD-9C84-9363E612118E}"/>
                  </a:ext>
                </a:extLst>
              </p:cNvPr>
              <p:cNvSpPr/>
              <p:nvPr/>
            </p:nvSpPr>
            <p:spPr bwMode="auto">
              <a:xfrm>
                <a:off x="1292225" y="3860800"/>
                <a:ext cx="261938" cy="261938"/>
              </a:xfrm>
              <a:custGeom>
                <a:avLst/>
                <a:gdLst>
                  <a:gd name="T0" fmla="*/ 170 w 340"/>
                  <a:gd name="T1" fmla="*/ 73 h 340"/>
                  <a:gd name="T2" fmla="*/ 212 w 340"/>
                  <a:gd name="T3" fmla="*/ 83 h 340"/>
                  <a:gd name="T4" fmla="*/ 266 w 340"/>
                  <a:gd name="T5" fmla="*/ 30 h 340"/>
                  <a:gd name="T6" fmla="*/ 170 w 340"/>
                  <a:gd name="T7" fmla="*/ 0 h 340"/>
                  <a:gd name="T8" fmla="*/ 0 w 340"/>
                  <a:gd name="T9" fmla="*/ 170 h 340"/>
                  <a:gd name="T10" fmla="*/ 170 w 340"/>
                  <a:gd name="T11" fmla="*/ 340 h 340"/>
                  <a:gd name="T12" fmla="*/ 340 w 340"/>
                  <a:gd name="T13" fmla="*/ 170 h 340"/>
                  <a:gd name="T14" fmla="*/ 311 w 340"/>
                  <a:gd name="T15" fmla="*/ 76 h 340"/>
                  <a:gd name="T16" fmla="*/ 258 w 340"/>
                  <a:gd name="T17" fmla="*/ 130 h 340"/>
                  <a:gd name="T18" fmla="*/ 267 w 340"/>
                  <a:gd name="T19" fmla="*/ 170 h 340"/>
                  <a:gd name="T20" fmla="*/ 170 w 340"/>
                  <a:gd name="T21" fmla="*/ 267 h 340"/>
                  <a:gd name="T22" fmla="*/ 73 w 340"/>
                  <a:gd name="T23" fmla="*/ 170 h 340"/>
                  <a:gd name="T24" fmla="*/ 170 w 340"/>
                  <a:gd name="T25" fmla="*/ 7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0" h="340">
                    <a:moveTo>
                      <a:pt x="170" y="73"/>
                    </a:moveTo>
                    <a:cubicBezTo>
                      <a:pt x="185" y="73"/>
                      <a:pt x="199" y="77"/>
                      <a:pt x="212" y="83"/>
                    </a:cubicBezTo>
                    <a:cubicBezTo>
                      <a:pt x="266" y="30"/>
                      <a:pt x="266" y="30"/>
                      <a:pt x="266" y="30"/>
                    </a:cubicBezTo>
                    <a:cubicBezTo>
                      <a:pt x="238" y="11"/>
                      <a:pt x="205" y="0"/>
                      <a:pt x="170" y="0"/>
                    </a:cubicBezTo>
                    <a:cubicBezTo>
                      <a:pt x="76" y="0"/>
                      <a:pt x="0" y="76"/>
                      <a:pt x="0" y="170"/>
                    </a:cubicBezTo>
                    <a:cubicBezTo>
                      <a:pt x="0" y="264"/>
                      <a:pt x="76" y="340"/>
                      <a:pt x="170" y="340"/>
                    </a:cubicBezTo>
                    <a:cubicBezTo>
                      <a:pt x="264" y="340"/>
                      <a:pt x="340" y="264"/>
                      <a:pt x="340" y="170"/>
                    </a:cubicBezTo>
                    <a:cubicBezTo>
                      <a:pt x="340" y="135"/>
                      <a:pt x="329" y="103"/>
                      <a:pt x="311" y="76"/>
                    </a:cubicBezTo>
                    <a:cubicBezTo>
                      <a:pt x="258" y="130"/>
                      <a:pt x="258" y="130"/>
                      <a:pt x="258" y="130"/>
                    </a:cubicBezTo>
                    <a:cubicBezTo>
                      <a:pt x="264" y="142"/>
                      <a:pt x="267" y="156"/>
                      <a:pt x="267" y="170"/>
                    </a:cubicBezTo>
                    <a:cubicBezTo>
                      <a:pt x="267" y="223"/>
                      <a:pt x="223" y="267"/>
                      <a:pt x="170" y="267"/>
                    </a:cubicBezTo>
                    <a:cubicBezTo>
                      <a:pt x="117" y="267"/>
                      <a:pt x="73" y="223"/>
                      <a:pt x="73" y="170"/>
                    </a:cubicBezTo>
                    <a:cubicBezTo>
                      <a:pt x="73" y="117"/>
                      <a:pt x="117" y="73"/>
                      <a:pt x="170" y="73"/>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sp>
        <p:nvSpPr>
          <p:cNvPr id="2" name="矩形 1">
            <a:extLst>
              <a:ext uri="{FF2B5EF4-FFF2-40B4-BE49-F238E27FC236}">
                <a16:creationId xmlns:a16="http://schemas.microsoft.com/office/drawing/2014/main" id="{7AA74FE0-E9CF-4595-B273-863210B799DF}"/>
              </a:ext>
            </a:extLst>
          </p:cNvPr>
          <p:cNvSpPr/>
          <p:nvPr/>
        </p:nvSpPr>
        <p:spPr>
          <a:xfrm>
            <a:off x="271654" y="2002526"/>
            <a:ext cx="4673884" cy="1200329"/>
          </a:xfrm>
          <a:prstGeom prst="rect">
            <a:avLst/>
          </a:prstGeom>
          <a:ln>
            <a:noFill/>
            <a:prstDash val="dash"/>
          </a:ln>
        </p:spPr>
        <p:txBody>
          <a:bodyPr wrap="square">
            <a:spAutoFit/>
          </a:bodyPr>
          <a:lstStyle/>
          <a:p>
            <a:pPr lvl="0" eaLnBrk="1" fontAlgn="auto" hangingPunct="1">
              <a:spcBef>
                <a:spcPts val="0"/>
              </a:spcBef>
              <a:spcAft>
                <a:spcPts val="0"/>
              </a:spcAft>
              <a:defRPr/>
            </a:pPr>
            <a:r>
              <a:rPr lang="en-US" altLang="zh-CN" sz="1200">
                <a:solidFill>
                  <a:schemeClr val="tx1">
                    <a:lumMod val="65000"/>
                    <a:lumOff val="35000"/>
                  </a:schemeClr>
                </a:solidFill>
              </a:rPr>
              <a:t>Ambient device:</a:t>
            </a:r>
          </a:p>
          <a:p>
            <a:pPr marL="285750" lvl="0" indent="-285750" eaLnBrk="1" fontAlgn="auto" hangingPunct="1">
              <a:spcBef>
                <a:spcPts val="0"/>
              </a:spcBef>
              <a:spcAft>
                <a:spcPts val="0"/>
              </a:spcAft>
              <a:buFont typeface="Arial" panose="020B0604020202020204" pitchFamily="34" charset="0"/>
              <a:buChar char="•"/>
              <a:defRPr/>
            </a:pPr>
            <a:r>
              <a:rPr lang="en-US" altLang="zh-CN" sz="1200">
                <a:solidFill>
                  <a:schemeClr val="tx1">
                    <a:lumMod val="65000"/>
                    <a:lumOff val="35000"/>
                  </a:schemeClr>
                </a:solidFill>
              </a:rPr>
              <a:t>either battery-less or with limited energy storage capability</a:t>
            </a:r>
          </a:p>
          <a:p>
            <a:pPr marL="285750" lvl="0" indent="-285750" eaLnBrk="1" fontAlgn="auto" hangingPunct="1">
              <a:spcBef>
                <a:spcPts val="0"/>
              </a:spcBef>
              <a:spcAft>
                <a:spcPts val="0"/>
              </a:spcAft>
              <a:buFont typeface="Arial" panose="020B0604020202020204" pitchFamily="34" charset="0"/>
              <a:buChar char="•"/>
              <a:defRPr/>
            </a:pPr>
            <a:r>
              <a:rPr lang="en-US" altLang="zh-CN" sz="1200">
                <a:solidFill>
                  <a:schemeClr val="tx1">
                    <a:lumMod val="65000"/>
                    <a:lumOff val="35000"/>
                  </a:schemeClr>
                </a:solidFill>
              </a:rPr>
              <a:t>can be maintenance free and have long life span (e.g., more than 10 years)</a:t>
            </a:r>
          </a:p>
          <a:p>
            <a:pPr marL="285750" lvl="0" indent="-285750" eaLnBrk="1" fontAlgn="auto" hangingPunct="1">
              <a:spcBef>
                <a:spcPts val="0"/>
              </a:spcBef>
              <a:spcAft>
                <a:spcPts val="0"/>
              </a:spcAft>
              <a:buFont typeface="Arial" panose="020B0604020202020204" pitchFamily="34" charset="0"/>
              <a:buChar char="•"/>
              <a:defRPr/>
            </a:pPr>
            <a:r>
              <a:rPr lang="en-US" altLang="zh-CN" sz="1200">
                <a:solidFill>
                  <a:schemeClr val="tx1">
                    <a:lumMod val="65000"/>
                    <a:lumOff val="35000"/>
                  </a:schemeClr>
                </a:solidFill>
              </a:rPr>
              <a:t>has lower complexity, smaller size and lower capabilities and lower power consumption than NB-IoT/</a:t>
            </a:r>
            <a:r>
              <a:rPr lang="en-US" altLang="zh-CN" sz="1200" err="1">
                <a:solidFill>
                  <a:schemeClr val="tx1">
                    <a:lumMod val="65000"/>
                    <a:lumOff val="35000"/>
                  </a:schemeClr>
                </a:solidFill>
              </a:rPr>
              <a:t>eMTC</a:t>
            </a:r>
            <a:r>
              <a:rPr lang="en-US" altLang="zh-CN" sz="1200">
                <a:solidFill>
                  <a:schemeClr val="tx1">
                    <a:lumMod val="65000"/>
                    <a:lumOff val="35000"/>
                  </a:schemeClr>
                </a:solidFill>
              </a:rPr>
              <a:t> devices.</a:t>
            </a:r>
          </a:p>
        </p:txBody>
      </p:sp>
      <p:sp>
        <p:nvSpPr>
          <p:cNvPr id="26" name="矩形 25">
            <a:extLst>
              <a:ext uri="{FF2B5EF4-FFF2-40B4-BE49-F238E27FC236}">
                <a16:creationId xmlns:a16="http://schemas.microsoft.com/office/drawing/2014/main" id="{1EA26E45-E00F-4643-BDEE-CCF7AD0B122A}"/>
              </a:ext>
            </a:extLst>
          </p:cNvPr>
          <p:cNvSpPr/>
          <p:nvPr/>
        </p:nvSpPr>
        <p:spPr>
          <a:xfrm>
            <a:off x="166134" y="1839433"/>
            <a:ext cx="11274499" cy="1589567"/>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Picture 2">
            <a:extLst>
              <a:ext uri="{FF2B5EF4-FFF2-40B4-BE49-F238E27FC236}">
                <a16:creationId xmlns:a16="http://schemas.microsoft.com/office/drawing/2014/main" id="{56B18EA4-C8A9-4D56-BC38-1B15BB3110C5}"/>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71653" y="5222176"/>
            <a:ext cx="1802209" cy="1178208"/>
          </a:xfrm>
          <a:prstGeom prst="rect">
            <a:avLst/>
          </a:prstGeom>
          <a:solidFill>
            <a:schemeClr val="bg1"/>
          </a:solidFill>
          <a:ln>
            <a:noFill/>
          </a:ln>
        </p:spPr>
      </p:pic>
      <p:pic>
        <p:nvPicPr>
          <p:cNvPr id="34" name="Picture 4">
            <a:extLst>
              <a:ext uri="{FF2B5EF4-FFF2-40B4-BE49-F238E27FC236}">
                <a16:creationId xmlns:a16="http://schemas.microsoft.com/office/drawing/2014/main" id="{92A8BB80-5C86-42AF-9B03-E040DBD70E72}"/>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515209" y="5220954"/>
            <a:ext cx="2405986" cy="1178208"/>
          </a:xfrm>
          <a:prstGeom prst="rect">
            <a:avLst/>
          </a:prstGeom>
          <a:noFill/>
          <a:ln>
            <a:noFill/>
          </a:ln>
        </p:spPr>
      </p:pic>
      <p:pic>
        <p:nvPicPr>
          <p:cNvPr id="35" name="Picture 5">
            <a:extLst>
              <a:ext uri="{FF2B5EF4-FFF2-40B4-BE49-F238E27FC236}">
                <a16:creationId xmlns:a16="http://schemas.microsoft.com/office/drawing/2014/main" id="{DC6FD214-6E47-4DD9-AC10-7AA28BBD9195}"/>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7406970" y="5220586"/>
            <a:ext cx="1802209" cy="1179797"/>
          </a:xfrm>
          <a:prstGeom prst="rect">
            <a:avLst/>
          </a:prstGeom>
          <a:noFill/>
          <a:ln>
            <a:noFill/>
          </a:ln>
        </p:spPr>
      </p:pic>
      <p:pic>
        <p:nvPicPr>
          <p:cNvPr id="36" name="Picture 1">
            <a:extLst>
              <a:ext uri="{FF2B5EF4-FFF2-40B4-BE49-F238E27FC236}">
                <a16:creationId xmlns:a16="http://schemas.microsoft.com/office/drawing/2014/main" id="{D048A921-D6B0-494D-8C24-5B261CEDF6EC}"/>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9819176" y="5231286"/>
            <a:ext cx="1802209" cy="1066328"/>
          </a:xfrm>
          <a:prstGeom prst="rect">
            <a:avLst/>
          </a:prstGeom>
          <a:noFill/>
          <a:ln>
            <a:noFill/>
          </a:ln>
        </p:spPr>
      </p:pic>
      <p:pic>
        <p:nvPicPr>
          <p:cNvPr id="37" name="Picture 11">
            <a:extLst>
              <a:ext uri="{FF2B5EF4-FFF2-40B4-BE49-F238E27FC236}">
                <a16:creationId xmlns:a16="http://schemas.microsoft.com/office/drawing/2014/main" id="{FF1611EA-26B5-4B2D-AA33-355201A32268}"/>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2299449" y="5220586"/>
            <a:ext cx="1990172" cy="1178208"/>
          </a:xfrm>
          <a:prstGeom prst="rect">
            <a:avLst/>
          </a:prstGeom>
          <a:noFill/>
          <a:ln>
            <a:noFill/>
          </a:ln>
        </p:spPr>
      </p:pic>
    </p:spTree>
    <p:extLst>
      <p:ext uri="{BB962C8B-B14F-4D97-AF65-F5344CB8AC3E}">
        <p14:creationId xmlns:p14="http://schemas.microsoft.com/office/powerpoint/2010/main" val="2391519272"/>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a:xfrm>
            <a:off x="1989034" y="2578226"/>
            <a:ext cx="2235676" cy="2235676"/>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4" name="椭圆 23"/>
          <p:cNvSpPr/>
          <p:nvPr/>
        </p:nvSpPr>
        <p:spPr>
          <a:xfrm>
            <a:off x="2249135" y="2824389"/>
            <a:ext cx="1743351" cy="174335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5" name="文本框 5"/>
          <p:cNvSpPr txBox="1">
            <a:spLocks noChangeArrowheads="1"/>
          </p:cNvSpPr>
          <p:nvPr/>
        </p:nvSpPr>
        <p:spPr bwMode="auto">
          <a:xfrm>
            <a:off x="2213898" y="3142065"/>
            <a:ext cx="1771639"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6400" b="1" i="0" u="none" strike="noStrike" kern="1200" cap="none" spc="0" normalizeH="0" baseline="0" noProof="0">
                <a:ln>
                  <a:noFill/>
                </a:ln>
                <a:solidFill>
                  <a:prstClr val="white"/>
                </a:solidFill>
                <a:effectLst/>
                <a:uLnTx/>
                <a:uFillTx/>
                <a:latin typeface="方正兰亭黑_GBK"/>
                <a:ea typeface="方正兰亭黑_GBK"/>
                <a:cs typeface="Arial" panose="020B0604020202020204" pitchFamily="34" charset="0"/>
              </a:rPr>
              <a:t>R19</a:t>
            </a:r>
            <a:endParaRPr kumimoji="0" lang="zh-CN" altLang="en-US" sz="6400" b="1" i="0" u="none" strike="noStrike" kern="1200" cap="none" spc="0" normalizeH="0" baseline="0" noProof="0">
              <a:ln>
                <a:noFill/>
              </a:ln>
              <a:solidFill>
                <a:prstClr val="white"/>
              </a:solidFill>
              <a:effectLst/>
              <a:uLnTx/>
              <a:uFillTx/>
              <a:latin typeface="方正兰亭黑_GBK"/>
              <a:ea typeface="方正兰亭黑_GBK"/>
              <a:cs typeface="Arial" panose="020B0604020202020204" pitchFamily="34" charset="0"/>
            </a:endParaRPr>
          </a:p>
        </p:txBody>
      </p:sp>
      <p:sp>
        <p:nvSpPr>
          <p:cNvPr id="16" name="文本框 5"/>
          <p:cNvSpPr txBox="1">
            <a:spLocks noChangeArrowheads="1"/>
          </p:cNvSpPr>
          <p:nvPr/>
        </p:nvSpPr>
        <p:spPr bwMode="auto">
          <a:xfrm>
            <a:off x="4588049" y="2894806"/>
            <a:ext cx="2225289"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667" b="0" i="0" u="none" strike="noStrike" kern="1200" cap="none" spc="0" normalizeH="0" baseline="0" noProof="0">
                <a:ln>
                  <a:noFill/>
                </a:ln>
                <a:solidFill>
                  <a:srgbClr val="27506E"/>
                </a:solidFill>
                <a:effectLst/>
                <a:uLnTx/>
                <a:uFillTx/>
                <a:latin typeface="方正兰亭黑_GBK"/>
                <a:ea typeface="方正兰亭黑_GBK"/>
                <a:cs typeface="Arial" panose="020B0604020202020204" pitchFamily="34" charset="0"/>
              </a:rPr>
              <a:t>XRM Phase2</a:t>
            </a:r>
            <a:endParaRPr kumimoji="0" lang="zh-CN" altLang="en-US" sz="2667" b="0" i="0" u="none" strike="noStrike" kern="1200" cap="none" spc="0" normalizeH="0" baseline="0" noProof="0">
              <a:ln>
                <a:noFill/>
              </a:ln>
              <a:solidFill>
                <a:srgbClr val="27506E"/>
              </a:solidFill>
              <a:effectLst/>
              <a:uLnTx/>
              <a:uFillTx/>
              <a:latin typeface="方正兰亭黑_GBK"/>
              <a:ea typeface="方正兰亭黑_GBK"/>
              <a:cs typeface="Arial" panose="020B0604020202020204" pitchFamily="34" charset="0"/>
            </a:endParaRPr>
          </a:p>
        </p:txBody>
      </p:sp>
      <p:sp>
        <p:nvSpPr>
          <p:cNvPr id="7" name="矩形 6"/>
          <p:cNvSpPr/>
          <p:nvPr/>
        </p:nvSpPr>
        <p:spPr>
          <a:xfrm>
            <a:off x="4772663" y="4233362"/>
            <a:ext cx="1482077" cy="407489"/>
          </a:xfrm>
          <a:prstGeom prst="rect">
            <a:avLst/>
          </a:prstGeom>
          <a:gradFill>
            <a:gsLst>
              <a:gs pos="100000">
                <a:schemeClr val="accent1">
                  <a:lumMod val="75000"/>
                </a:schemeClr>
              </a:gs>
              <a:gs pos="0">
                <a:srgbClr val="27506E"/>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Arial" panose="020B0604020202020204"/>
                <a:ea typeface="等线" panose="02010600030101010101" pitchFamily="2" charset="-122"/>
                <a:cs typeface="+mn-cs"/>
              </a:rPr>
              <a:t>SA2/RAN</a:t>
            </a:r>
            <a:endParaRPr kumimoji="0" lang="zh-CN" altLang="en-US" sz="1600" b="0" i="0" u="none" strike="noStrike" kern="1200" cap="none" spc="0" normalizeH="0" baseline="0" noProof="0">
              <a:ln>
                <a:noFill/>
              </a:ln>
              <a:solidFill>
                <a:prstClr val="white"/>
              </a:solidFill>
              <a:effectLst/>
              <a:uLnTx/>
              <a:uFillTx/>
              <a:latin typeface="Arial" panose="020B0604020202020204"/>
              <a:ea typeface="等线" panose="02010600030101010101" pitchFamily="2" charset="-122"/>
              <a:cs typeface="+mn-cs"/>
            </a:endParaRPr>
          </a:p>
        </p:txBody>
      </p:sp>
      <p:sp>
        <p:nvSpPr>
          <p:cNvPr id="25" name="椭圆 24"/>
          <p:cNvSpPr/>
          <p:nvPr/>
        </p:nvSpPr>
        <p:spPr>
          <a:xfrm>
            <a:off x="3697242" y="2592797"/>
            <a:ext cx="520689" cy="520689"/>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6" name="椭圆 25"/>
          <p:cNvSpPr/>
          <p:nvPr/>
        </p:nvSpPr>
        <p:spPr>
          <a:xfrm>
            <a:off x="1889481" y="3015197"/>
            <a:ext cx="382375" cy="38237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8" name="椭圆 27"/>
          <p:cNvSpPr/>
          <p:nvPr/>
        </p:nvSpPr>
        <p:spPr>
          <a:xfrm>
            <a:off x="1698293" y="4863033"/>
            <a:ext cx="213793" cy="21379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9" name="椭圆 28"/>
          <p:cNvSpPr/>
          <p:nvPr/>
        </p:nvSpPr>
        <p:spPr>
          <a:xfrm>
            <a:off x="2249135" y="4410935"/>
            <a:ext cx="294040" cy="29404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0" name="椭圆 29"/>
          <p:cNvSpPr/>
          <p:nvPr/>
        </p:nvSpPr>
        <p:spPr>
          <a:xfrm>
            <a:off x="4021772" y="3972331"/>
            <a:ext cx="304395" cy="30439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1" name="椭圆 30"/>
          <p:cNvSpPr/>
          <p:nvPr/>
        </p:nvSpPr>
        <p:spPr>
          <a:xfrm>
            <a:off x="3786429" y="4799329"/>
            <a:ext cx="206056" cy="20605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2" name="椭圆 31"/>
          <p:cNvSpPr/>
          <p:nvPr/>
        </p:nvSpPr>
        <p:spPr>
          <a:xfrm>
            <a:off x="1669784" y="3972331"/>
            <a:ext cx="132944" cy="132944"/>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61591242"/>
      </p:ext>
    </p:extLst>
  </p:cSld>
  <p:clrMapOvr>
    <a:masterClrMapping/>
  </p:clrMapOvr>
  <p:transition spd="slow">
    <p:push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838200" y="560387"/>
            <a:ext cx="10515600" cy="1130301"/>
          </a:xfrm>
        </p:spPr>
        <p:txBody>
          <a:bodyPr/>
          <a:lstStyle/>
          <a:p>
            <a:r>
              <a:rPr lang="en-US" altLang="zh-CN"/>
              <a:t>Criteria for prioritizing topics in Rel19 </a:t>
            </a:r>
            <a:endParaRPr lang="en-GB" altLang="en-US"/>
          </a:p>
        </p:txBody>
      </p:sp>
      <p:grpSp>
        <p:nvGrpSpPr>
          <p:cNvPr id="120" name="组合 119">
            <a:extLst>
              <a:ext uri="{FF2B5EF4-FFF2-40B4-BE49-F238E27FC236}">
                <a16:creationId xmlns:a16="http://schemas.microsoft.com/office/drawing/2014/main" id="{BC84B240-58CA-47E2-A531-1B465124D299}"/>
              </a:ext>
            </a:extLst>
          </p:cNvPr>
          <p:cNvGrpSpPr/>
          <p:nvPr/>
        </p:nvGrpSpPr>
        <p:grpSpPr>
          <a:xfrm>
            <a:off x="1249419" y="2585715"/>
            <a:ext cx="3119438" cy="2992438"/>
            <a:chOff x="3011488" y="1708150"/>
            <a:chExt cx="3119438" cy="2992438"/>
          </a:xfrm>
        </p:grpSpPr>
        <p:sp>
          <p:nvSpPr>
            <p:cNvPr id="121" name="AutoShape 3">
              <a:extLst>
                <a:ext uri="{FF2B5EF4-FFF2-40B4-BE49-F238E27FC236}">
                  <a16:creationId xmlns:a16="http://schemas.microsoft.com/office/drawing/2014/main" id="{7342230B-099D-4FEE-BE9D-C9CADB2A8540}"/>
                </a:ext>
              </a:extLst>
            </p:cNvPr>
            <p:cNvSpPr>
              <a:spLocks noChangeAspect="1" noChangeArrowheads="1" noTextEdit="1"/>
            </p:cNvSpPr>
            <p:nvPr/>
          </p:nvSpPr>
          <p:spPr bwMode="auto">
            <a:xfrm>
              <a:off x="3019425" y="1708150"/>
              <a:ext cx="3105150" cy="299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2" name="Freeform 5">
              <a:extLst>
                <a:ext uri="{FF2B5EF4-FFF2-40B4-BE49-F238E27FC236}">
                  <a16:creationId xmlns:a16="http://schemas.microsoft.com/office/drawing/2014/main" id="{6020BA34-3F05-4936-BF15-251E326FA488}"/>
                </a:ext>
              </a:extLst>
            </p:cNvPr>
            <p:cNvSpPr/>
            <p:nvPr/>
          </p:nvSpPr>
          <p:spPr bwMode="auto">
            <a:xfrm>
              <a:off x="4249738" y="4478338"/>
              <a:ext cx="677863" cy="222250"/>
            </a:xfrm>
            <a:custGeom>
              <a:avLst/>
              <a:gdLst>
                <a:gd name="T0" fmla="*/ 466 w 466"/>
                <a:gd name="T1" fmla="*/ 0 h 153"/>
                <a:gd name="T2" fmla="*/ 233 w 466"/>
                <a:gd name="T3" fmla="*/ 153 h 153"/>
                <a:gd name="T4" fmla="*/ 0 w 466"/>
                <a:gd name="T5" fmla="*/ 0 h 153"/>
                <a:gd name="T6" fmla="*/ 466 w 466"/>
                <a:gd name="T7" fmla="*/ 0 h 153"/>
              </a:gdLst>
              <a:ahLst/>
              <a:cxnLst>
                <a:cxn ang="0">
                  <a:pos x="T0" y="T1"/>
                </a:cxn>
                <a:cxn ang="0">
                  <a:pos x="T2" y="T3"/>
                </a:cxn>
                <a:cxn ang="0">
                  <a:pos x="T4" y="T5"/>
                </a:cxn>
                <a:cxn ang="0">
                  <a:pos x="T6" y="T7"/>
                </a:cxn>
              </a:cxnLst>
              <a:rect l="0" t="0" r="r" b="b"/>
              <a:pathLst>
                <a:path w="466" h="153">
                  <a:moveTo>
                    <a:pt x="466" y="0"/>
                  </a:moveTo>
                  <a:cubicBezTo>
                    <a:pt x="466" y="84"/>
                    <a:pt x="362" y="153"/>
                    <a:pt x="233" y="153"/>
                  </a:cubicBezTo>
                  <a:cubicBezTo>
                    <a:pt x="104" y="153"/>
                    <a:pt x="0" y="84"/>
                    <a:pt x="0" y="0"/>
                  </a:cubicBezTo>
                  <a:cubicBezTo>
                    <a:pt x="230" y="0"/>
                    <a:pt x="227" y="0"/>
                    <a:pt x="466" y="0"/>
                  </a:cubicBezTo>
                  <a:close/>
                </a:path>
              </a:pathLst>
            </a:custGeom>
            <a:solidFill>
              <a:srgbClr val="4472C4">
                <a:lumMod val="7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3" name="Freeform 6">
              <a:extLst>
                <a:ext uri="{FF2B5EF4-FFF2-40B4-BE49-F238E27FC236}">
                  <a16:creationId xmlns:a16="http://schemas.microsoft.com/office/drawing/2014/main" id="{4D9806C0-9D7C-4919-B6C9-5E0B4C22E27C}"/>
                </a:ext>
              </a:extLst>
            </p:cNvPr>
            <p:cNvSpPr/>
            <p:nvPr/>
          </p:nvSpPr>
          <p:spPr bwMode="auto">
            <a:xfrm>
              <a:off x="5419725" y="3686175"/>
              <a:ext cx="501650" cy="369888"/>
            </a:xfrm>
            <a:custGeom>
              <a:avLst/>
              <a:gdLst>
                <a:gd name="T0" fmla="*/ 283 w 344"/>
                <a:gd name="T1" fmla="*/ 254 h 254"/>
                <a:gd name="T2" fmla="*/ 255 w 344"/>
                <a:gd name="T3" fmla="*/ 246 h 254"/>
                <a:gd name="T4" fmla="*/ 33 w 344"/>
                <a:gd name="T5" fmla="*/ 106 h 254"/>
                <a:gd name="T6" fmla="*/ 16 w 344"/>
                <a:gd name="T7" fmla="*/ 32 h 254"/>
                <a:gd name="T8" fmla="*/ 89 w 344"/>
                <a:gd name="T9" fmla="*/ 16 h 254"/>
                <a:gd name="T10" fmla="*/ 312 w 344"/>
                <a:gd name="T11" fmla="*/ 156 h 254"/>
                <a:gd name="T12" fmla="*/ 328 w 344"/>
                <a:gd name="T13" fmla="*/ 229 h 254"/>
                <a:gd name="T14" fmla="*/ 283 w 344"/>
                <a:gd name="T15" fmla="*/ 254 h 2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4" h="254">
                  <a:moveTo>
                    <a:pt x="283" y="254"/>
                  </a:moveTo>
                  <a:cubicBezTo>
                    <a:pt x="274" y="254"/>
                    <a:pt x="264" y="251"/>
                    <a:pt x="255" y="246"/>
                  </a:cubicBezTo>
                  <a:cubicBezTo>
                    <a:pt x="33" y="106"/>
                    <a:pt x="33" y="106"/>
                    <a:pt x="33" y="106"/>
                  </a:cubicBezTo>
                  <a:cubicBezTo>
                    <a:pt x="8" y="90"/>
                    <a:pt x="0" y="57"/>
                    <a:pt x="16" y="32"/>
                  </a:cubicBezTo>
                  <a:cubicBezTo>
                    <a:pt x="31" y="8"/>
                    <a:pt x="64" y="0"/>
                    <a:pt x="89" y="16"/>
                  </a:cubicBezTo>
                  <a:cubicBezTo>
                    <a:pt x="312" y="156"/>
                    <a:pt x="312" y="156"/>
                    <a:pt x="312" y="156"/>
                  </a:cubicBezTo>
                  <a:cubicBezTo>
                    <a:pt x="337" y="171"/>
                    <a:pt x="344" y="204"/>
                    <a:pt x="328" y="229"/>
                  </a:cubicBezTo>
                  <a:cubicBezTo>
                    <a:pt x="318" y="245"/>
                    <a:pt x="301" y="254"/>
                    <a:pt x="283" y="254"/>
                  </a:cubicBezTo>
                  <a:close/>
                </a:path>
              </a:pathLst>
            </a:cu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4" name="Freeform 7">
              <a:extLst>
                <a:ext uri="{FF2B5EF4-FFF2-40B4-BE49-F238E27FC236}">
                  <a16:creationId xmlns:a16="http://schemas.microsoft.com/office/drawing/2014/main" id="{3C059578-A297-40E9-9B07-429F82FBC219}"/>
                </a:ext>
              </a:extLst>
            </p:cNvPr>
            <p:cNvSpPr/>
            <p:nvPr/>
          </p:nvSpPr>
          <p:spPr bwMode="auto">
            <a:xfrm>
              <a:off x="5586413" y="2901950"/>
              <a:ext cx="544513" cy="238125"/>
            </a:xfrm>
            <a:custGeom>
              <a:avLst/>
              <a:gdLst>
                <a:gd name="T0" fmla="*/ 58 w 374"/>
                <a:gd name="T1" fmla="*/ 164 h 164"/>
                <a:gd name="T2" fmla="*/ 6 w 374"/>
                <a:gd name="T3" fmla="*/ 121 h 164"/>
                <a:gd name="T4" fmla="*/ 48 w 374"/>
                <a:gd name="T5" fmla="*/ 58 h 164"/>
                <a:gd name="T6" fmla="*/ 305 w 374"/>
                <a:gd name="T7" fmla="*/ 6 h 164"/>
                <a:gd name="T8" fmla="*/ 368 w 374"/>
                <a:gd name="T9" fmla="*/ 48 h 164"/>
                <a:gd name="T10" fmla="*/ 326 w 374"/>
                <a:gd name="T11" fmla="*/ 110 h 164"/>
                <a:gd name="T12" fmla="*/ 69 w 374"/>
                <a:gd name="T13" fmla="*/ 163 h 164"/>
                <a:gd name="T14" fmla="*/ 58 w 374"/>
                <a:gd name="T15" fmla="*/ 164 h 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4" h="164">
                  <a:moveTo>
                    <a:pt x="58" y="164"/>
                  </a:moveTo>
                  <a:cubicBezTo>
                    <a:pt x="33" y="164"/>
                    <a:pt x="11" y="146"/>
                    <a:pt x="6" y="121"/>
                  </a:cubicBezTo>
                  <a:cubicBezTo>
                    <a:pt x="0" y="92"/>
                    <a:pt x="19" y="64"/>
                    <a:pt x="48" y="58"/>
                  </a:cubicBezTo>
                  <a:cubicBezTo>
                    <a:pt x="305" y="6"/>
                    <a:pt x="305" y="6"/>
                    <a:pt x="305" y="6"/>
                  </a:cubicBezTo>
                  <a:cubicBezTo>
                    <a:pt x="334" y="0"/>
                    <a:pt x="362" y="19"/>
                    <a:pt x="368" y="48"/>
                  </a:cubicBezTo>
                  <a:cubicBezTo>
                    <a:pt x="374" y="76"/>
                    <a:pt x="355" y="105"/>
                    <a:pt x="326" y="110"/>
                  </a:cubicBezTo>
                  <a:cubicBezTo>
                    <a:pt x="69" y="163"/>
                    <a:pt x="69" y="163"/>
                    <a:pt x="69" y="163"/>
                  </a:cubicBezTo>
                  <a:cubicBezTo>
                    <a:pt x="65" y="163"/>
                    <a:pt x="62" y="164"/>
                    <a:pt x="58" y="164"/>
                  </a:cubicBezTo>
                  <a:close/>
                </a:path>
              </a:pathLst>
            </a:cu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5" name="Freeform 8">
              <a:extLst>
                <a:ext uri="{FF2B5EF4-FFF2-40B4-BE49-F238E27FC236}">
                  <a16:creationId xmlns:a16="http://schemas.microsoft.com/office/drawing/2014/main" id="{A3C8EDB8-F8F5-4243-87F1-98106278E8C4}"/>
                </a:ext>
              </a:extLst>
            </p:cNvPr>
            <p:cNvSpPr/>
            <p:nvPr/>
          </p:nvSpPr>
          <p:spPr bwMode="auto">
            <a:xfrm>
              <a:off x="5202238" y="1987550"/>
              <a:ext cx="387350" cy="484188"/>
            </a:xfrm>
            <a:custGeom>
              <a:avLst/>
              <a:gdLst>
                <a:gd name="T0" fmla="*/ 60 w 266"/>
                <a:gd name="T1" fmla="*/ 333 h 333"/>
                <a:gd name="T2" fmla="*/ 31 w 266"/>
                <a:gd name="T3" fmla="*/ 324 h 333"/>
                <a:gd name="T4" fmla="*/ 16 w 266"/>
                <a:gd name="T5" fmla="*/ 250 h 333"/>
                <a:gd name="T6" fmla="*/ 161 w 266"/>
                <a:gd name="T7" fmla="*/ 31 h 333"/>
                <a:gd name="T8" fmla="*/ 235 w 266"/>
                <a:gd name="T9" fmla="*/ 16 h 333"/>
                <a:gd name="T10" fmla="*/ 250 w 266"/>
                <a:gd name="T11" fmla="*/ 90 h 333"/>
                <a:gd name="T12" fmla="*/ 105 w 266"/>
                <a:gd name="T13" fmla="*/ 309 h 333"/>
                <a:gd name="T14" fmla="*/ 60 w 266"/>
                <a:gd name="T15" fmla="*/ 333 h 3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6" h="333">
                  <a:moveTo>
                    <a:pt x="60" y="333"/>
                  </a:moveTo>
                  <a:cubicBezTo>
                    <a:pt x="50" y="333"/>
                    <a:pt x="40" y="330"/>
                    <a:pt x="31" y="324"/>
                  </a:cubicBezTo>
                  <a:cubicBezTo>
                    <a:pt x="6" y="307"/>
                    <a:pt x="0" y="274"/>
                    <a:pt x="16" y="250"/>
                  </a:cubicBezTo>
                  <a:cubicBezTo>
                    <a:pt x="161" y="31"/>
                    <a:pt x="161" y="31"/>
                    <a:pt x="161" y="31"/>
                  </a:cubicBezTo>
                  <a:cubicBezTo>
                    <a:pt x="178" y="6"/>
                    <a:pt x="211" y="0"/>
                    <a:pt x="235" y="16"/>
                  </a:cubicBezTo>
                  <a:cubicBezTo>
                    <a:pt x="260" y="32"/>
                    <a:pt x="266" y="65"/>
                    <a:pt x="250" y="90"/>
                  </a:cubicBezTo>
                  <a:cubicBezTo>
                    <a:pt x="105" y="309"/>
                    <a:pt x="105" y="309"/>
                    <a:pt x="105" y="309"/>
                  </a:cubicBezTo>
                  <a:cubicBezTo>
                    <a:pt x="94" y="324"/>
                    <a:pt x="77" y="333"/>
                    <a:pt x="60" y="333"/>
                  </a:cubicBezTo>
                  <a:close/>
                </a:path>
              </a:pathLst>
            </a:cu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6" name="Freeform 9">
              <a:extLst>
                <a:ext uri="{FF2B5EF4-FFF2-40B4-BE49-F238E27FC236}">
                  <a16:creationId xmlns:a16="http://schemas.microsoft.com/office/drawing/2014/main" id="{9C14E3DC-84E5-4ACE-880E-AB62DD5E8E50}"/>
                </a:ext>
              </a:extLst>
            </p:cNvPr>
            <p:cNvSpPr/>
            <p:nvPr/>
          </p:nvSpPr>
          <p:spPr bwMode="auto">
            <a:xfrm>
              <a:off x="4508500" y="1708150"/>
              <a:ext cx="158750" cy="538163"/>
            </a:xfrm>
            <a:custGeom>
              <a:avLst/>
              <a:gdLst>
                <a:gd name="T0" fmla="*/ 56 w 109"/>
                <a:gd name="T1" fmla="*/ 370 h 370"/>
                <a:gd name="T2" fmla="*/ 2 w 109"/>
                <a:gd name="T3" fmla="*/ 317 h 370"/>
                <a:gd name="T4" fmla="*/ 0 w 109"/>
                <a:gd name="T5" fmla="*/ 54 h 370"/>
                <a:gd name="T6" fmla="*/ 53 w 109"/>
                <a:gd name="T7" fmla="*/ 1 h 370"/>
                <a:gd name="T8" fmla="*/ 106 w 109"/>
                <a:gd name="T9" fmla="*/ 53 h 370"/>
                <a:gd name="T10" fmla="*/ 109 w 109"/>
                <a:gd name="T11" fmla="*/ 316 h 370"/>
                <a:gd name="T12" fmla="*/ 56 w 109"/>
                <a:gd name="T13" fmla="*/ 370 h 370"/>
                <a:gd name="T14" fmla="*/ 56 w 109"/>
                <a:gd name="T15" fmla="*/ 370 h 3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370">
                  <a:moveTo>
                    <a:pt x="56" y="370"/>
                  </a:moveTo>
                  <a:cubicBezTo>
                    <a:pt x="26" y="370"/>
                    <a:pt x="3" y="346"/>
                    <a:pt x="2" y="317"/>
                  </a:cubicBezTo>
                  <a:cubicBezTo>
                    <a:pt x="0" y="54"/>
                    <a:pt x="0" y="54"/>
                    <a:pt x="0" y="54"/>
                  </a:cubicBezTo>
                  <a:cubicBezTo>
                    <a:pt x="0" y="25"/>
                    <a:pt x="23" y="1"/>
                    <a:pt x="53" y="1"/>
                  </a:cubicBezTo>
                  <a:cubicBezTo>
                    <a:pt x="82" y="0"/>
                    <a:pt x="106" y="24"/>
                    <a:pt x="106" y="53"/>
                  </a:cubicBezTo>
                  <a:cubicBezTo>
                    <a:pt x="109" y="316"/>
                    <a:pt x="109" y="316"/>
                    <a:pt x="109" y="316"/>
                  </a:cubicBezTo>
                  <a:cubicBezTo>
                    <a:pt x="109" y="345"/>
                    <a:pt x="85" y="369"/>
                    <a:pt x="56" y="370"/>
                  </a:cubicBezTo>
                  <a:cubicBezTo>
                    <a:pt x="56" y="370"/>
                    <a:pt x="56" y="370"/>
                    <a:pt x="56" y="370"/>
                  </a:cubicBezTo>
                  <a:close/>
                </a:path>
              </a:pathLst>
            </a:cu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7" name="Freeform 10">
              <a:extLst>
                <a:ext uri="{FF2B5EF4-FFF2-40B4-BE49-F238E27FC236}">
                  <a16:creationId xmlns:a16="http://schemas.microsoft.com/office/drawing/2014/main" id="{71AEF177-5B19-4852-9C73-15F2834C0CD9}"/>
                </a:ext>
              </a:extLst>
            </p:cNvPr>
            <p:cNvSpPr/>
            <p:nvPr/>
          </p:nvSpPr>
          <p:spPr bwMode="auto">
            <a:xfrm>
              <a:off x="3221038" y="3683000"/>
              <a:ext cx="500063" cy="369888"/>
            </a:xfrm>
            <a:custGeom>
              <a:avLst/>
              <a:gdLst>
                <a:gd name="T0" fmla="*/ 61 w 344"/>
                <a:gd name="T1" fmla="*/ 254 h 254"/>
                <a:gd name="T2" fmla="*/ 16 w 344"/>
                <a:gd name="T3" fmla="*/ 229 h 254"/>
                <a:gd name="T4" fmla="*/ 32 w 344"/>
                <a:gd name="T5" fmla="*/ 156 h 254"/>
                <a:gd name="T6" fmla="*/ 255 w 344"/>
                <a:gd name="T7" fmla="*/ 16 h 254"/>
                <a:gd name="T8" fmla="*/ 328 w 344"/>
                <a:gd name="T9" fmla="*/ 33 h 254"/>
                <a:gd name="T10" fmla="*/ 311 w 344"/>
                <a:gd name="T11" fmla="*/ 106 h 254"/>
                <a:gd name="T12" fmla="*/ 89 w 344"/>
                <a:gd name="T13" fmla="*/ 246 h 254"/>
                <a:gd name="T14" fmla="*/ 61 w 344"/>
                <a:gd name="T15" fmla="*/ 254 h 2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4" h="254">
                  <a:moveTo>
                    <a:pt x="61" y="254"/>
                  </a:moveTo>
                  <a:cubicBezTo>
                    <a:pt x="43" y="254"/>
                    <a:pt x="26" y="245"/>
                    <a:pt x="16" y="229"/>
                  </a:cubicBezTo>
                  <a:cubicBezTo>
                    <a:pt x="0" y="205"/>
                    <a:pt x="7" y="172"/>
                    <a:pt x="32" y="156"/>
                  </a:cubicBezTo>
                  <a:cubicBezTo>
                    <a:pt x="255" y="16"/>
                    <a:pt x="255" y="16"/>
                    <a:pt x="255" y="16"/>
                  </a:cubicBezTo>
                  <a:cubicBezTo>
                    <a:pt x="280" y="0"/>
                    <a:pt x="312" y="8"/>
                    <a:pt x="328" y="33"/>
                  </a:cubicBezTo>
                  <a:cubicBezTo>
                    <a:pt x="344" y="58"/>
                    <a:pt x="336" y="90"/>
                    <a:pt x="311" y="106"/>
                  </a:cubicBezTo>
                  <a:cubicBezTo>
                    <a:pt x="89" y="246"/>
                    <a:pt x="89" y="246"/>
                    <a:pt x="89" y="246"/>
                  </a:cubicBezTo>
                  <a:cubicBezTo>
                    <a:pt x="80" y="252"/>
                    <a:pt x="70" y="254"/>
                    <a:pt x="61" y="254"/>
                  </a:cubicBezTo>
                  <a:close/>
                </a:path>
              </a:pathLst>
            </a:cu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8" name="Freeform 11">
              <a:extLst>
                <a:ext uri="{FF2B5EF4-FFF2-40B4-BE49-F238E27FC236}">
                  <a16:creationId xmlns:a16="http://schemas.microsoft.com/office/drawing/2014/main" id="{1DD3B616-E1EF-42FC-BA66-7E632E6FC880}"/>
                </a:ext>
              </a:extLst>
            </p:cNvPr>
            <p:cNvSpPr/>
            <p:nvPr/>
          </p:nvSpPr>
          <p:spPr bwMode="auto">
            <a:xfrm>
              <a:off x="3011488" y="2900363"/>
              <a:ext cx="544513" cy="236538"/>
            </a:xfrm>
            <a:custGeom>
              <a:avLst/>
              <a:gdLst>
                <a:gd name="T0" fmla="*/ 316 w 374"/>
                <a:gd name="T1" fmla="*/ 163 h 163"/>
                <a:gd name="T2" fmla="*/ 305 w 374"/>
                <a:gd name="T3" fmla="*/ 162 h 163"/>
                <a:gd name="T4" fmla="*/ 48 w 374"/>
                <a:gd name="T5" fmla="*/ 110 h 163"/>
                <a:gd name="T6" fmla="*/ 6 w 374"/>
                <a:gd name="T7" fmla="*/ 47 h 163"/>
                <a:gd name="T8" fmla="*/ 69 w 374"/>
                <a:gd name="T9" fmla="*/ 5 h 163"/>
                <a:gd name="T10" fmla="*/ 326 w 374"/>
                <a:gd name="T11" fmla="*/ 58 h 163"/>
                <a:gd name="T12" fmla="*/ 368 w 374"/>
                <a:gd name="T13" fmla="*/ 120 h 163"/>
                <a:gd name="T14" fmla="*/ 316 w 374"/>
                <a:gd name="T15" fmla="*/ 163 h 1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4" h="163">
                  <a:moveTo>
                    <a:pt x="316" y="163"/>
                  </a:moveTo>
                  <a:cubicBezTo>
                    <a:pt x="312" y="163"/>
                    <a:pt x="309" y="163"/>
                    <a:pt x="305" y="162"/>
                  </a:cubicBezTo>
                  <a:cubicBezTo>
                    <a:pt x="48" y="110"/>
                    <a:pt x="48" y="110"/>
                    <a:pt x="48" y="110"/>
                  </a:cubicBezTo>
                  <a:cubicBezTo>
                    <a:pt x="19" y="104"/>
                    <a:pt x="0" y="76"/>
                    <a:pt x="6" y="47"/>
                  </a:cubicBezTo>
                  <a:cubicBezTo>
                    <a:pt x="12" y="18"/>
                    <a:pt x="40" y="0"/>
                    <a:pt x="69" y="5"/>
                  </a:cubicBezTo>
                  <a:cubicBezTo>
                    <a:pt x="326" y="58"/>
                    <a:pt x="326" y="58"/>
                    <a:pt x="326" y="58"/>
                  </a:cubicBezTo>
                  <a:cubicBezTo>
                    <a:pt x="355" y="64"/>
                    <a:pt x="374" y="92"/>
                    <a:pt x="368" y="120"/>
                  </a:cubicBezTo>
                  <a:cubicBezTo>
                    <a:pt x="363" y="146"/>
                    <a:pt x="341" y="163"/>
                    <a:pt x="316" y="163"/>
                  </a:cubicBezTo>
                  <a:close/>
                </a:path>
              </a:pathLst>
            </a:cu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9" name="Freeform 12">
              <a:extLst>
                <a:ext uri="{FF2B5EF4-FFF2-40B4-BE49-F238E27FC236}">
                  <a16:creationId xmlns:a16="http://schemas.microsoft.com/office/drawing/2014/main" id="{193B072C-03EA-4C5B-B91B-9E06F3B9046F}"/>
                </a:ext>
              </a:extLst>
            </p:cNvPr>
            <p:cNvSpPr/>
            <p:nvPr/>
          </p:nvSpPr>
          <p:spPr bwMode="auto">
            <a:xfrm>
              <a:off x="3552825" y="1984375"/>
              <a:ext cx="387350" cy="485775"/>
            </a:xfrm>
            <a:custGeom>
              <a:avLst/>
              <a:gdLst>
                <a:gd name="T0" fmla="*/ 206 w 266"/>
                <a:gd name="T1" fmla="*/ 333 h 333"/>
                <a:gd name="T2" fmla="*/ 161 w 266"/>
                <a:gd name="T3" fmla="*/ 309 h 333"/>
                <a:gd name="T4" fmla="*/ 16 w 266"/>
                <a:gd name="T5" fmla="*/ 90 h 333"/>
                <a:gd name="T6" fmla="*/ 31 w 266"/>
                <a:gd name="T7" fmla="*/ 16 h 333"/>
                <a:gd name="T8" fmla="*/ 105 w 266"/>
                <a:gd name="T9" fmla="*/ 31 h 333"/>
                <a:gd name="T10" fmla="*/ 250 w 266"/>
                <a:gd name="T11" fmla="*/ 250 h 333"/>
                <a:gd name="T12" fmla="*/ 235 w 266"/>
                <a:gd name="T13" fmla="*/ 324 h 333"/>
                <a:gd name="T14" fmla="*/ 206 w 266"/>
                <a:gd name="T15" fmla="*/ 333 h 3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6" h="333">
                  <a:moveTo>
                    <a:pt x="206" y="333"/>
                  </a:moveTo>
                  <a:cubicBezTo>
                    <a:pt x="188" y="333"/>
                    <a:pt x="172" y="325"/>
                    <a:pt x="161" y="309"/>
                  </a:cubicBezTo>
                  <a:cubicBezTo>
                    <a:pt x="16" y="90"/>
                    <a:pt x="16" y="90"/>
                    <a:pt x="16" y="90"/>
                  </a:cubicBezTo>
                  <a:cubicBezTo>
                    <a:pt x="0" y="66"/>
                    <a:pt x="6" y="33"/>
                    <a:pt x="31" y="16"/>
                  </a:cubicBezTo>
                  <a:cubicBezTo>
                    <a:pt x="55" y="0"/>
                    <a:pt x="88" y="7"/>
                    <a:pt x="105" y="31"/>
                  </a:cubicBezTo>
                  <a:cubicBezTo>
                    <a:pt x="250" y="250"/>
                    <a:pt x="250" y="250"/>
                    <a:pt x="250" y="250"/>
                  </a:cubicBezTo>
                  <a:cubicBezTo>
                    <a:pt x="266" y="275"/>
                    <a:pt x="260" y="308"/>
                    <a:pt x="235" y="324"/>
                  </a:cubicBezTo>
                  <a:cubicBezTo>
                    <a:pt x="226" y="330"/>
                    <a:pt x="216" y="333"/>
                    <a:pt x="206" y="333"/>
                  </a:cubicBezTo>
                  <a:close/>
                </a:path>
              </a:pathLst>
            </a:cu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0" name="Freeform 13">
              <a:extLst>
                <a:ext uri="{FF2B5EF4-FFF2-40B4-BE49-F238E27FC236}">
                  <a16:creationId xmlns:a16="http://schemas.microsoft.com/office/drawing/2014/main" id="{A937AC6D-2498-43D2-9A3C-388472CBF0D1}"/>
                </a:ext>
              </a:extLst>
            </p:cNvPr>
            <p:cNvSpPr>
              <a:spLocks noEditPoints="1"/>
            </p:cNvSpPr>
            <p:nvPr/>
          </p:nvSpPr>
          <p:spPr bwMode="auto">
            <a:xfrm>
              <a:off x="3700463" y="2392363"/>
              <a:ext cx="1755775" cy="2144713"/>
            </a:xfrm>
            <a:custGeom>
              <a:avLst/>
              <a:gdLst>
                <a:gd name="T0" fmla="*/ 603 w 1206"/>
                <a:gd name="T1" fmla="*/ 0 h 1474"/>
                <a:gd name="T2" fmla="*/ 0 w 1206"/>
                <a:gd name="T3" fmla="*/ 603 h 1474"/>
                <a:gd name="T4" fmla="*/ 95 w 1206"/>
                <a:gd name="T5" fmla="*/ 928 h 1474"/>
                <a:gd name="T6" fmla="*/ 308 w 1206"/>
                <a:gd name="T7" fmla="*/ 1129 h 1474"/>
                <a:gd name="T8" fmla="*/ 308 w 1206"/>
                <a:gd name="T9" fmla="*/ 1329 h 1474"/>
                <a:gd name="T10" fmla="*/ 453 w 1206"/>
                <a:gd name="T11" fmla="*/ 1474 h 1474"/>
                <a:gd name="T12" fmla="*/ 769 w 1206"/>
                <a:gd name="T13" fmla="*/ 1474 h 1474"/>
                <a:gd name="T14" fmla="*/ 914 w 1206"/>
                <a:gd name="T15" fmla="*/ 1329 h 1474"/>
                <a:gd name="T16" fmla="*/ 914 w 1206"/>
                <a:gd name="T17" fmla="*/ 1120 h 1474"/>
                <a:gd name="T18" fmla="*/ 1206 w 1206"/>
                <a:gd name="T19" fmla="*/ 603 h 1474"/>
                <a:gd name="T20" fmla="*/ 603 w 1206"/>
                <a:gd name="T21" fmla="*/ 0 h 1474"/>
                <a:gd name="T22" fmla="*/ 827 w 1206"/>
                <a:gd name="T23" fmla="*/ 1032 h 1474"/>
                <a:gd name="T24" fmla="*/ 795 w 1206"/>
                <a:gd name="T25" fmla="*/ 1085 h 1474"/>
                <a:gd name="T26" fmla="*/ 795 w 1206"/>
                <a:gd name="T27" fmla="*/ 1133 h 1474"/>
                <a:gd name="T28" fmla="*/ 427 w 1206"/>
                <a:gd name="T29" fmla="*/ 1133 h 1474"/>
                <a:gd name="T30" fmla="*/ 427 w 1206"/>
                <a:gd name="T31" fmla="*/ 1093 h 1474"/>
                <a:gd name="T32" fmla="*/ 393 w 1206"/>
                <a:gd name="T33" fmla="*/ 1039 h 1474"/>
                <a:gd name="T34" fmla="*/ 119 w 1206"/>
                <a:gd name="T35" fmla="*/ 603 h 1474"/>
                <a:gd name="T36" fmla="*/ 603 w 1206"/>
                <a:gd name="T37" fmla="*/ 119 h 1474"/>
                <a:gd name="T38" fmla="*/ 1087 w 1206"/>
                <a:gd name="T39" fmla="*/ 603 h 1474"/>
                <a:gd name="T40" fmla="*/ 827 w 1206"/>
                <a:gd name="T41" fmla="*/ 1032 h 1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6" h="1474">
                  <a:moveTo>
                    <a:pt x="603" y="0"/>
                  </a:moveTo>
                  <a:cubicBezTo>
                    <a:pt x="271" y="0"/>
                    <a:pt x="0" y="271"/>
                    <a:pt x="0" y="603"/>
                  </a:cubicBezTo>
                  <a:cubicBezTo>
                    <a:pt x="0" y="719"/>
                    <a:pt x="33" y="831"/>
                    <a:pt x="95" y="928"/>
                  </a:cubicBezTo>
                  <a:cubicBezTo>
                    <a:pt x="149" y="1012"/>
                    <a:pt x="222" y="1081"/>
                    <a:pt x="308" y="1129"/>
                  </a:cubicBezTo>
                  <a:cubicBezTo>
                    <a:pt x="308" y="1329"/>
                    <a:pt x="308" y="1329"/>
                    <a:pt x="308" y="1329"/>
                  </a:cubicBezTo>
                  <a:cubicBezTo>
                    <a:pt x="308" y="1409"/>
                    <a:pt x="373" y="1474"/>
                    <a:pt x="453" y="1474"/>
                  </a:cubicBezTo>
                  <a:cubicBezTo>
                    <a:pt x="769" y="1474"/>
                    <a:pt x="769" y="1474"/>
                    <a:pt x="769" y="1474"/>
                  </a:cubicBezTo>
                  <a:cubicBezTo>
                    <a:pt x="849" y="1474"/>
                    <a:pt x="914" y="1409"/>
                    <a:pt x="914" y="1329"/>
                  </a:cubicBezTo>
                  <a:cubicBezTo>
                    <a:pt x="914" y="1120"/>
                    <a:pt x="914" y="1120"/>
                    <a:pt x="914" y="1120"/>
                  </a:cubicBezTo>
                  <a:cubicBezTo>
                    <a:pt x="1095" y="1011"/>
                    <a:pt x="1206" y="816"/>
                    <a:pt x="1206" y="603"/>
                  </a:cubicBezTo>
                  <a:cubicBezTo>
                    <a:pt x="1206" y="271"/>
                    <a:pt x="936" y="0"/>
                    <a:pt x="603" y="0"/>
                  </a:cubicBezTo>
                  <a:close/>
                  <a:moveTo>
                    <a:pt x="827" y="1032"/>
                  </a:moveTo>
                  <a:cubicBezTo>
                    <a:pt x="807" y="1042"/>
                    <a:pt x="795" y="1063"/>
                    <a:pt x="795" y="1085"/>
                  </a:cubicBezTo>
                  <a:cubicBezTo>
                    <a:pt x="795" y="1133"/>
                    <a:pt x="795" y="1133"/>
                    <a:pt x="795" y="1133"/>
                  </a:cubicBezTo>
                  <a:cubicBezTo>
                    <a:pt x="427" y="1133"/>
                    <a:pt x="427" y="1133"/>
                    <a:pt x="427" y="1133"/>
                  </a:cubicBezTo>
                  <a:cubicBezTo>
                    <a:pt x="427" y="1093"/>
                    <a:pt x="427" y="1093"/>
                    <a:pt x="427" y="1093"/>
                  </a:cubicBezTo>
                  <a:cubicBezTo>
                    <a:pt x="427" y="1070"/>
                    <a:pt x="414" y="1049"/>
                    <a:pt x="393" y="1039"/>
                  </a:cubicBezTo>
                  <a:cubicBezTo>
                    <a:pt x="227" y="959"/>
                    <a:pt x="119" y="788"/>
                    <a:pt x="119" y="603"/>
                  </a:cubicBezTo>
                  <a:cubicBezTo>
                    <a:pt x="119" y="336"/>
                    <a:pt x="336" y="119"/>
                    <a:pt x="603" y="119"/>
                  </a:cubicBezTo>
                  <a:cubicBezTo>
                    <a:pt x="870" y="119"/>
                    <a:pt x="1087" y="336"/>
                    <a:pt x="1087" y="603"/>
                  </a:cubicBezTo>
                  <a:cubicBezTo>
                    <a:pt x="1087" y="784"/>
                    <a:pt x="987" y="948"/>
                    <a:pt x="827" y="1032"/>
                  </a:cubicBezTo>
                  <a:close/>
                </a:path>
              </a:pathLst>
            </a:cu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1" name="Oval 14">
              <a:extLst>
                <a:ext uri="{FF2B5EF4-FFF2-40B4-BE49-F238E27FC236}">
                  <a16:creationId xmlns:a16="http://schemas.microsoft.com/office/drawing/2014/main" id="{5A2FF0A0-1C07-40EE-8628-01CF5DE943ED}"/>
                </a:ext>
              </a:extLst>
            </p:cNvPr>
            <p:cNvSpPr>
              <a:spLocks noChangeArrowheads="1"/>
            </p:cNvSpPr>
            <p:nvPr/>
          </p:nvSpPr>
          <p:spPr bwMode="auto">
            <a:xfrm>
              <a:off x="4041775" y="2713038"/>
              <a:ext cx="1122363" cy="1120775"/>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2" name="Oval 15">
              <a:extLst>
                <a:ext uri="{FF2B5EF4-FFF2-40B4-BE49-F238E27FC236}">
                  <a16:creationId xmlns:a16="http://schemas.microsoft.com/office/drawing/2014/main" id="{9C765A4F-2B6D-416E-B002-F87BA280E79D}"/>
                </a:ext>
              </a:extLst>
            </p:cNvPr>
            <p:cNvSpPr>
              <a:spLocks noChangeArrowheads="1"/>
            </p:cNvSpPr>
            <p:nvPr/>
          </p:nvSpPr>
          <p:spPr bwMode="auto">
            <a:xfrm>
              <a:off x="4152900" y="2824163"/>
              <a:ext cx="900113" cy="89852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3" name="Oval 16">
              <a:extLst>
                <a:ext uri="{FF2B5EF4-FFF2-40B4-BE49-F238E27FC236}">
                  <a16:creationId xmlns:a16="http://schemas.microsoft.com/office/drawing/2014/main" id="{F52F8D49-D439-4997-BDDC-AD3CE53AB855}"/>
                </a:ext>
              </a:extLst>
            </p:cNvPr>
            <p:cNvSpPr>
              <a:spLocks noChangeArrowheads="1"/>
            </p:cNvSpPr>
            <p:nvPr/>
          </p:nvSpPr>
          <p:spPr bwMode="auto">
            <a:xfrm>
              <a:off x="4249738" y="2921000"/>
              <a:ext cx="708025" cy="706438"/>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4" name="Oval 17">
              <a:extLst>
                <a:ext uri="{FF2B5EF4-FFF2-40B4-BE49-F238E27FC236}">
                  <a16:creationId xmlns:a16="http://schemas.microsoft.com/office/drawing/2014/main" id="{4DAA358C-7ECF-4909-95FF-157CC091BD85}"/>
                </a:ext>
              </a:extLst>
            </p:cNvPr>
            <p:cNvSpPr>
              <a:spLocks noChangeArrowheads="1"/>
            </p:cNvSpPr>
            <p:nvPr/>
          </p:nvSpPr>
          <p:spPr bwMode="auto">
            <a:xfrm>
              <a:off x="4354513" y="3024188"/>
              <a:ext cx="498475" cy="49847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5" name="Oval 18">
              <a:extLst>
                <a:ext uri="{FF2B5EF4-FFF2-40B4-BE49-F238E27FC236}">
                  <a16:creationId xmlns:a16="http://schemas.microsoft.com/office/drawing/2014/main" id="{BCDA8364-D708-49E2-9729-6309AB24343B}"/>
                </a:ext>
              </a:extLst>
            </p:cNvPr>
            <p:cNvSpPr>
              <a:spLocks noChangeArrowheads="1"/>
            </p:cNvSpPr>
            <p:nvPr/>
          </p:nvSpPr>
          <p:spPr bwMode="auto">
            <a:xfrm>
              <a:off x="4448175" y="3116263"/>
              <a:ext cx="311150" cy="314325"/>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6" name="Oval 19">
              <a:extLst>
                <a:ext uri="{FF2B5EF4-FFF2-40B4-BE49-F238E27FC236}">
                  <a16:creationId xmlns:a16="http://schemas.microsoft.com/office/drawing/2014/main" id="{99962E24-C1D8-49DD-A2DA-C72767745D51}"/>
                </a:ext>
              </a:extLst>
            </p:cNvPr>
            <p:cNvSpPr>
              <a:spLocks noChangeArrowheads="1"/>
            </p:cNvSpPr>
            <p:nvPr/>
          </p:nvSpPr>
          <p:spPr bwMode="auto">
            <a:xfrm>
              <a:off x="4545013" y="3216275"/>
              <a:ext cx="117475" cy="1158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7" name="Freeform 20">
              <a:extLst>
                <a:ext uri="{FF2B5EF4-FFF2-40B4-BE49-F238E27FC236}">
                  <a16:creationId xmlns:a16="http://schemas.microsoft.com/office/drawing/2014/main" id="{798F7A4B-D4FB-4997-8830-C8DD655BF3A4}"/>
                </a:ext>
              </a:extLst>
            </p:cNvPr>
            <p:cNvSpPr/>
            <p:nvPr/>
          </p:nvSpPr>
          <p:spPr bwMode="auto">
            <a:xfrm>
              <a:off x="4603750" y="2617788"/>
              <a:ext cx="661988" cy="663575"/>
            </a:xfrm>
            <a:custGeom>
              <a:avLst/>
              <a:gdLst>
                <a:gd name="T0" fmla="*/ 286 w 417"/>
                <a:gd name="T1" fmla="*/ 149 h 418"/>
                <a:gd name="T2" fmla="*/ 330 w 417"/>
                <a:gd name="T3" fmla="*/ 149 h 418"/>
                <a:gd name="T4" fmla="*/ 417 w 417"/>
                <a:gd name="T5" fmla="*/ 61 h 418"/>
                <a:gd name="T6" fmla="*/ 357 w 417"/>
                <a:gd name="T7" fmla="*/ 61 h 418"/>
                <a:gd name="T8" fmla="*/ 355 w 417"/>
                <a:gd name="T9" fmla="*/ 0 h 418"/>
                <a:gd name="T10" fmla="*/ 267 w 417"/>
                <a:gd name="T11" fmla="*/ 87 h 418"/>
                <a:gd name="T12" fmla="*/ 269 w 417"/>
                <a:gd name="T13" fmla="*/ 134 h 418"/>
                <a:gd name="T14" fmla="*/ 0 w 417"/>
                <a:gd name="T15" fmla="*/ 397 h 418"/>
                <a:gd name="T16" fmla="*/ 0 w 417"/>
                <a:gd name="T17" fmla="*/ 418 h 418"/>
                <a:gd name="T18" fmla="*/ 23 w 417"/>
                <a:gd name="T19" fmla="*/ 418 h 418"/>
                <a:gd name="T20" fmla="*/ 286 w 417"/>
                <a:gd name="T21" fmla="*/ 14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7" h="418">
                  <a:moveTo>
                    <a:pt x="286" y="149"/>
                  </a:moveTo>
                  <a:lnTo>
                    <a:pt x="330" y="149"/>
                  </a:lnTo>
                  <a:lnTo>
                    <a:pt x="417" y="61"/>
                  </a:lnTo>
                  <a:lnTo>
                    <a:pt x="357" y="61"/>
                  </a:lnTo>
                  <a:lnTo>
                    <a:pt x="355" y="0"/>
                  </a:lnTo>
                  <a:lnTo>
                    <a:pt x="267" y="87"/>
                  </a:lnTo>
                  <a:lnTo>
                    <a:pt x="269" y="134"/>
                  </a:lnTo>
                  <a:lnTo>
                    <a:pt x="0" y="397"/>
                  </a:lnTo>
                  <a:lnTo>
                    <a:pt x="0" y="418"/>
                  </a:lnTo>
                  <a:lnTo>
                    <a:pt x="23" y="418"/>
                  </a:lnTo>
                  <a:lnTo>
                    <a:pt x="286" y="149"/>
                  </a:lnTo>
                  <a:close/>
                </a:path>
              </a:pathLst>
            </a:custGeom>
            <a:gradFill>
              <a:gsLst>
                <a:gs pos="0">
                  <a:sysClr val="window" lastClr="FFFFFF"/>
                </a:gs>
                <a:gs pos="35000">
                  <a:sysClr val="window" lastClr="FFFFFF">
                    <a:lumMod val="95000"/>
                  </a:sysClr>
                </a:gs>
                <a:gs pos="100000">
                  <a:sysClr val="window" lastClr="FFFFFF">
                    <a:lumMod val="85000"/>
                  </a:sysClr>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8" name="Freeform 21">
              <a:extLst>
                <a:ext uri="{FF2B5EF4-FFF2-40B4-BE49-F238E27FC236}">
                  <a16:creationId xmlns:a16="http://schemas.microsoft.com/office/drawing/2014/main" id="{A30E5AEE-9853-4DA9-9299-109A46950E44}"/>
                </a:ext>
              </a:extLst>
            </p:cNvPr>
            <p:cNvSpPr/>
            <p:nvPr/>
          </p:nvSpPr>
          <p:spPr bwMode="auto">
            <a:xfrm>
              <a:off x="4603750" y="2617788"/>
              <a:ext cx="661988" cy="663575"/>
            </a:xfrm>
            <a:custGeom>
              <a:avLst/>
              <a:gdLst>
                <a:gd name="T0" fmla="*/ 286 w 417"/>
                <a:gd name="T1" fmla="*/ 149 h 418"/>
                <a:gd name="T2" fmla="*/ 330 w 417"/>
                <a:gd name="T3" fmla="*/ 149 h 418"/>
                <a:gd name="T4" fmla="*/ 417 w 417"/>
                <a:gd name="T5" fmla="*/ 61 h 418"/>
                <a:gd name="T6" fmla="*/ 357 w 417"/>
                <a:gd name="T7" fmla="*/ 61 h 418"/>
                <a:gd name="T8" fmla="*/ 355 w 417"/>
                <a:gd name="T9" fmla="*/ 0 h 418"/>
                <a:gd name="T10" fmla="*/ 267 w 417"/>
                <a:gd name="T11" fmla="*/ 87 h 418"/>
                <a:gd name="T12" fmla="*/ 269 w 417"/>
                <a:gd name="T13" fmla="*/ 134 h 418"/>
                <a:gd name="T14" fmla="*/ 0 w 417"/>
                <a:gd name="T15" fmla="*/ 397 h 418"/>
                <a:gd name="T16" fmla="*/ 0 w 417"/>
                <a:gd name="T17" fmla="*/ 418 h 418"/>
                <a:gd name="T18" fmla="*/ 23 w 417"/>
                <a:gd name="T19" fmla="*/ 418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7" h="418">
                  <a:moveTo>
                    <a:pt x="286" y="149"/>
                  </a:moveTo>
                  <a:lnTo>
                    <a:pt x="330" y="149"/>
                  </a:lnTo>
                  <a:lnTo>
                    <a:pt x="417" y="61"/>
                  </a:lnTo>
                  <a:lnTo>
                    <a:pt x="357" y="61"/>
                  </a:lnTo>
                  <a:lnTo>
                    <a:pt x="355" y="0"/>
                  </a:lnTo>
                  <a:lnTo>
                    <a:pt x="267" y="87"/>
                  </a:lnTo>
                  <a:lnTo>
                    <a:pt x="269" y="134"/>
                  </a:lnTo>
                  <a:lnTo>
                    <a:pt x="0" y="397"/>
                  </a:lnTo>
                  <a:lnTo>
                    <a:pt x="0" y="418"/>
                  </a:lnTo>
                  <a:lnTo>
                    <a:pt x="23" y="4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nvGrpSpPr>
          <p:cNvPr id="139" name="组合 138">
            <a:extLst>
              <a:ext uri="{FF2B5EF4-FFF2-40B4-BE49-F238E27FC236}">
                <a16:creationId xmlns:a16="http://schemas.microsoft.com/office/drawing/2014/main" id="{F3E38ACA-466A-4697-8177-63C695FF83C4}"/>
              </a:ext>
            </a:extLst>
          </p:cNvPr>
          <p:cNvGrpSpPr/>
          <p:nvPr/>
        </p:nvGrpSpPr>
        <p:grpSpPr>
          <a:xfrm>
            <a:off x="4881018" y="2444838"/>
            <a:ext cx="514780" cy="514780"/>
            <a:chOff x="6357074" y="1008628"/>
            <a:chExt cx="1676757" cy="1676757"/>
          </a:xfrm>
        </p:grpSpPr>
        <p:sp>
          <p:nvSpPr>
            <p:cNvPr id="140" name="椭圆 139">
              <a:extLst>
                <a:ext uri="{FF2B5EF4-FFF2-40B4-BE49-F238E27FC236}">
                  <a16:creationId xmlns:a16="http://schemas.microsoft.com/office/drawing/2014/main" id="{07709581-7EAD-42B5-A737-C8542ED3CB0D}"/>
                </a:ext>
              </a:extLst>
            </p:cNvPr>
            <p:cNvSpPr/>
            <p:nvPr/>
          </p:nvSpPr>
          <p:spPr>
            <a:xfrm>
              <a:off x="6357074" y="1008628"/>
              <a:ext cx="1676757" cy="1676757"/>
            </a:xfrm>
            <a:prstGeom prst="ellipse">
              <a:avLst/>
            </a:prstGeom>
            <a:noFill/>
            <a:ln w="9525" cap="flat" cmpd="sng" algn="ctr">
              <a:solidFill>
                <a:sysClr val="window" lastClr="FFFFFF">
                  <a:lumMod val="7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41" name="椭圆 140">
              <a:extLst>
                <a:ext uri="{FF2B5EF4-FFF2-40B4-BE49-F238E27FC236}">
                  <a16:creationId xmlns:a16="http://schemas.microsoft.com/office/drawing/2014/main" id="{80A12BF4-52EC-4EB0-A3BB-75F116EA1E13}"/>
                </a:ext>
              </a:extLst>
            </p:cNvPr>
            <p:cNvSpPr/>
            <p:nvPr/>
          </p:nvSpPr>
          <p:spPr>
            <a:xfrm>
              <a:off x="6552150" y="1193250"/>
              <a:ext cx="1307513" cy="1307513"/>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142" name="矩形 141"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a:extLst>
              <a:ext uri="{FF2B5EF4-FFF2-40B4-BE49-F238E27FC236}">
                <a16:creationId xmlns:a16="http://schemas.microsoft.com/office/drawing/2014/main" id="{2E8B440F-E7ED-4304-AC54-70F2645319A9}"/>
              </a:ext>
            </a:extLst>
          </p:cNvPr>
          <p:cNvSpPr/>
          <p:nvPr/>
        </p:nvSpPr>
        <p:spPr>
          <a:xfrm>
            <a:off x="5472392" y="2348285"/>
            <a:ext cx="4549260" cy="707886"/>
          </a:xfrm>
          <a:prstGeom prst="rect">
            <a:avLst/>
          </a:prstGeom>
        </p:spPr>
        <p:txBody>
          <a:bodyPr wrap="square">
            <a:spAutoFit/>
          </a:bodyPr>
          <a:lstStyle/>
          <a:p>
            <a:pPr eaLnBrk="1" hangingPunct="1">
              <a:defRPr/>
            </a:pPr>
            <a:r>
              <a:rPr lang="en-US" altLang="zh-CN" sz="2000">
                <a:solidFill>
                  <a:srgbClr val="4472C4"/>
                </a:solidFill>
                <a:latin typeface="方正兰亭黑_GBK"/>
                <a:ea typeface="方正兰亭黑_GBK"/>
                <a:cs typeface="+mn-cs"/>
              </a:rPr>
              <a:t>Bring outstanding improvement to 5G communication </a:t>
            </a:r>
          </a:p>
        </p:txBody>
      </p:sp>
      <p:grpSp>
        <p:nvGrpSpPr>
          <p:cNvPr id="143" name="组合 142">
            <a:extLst>
              <a:ext uri="{FF2B5EF4-FFF2-40B4-BE49-F238E27FC236}">
                <a16:creationId xmlns:a16="http://schemas.microsoft.com/office/drawing/2014/main" id="{9E57AD32-E428-4BFF-9734-92E876F349CF}"/>
              </a:ext>
            </a:extLst>
          </p:cNvPr>
          <p:cNvGrpSpPr/>
          <p:nvPr/>
        </p:nvGrpSpPr>
        <p:grpSpPr>
          <a:xfrm>
            <a:off x="4881018" y="3720817"/>
            <a:ext cx="514780" cy="514780"/>
            <a:chOff x="6357074" y="1008628"/>
            <a:chExt cx="1676757" cy="1676757"/>
          </a:xfrm>
        </p:grpSpPr>
        <p:sp>
          <p:nvSpPr>
            <p:cNvPr id="144" name="椭圆 143">
              <a:extLst>
                <a:ext uri="{FF2B5EF4-FFF2-40B4-BE49-F238E27FC236}">
                  <a16:creationId xmlns:a16="http://schemas.microsoft.com/office/drawing/2014/main" id="{76BC7F95-408D-4FC4-B77D-5537EB432773}"/>
                </a:ext>
              </a:extLst>
            </p:cNvPr>
            <p:cNvSpPr/>
            <p:nvPr/>
          </p:nvSpPr>
          <p:spPr>
            <a:xfrm>
              <a:off x="6357074" y="1008628"/>
              <a:ext cx="1676757" cy="1676757"/>
            </a:xfrm>
            <a:prstGeom prst="ellipse">
              <a:avLst/>
            </a:prstGeom>
            <a:noFill/>
            <a:ln w="9525" cap="flat" cmpd="sng" algn="ctr">
              <a:solidFill>
                <a:sysClr val="window" lastClr="FFFFFF">
                  <a:lumMod val="7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45" name="椭圆 144">
              <a:extLst>
                <a:ext uri="{FF2B5EF4-FFF2-40B4-BE49-F238E27FC236}">
                  <a16:creationId xmlns:a16="http://schemas.microsoft.com/office/drawing/2014/main" id="{10466C89-F5A3-4623-A135-5C2D89021BD9}"/>
                </a:ext>
              </a:extLst>
            </p:cNvPr>
            <p:cNvSpPr/>
            <p:nvPr/>
          </p:nvSpPr>
          <p:spPr>
            <a:xfrm>
              <a:off x="6552150" y="1193250"/>
              <a:ext cx="1307513" cy="1307513"/>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146" name="矩形 145"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a:extLst>
              <a:ext uri="{FF2B5EF4-FFF2-40B4-BE49-F238E27FC236}">
                <a16:creationId xmlns:a16="http://schemas.microsoft.com/office/drawing/2014/main" id="{9739525B-18B7-4E92-A533-15881D5672C7}"/>
              </a:ext>
            </a:extLst>
          </p:cNvPr>
          <p:cNvSpPr/>
          <p:nvPr/>
        </p:nvSpPr>
        <p:spPr>
          <a:xfrm>
            <a:off x="5479592" y="3692813"/>
            <a:ext cx="5874208" cy="707886"/>
          </a:xfrm>
          <a:prstGeom prst="rect">
            <a:avLst/>
          </a:prstGeom>
        </p:spPr>
        <p:txBody>
          <a:bodyPr wrap="square">
            <a:spAutoFit/>
          </a:bodyPr>
          <a:lstStyle/>
          <a:p>
            <a:pPr eaLnBrk="1" hangingPunct="1">
              <a:defRPr/>
            </a:pPr>
            <a:r>
              <a:rPr lang="en-US" altLang="zh-CN" sz="2000">
                <a:solidFill>
                  <a:srgbClr val="4472C4"/>
                </a:solidFill>
                <a:latin typeface="方正兰亭黑_GBK"/>
                <a:ea typeface="方正兰亭黑_GBK"/>
                <a:cs typeface="+mn-cs"/>
              </a:rPr>
              <a:t>Promising candidate feature(s) for future network and early preparation for 6G</a:t>
            </a:r>
            <a:endParaRPr lang="en-US" altLang="zh-CN" sz="2000">
              <a:solidFill>
                <a:srgbClr val="4472C4"/>
              </a:solidFill>
              <a:latin typeface="等线" panose="020F0502020204030204"/>
              <a:ea typeface="方正兰亭黑_GBK"/>
              <a:cs typeface="+mn-cs"/>
            </a:endParaRPr>
          </a:p>
        </p:txBody>
      </p:sp>
      <p:sp>
        <p:nvSpPr>
          <p:cNvPr id="147" name="矩形 146"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a:extLst>
              <a:ext uri="{FF2B5EF4-FFF2-40B4-BE49-F238E27FC236}">
                <a16:creationId xmlns:a16="http://schemas.microsoft.com/office/drawing/2014/main" id="{5B217063-7848-49E6-93EF-C1204791F021}"/>
              </a:ext>
            </a:extLst>
          </p:cNvPr>
          <p:cNvSpPr/>
          <p:nvPr/>
        </p:nvSpPr>
        <p:spPr>
          <a:xfrm>
            <a:off x="5472392" y="5062902"/>
            <a:ext cx="6189506" cy="400110"/>
          </a:xfrm>
          <a:prstGeom prst="rect">
            <a:avLst/>
          </a:prstGeom>
        </p:spPr>
        <p:txBody>
          <a:bodyPr wrap="square">
            <a:spAutoFit/>
          </a:bodyPr>
          <a:lstStyle/>
          <a:p>
            <a:pPr eaLnBrk="1" hangingPunct="1">
              <a:defRPr/>
            </a:pPr>
            <a:r>
              <a:rPr lang="en-US" altLang="zh-CN" sz="2000">
                <a:solidFill>
                  <a:srgbClr val="4472C4"/>
                </a:solidFill>
                <a:latin typeface="方正兰亭黑_GBK"/>
                <a:ea typeface="方正兰亭黑_GBK"/>
                <a:cs typeface="+mn-cs"/>
              </a:rPr>
              <a:t>Greatly beneficial for UE: Power Saving, </a:t>
            </a:r>
            <a:r>
              <a:rPr lang="en-US" altLang="zh-CN" sz="2000" err="1">
                <a:solidFill>
                  <a:srgbClr val="4472C4"/>
                </a:solidFill>
                <a:latin typeface="方正兰亭黑_GBK"/>
                <a:ea typeface="方正兰亭黑_GBK"/>
                <a:cs typeface="+mn-cs"/>
              </a:rPr>
              <a:t>QoE</a:t>
            </a:r>
            <a:r>
              <a:rPr lang="en-US" altLang="zh-CN" sz="2000">
                <a:solidFill>
                  <a:srgbClr val="4472C4"/>
                </a:solidFill>
                <a:latin typeface="方正兰亭黑_GBK"/>
                <a:ea typeface="方正兰亭黑_GBK"/>
                <a:cs typeface="+mn-cs"/>
              </a:rPr>
              <a:t>, etc.</a:t>
            </a:r>
          </a:p>
        </p:txBody>
      </p:sp>
      <p:grpSp>
        <p:nvGrpSpPr>
          <p:cNvPr id="148" name="组合 147">
            <a:extLst>
              <a:ext uri="{FF2B5EF4-FFF2-40B4-BE49-F238E27FC236}">
                <a16:creationId xmlns:a16="http://schemas.microsoft.com/office/drawing/2014/main" id="{EF54F8F2-FDA5-4300-BAD6-74821F20A96E}"/>
              </a:ext>
            </a:extLst>
          </p:cNvPr>
          <p:cNvGrpSpPr/>
          <p:nvPr/>
        </p:nvGrpSpPr>
        <p:grpSpPr>
          <a:xfrm>
            <a:off x="4881018" y="4987790"/>
            <a:ext cx="514780" cy="514780"/>
            <a:chOff x="6357074" y="1008628"/>
            <a:chExt cx="1676757" cy="1676757"/>
          </a:xfrm>
        </p:grpSpPr>
        <p:sp>
          <p:nvSpPr>
            <p:cNvPr id="149" name="椭圆 148">
              <a:extLst>
                <a:ext uri="{FF2B5EF4-FFF2-40B4-BE49-F238E27FC236}">
                  <a16:creationId xmlns:a16="http://schemas.microsoft.com/office/drawing/2014/main" id="{0C913934-BF34-454C-B780-6761C8A1030D}"/>
                </a:ext>
              </a:extLst>
            </p:cNvPr>
            <p:cNvSpPr/>
            <p:nvPr/>
          </p:nvSpPr>
          <p:spPr>
            <a:xfrm>
              <a:off x="6357074" y="1008628"/>
              <a:ext cx="1676757" cy="1676757"/>
            </a:xfrm>
            <a:prstGeom prst="ellipse">
              <a:avLst/>
            </a:prstGeom>
            <a:noFill/>
            <a:ln w="9525" cap="flat" cmpd="sng" algn="ctr">
              <a:solidFill>
                <a:sysClr val="window" lastClr="FFFFFF">
                  <a:lumMod val="7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50" name="椭圆 149">
              <a:extLst>
                <a:ext uri="{FF2B5EF4-FFF2-40B4-BE49-F238E27FC236}">
                  <a16:creationId xmlns:a16="http://schemas.microsoft.com/office/drawing/2014/main" id="{BE47CCB3-B258-4264-9740-EB3B6726F207}"/>
                </a:ext>
              </a:extLst>
            </p:cNvPr>
            <p:cNvSpPr/>
            <p:nvPr/>
          </p:nvSpPr>
          <p:spPr>
            <a:xfrm>
              <a:off x="6552150" y="1193250"/>
              <a:ext cx="1307513" cy="1307513"/>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151" name="AutoShape 59">
            <a:extLst>
              <a:ext uri="{FF2B5EF4-FFF2-40B4-BE49-F238E27FC236}">
                <a16:creationId xmlns:a16="http://schemas.microsoft.com/office/drawing/2014/main" id="{656B9E71-9A1B-4C5D-B9C6-8AA1928D44AF}"/>
              </a:ext>
            </a:extLst>
          </p:cNvPr>
          <p:cNvSpPr/>
          <p:nvPr/>
        </p:nvSpPr>
        <p:spPr bwMode="auto">
          <a:xfrm>
            <a:off x="5024702" y="4743169"/>
            <a:ext cx="227413" cy="226411"/>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ysClr val="window" lastClr="FFFFFF"/>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cs typeface="+mn-cs"/>
              <a:sym typeface="Gill Sans" charset="0"/>
            </a:endParaRPr>
          </a:p>
        </p:txBody>
      </p:sp>
      <p:grpSp>
        <p:nvGrpSpPr>
          <p:cNvPr id="152" name="Group 112">
            <a:extLst>
              <a:ext uri="{FF2B5EF4-FFF2-40B4-BE49-F238E27FC236}">
                <a16:creationId xmlns:a16="http://schemas.microsoft.com/office/drawing/2014/main" id="{6BFCB9F9-DEAE-45C7-BBA9-A563AEBCDDA5}"/>
              </a:ext>
            </a:extLst>
          </p:cNvPr>
          <p:cNvGrpSpPr/>
          <p:nvPr/>
        </p:nvGrpSpPr>
        <p:grpSpPr>
          <a:xfrm>
            <a:off x="5024886" y="5152125"/>
            <a:ext cx="227044" cy="212709"/>
            <a:chOff x="5368132" y="3540125"/>
            <a:chExt cx="465138" cy="435769"/>
          </a:xfrm>
          <a:solidFill>
            <a:sysClr val="window" lastClr="FFFFFF"/>
          </a:solidFill>
        </p:grpSpPr>
        <p:sp>
          <p:nvSpPr>
            <p:cNvPr id="153" name="AutoShape 110">
              <a:extLst>
                <a:ext uri="{FF2B5EF4-FFF2-40B4-BE49-F238E27FC236}">
                  <a16:creationId xmlns:a16="http://schemas.microsoft.com/office/drawing/2014/main" id="{1F281E9C-39B4-4D27-B132-020BBE29898B}"/>
                </a:ext>
              </a:extLst>
            </p:cNvPr>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cs typeface="+mn-cs"/>
                <a:sym typeface="Gill Sans" charset="0"/>
              </a:endParaRPr>
            </a:p>
          </p:txBody>
        </p:sp>
        <p:sp>
          <p:nvSpPr>
            <p:cNvPr id="154" name="AutoShape 111">
              <a:extLst>
                <a:ext uri="{FF2B5EF4-FFF2-40B4-BE49-F238E27FC236}">
                  <a16:creationId xmlns:a16="http://schemas.microsoft.com/office/drawing/2014/main" id="{FD6D110F-BD9B-42E7-BFF6-D833BF5B412F}"/>
                </a:ext>
              </a:extLst>
            </p:cNvPr>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cs typeface="+mn-cs"/>
                <a:sym typeface="Gill Sans" charset="0"/>
              </a:endParaRPr>
            </a:p>
          </p:txBody>
        </p:sp>
      </p:grpSp>
      <p:sp>
        <p:nvSpPr>
          <p:cNvPr id="155" name="AutoShape 112">
            <a:extLst>
              <a:ext uri="{FF2B5EF4-FFF2-40B4-BE49-F238E27FC236}">
                <a16:creationId xmlns:a16="http://schemas.microsoft.com/office/drawing/2014/main" id="{19EDA018-4752-437B-9DFA-C82E48D04683}"/>
              </a:ext>
            </a:extLst>
          </p:cNvPr>
          <p:cNvSpPr/>
          <p:nvPr/>
        </p:nvSpPr>
        <p:spPr bwMode="auto">
          <a:xfrm>
            <a:off x="5024702" y="3861666"/>
            <a:ext cx="227413" cy="226411"/>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ysClr val="window" lastClr="FFFFFF"/>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cs typeface="+mn-cs"/>
              <a:sym typeface="Gill Sans" charset="0"/>
            </a:endParaRPr>
          </a:p>
        </p:txBody>
      </p:sp>
      <p:grpSp>
        <p:nvGrpSpPr>
          <p:cNvPr id="156" name="组合 155">
            <a:extLst>
              <a:ext uri="{FF2B5EF4-FFF2-40B4-BE49-F238E27FC236}">
                <a16:creationId xmlns:a16="http://schemas.microsoft.com/office/drawing/2014/main" id="{6927FF44-6C56-4E1C-BA86-2DE3550E43B6}"/>
              </a:ext>
            </a:extLst>
          </p:cNvPr>
          <p:cNvGrpSpPr/>
          <p:nvPr/>
        </p:nvGrpSpPr>
        <p:grpSpPr>
          <a:xfrm>
            <a:off x="5025080" y="2588900"/>
            <a:ext cx="226657" cy="226657"/>
            <a:chOff x="2473104" y="2145028"/>
            <a:chExt cx="359165" cy="359165"/>
          </a:xfrm>
          <a:solidFill>
            <a:sysClr val="window" lastClr="FFFFFF"/>
          </a:solidFill>
        </p:grpSpPr>
        <p:sp>
          <p:nvSpPr>
            <p:cNvPr id="157" name="AutoShape 126">
              <a:extLst>
                <a:ext uri="{FF2B5EF4-FFF2-40B4-BE49-F238E27FC236}">
                  <a16:creationId xmlns:a16="http://schemas.microsoft.com/office/drawing/2014/main" id="{F038EC90-5EA8-4565-990B-C32C05A39BFE}"/>
                </a:ext>
              </a:extLst>
            </p:cNvPr>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cs typeface="+mn-cs"/>
                <a:sym typeface="Gill Sans" charset="0"/>
              </a:endParaRPr>
            </a:p>
          </p:txBody>
        </p:sp>
        <p:sp>
          <p:nvSpPr>
            <p:cNvPr id="158" name="AutoShape 127">
              <a:extLst>
                <a:ext uri="{FF2B5EF4-FFF2-40B4-BE49-F238E27FC236}">
                  <a16:creationId xmlns:a16="http://schemas.microsoft.com/office/drawing/2014/main" id="{D55C3F5E-7DB8-4151-AF61-9B1A26FD8FF3}"/>
                </a:ext>
              </a:extLst>
            </p:cNvPr>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cs typeface="+mn-cs"/>
                <a:sym typeface="Gill Sans" charset="0"/>
              </a:endParaRPr>
            </a:p>
          </p:txBody>
        </p:sp>
      </p:grpSp>
    </p:spTree>
    <p:extLst>
      <p:ext uri="{BB962C8B-B14F-4D97-AF65-F5344CB8AC3E}">
        <p14:creationId xmlns:p14="http://schemas.microsoft.com/office/powerpoint/2010/main" val="3511498494"/>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0" y="560387"/>
            <a:ext cx="11353800" cy="1130301"/>
          </a:xfrm>
        </p:spPr>
        <p:txBody>
          <a:bodyPr/>
          <a:lstStyle/>
          <a:p>
            <a:r>
              <a:rPr lang="en-US" altLang="en-US" sz="3200"/>
              <a:t>XRM phase2: Multiple Flows Handling </a:t>
            </a:r>
          </a:p>
        </p:txBody>
      </p:sp>
      <p:pic>
        <p:nvPicPr>
          <p:cNvPr id="25" name="Picture 42">
            <a:extLst>
              <a:ext uri="{FF2B5EF4-FFF2-40B4-BE49-F238E27FC236}">
                <a16:creationId xmlns:a16="http://schemas.microsoft.com/office/drawing/2014/main" id="{5B079C80-ECD8-41BE-B66A-E2D18A0114E3}"/>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7269866" y="3857437"/>
            <a:ext cx="4522597" cy="2504173"/>
          </a:xfrm>
          <a:prstGeom prst="rect">
            <a:avLst/>
          </a:prstGeom>
          <a:noFill/>
          <a:ln>
            <a:noFill/>
          </a:ln>
        </p:spPr>
      </p:pic>
      <p:sp>
        <p:nvSpPr>
          <p:cNvPr id="26" name="矩形 25">
            <a:extLst>
              <a:ext uri="{FF2B5EF4-FFF2-40B4-BE49-F238E27FC236}">
                <a16:creationId xmlns:a16="http://schemas.microsoft.com/office/drawing/2014/main" id="{132112F9-3705-4D43-BF1F-2AB62EF84F14}"/>
              </a:ext>
            </a:extLst>
          </p:cNvPr>
          <p:cNvSpPr/>
          <p:nvPr/>
        </p:nvSpPr>
        <p:spPr>
          <a:xfrm>
            <a:off x="91032" y="1837825"/>
            <a:ext cx="3400585" cy="420564"/>
          </a:xfrm>
          <a:prstGeom prst="rect">
            <a:avLst/>
          </a:prstGeom>
          <a:gradFill>
            <a:gsLst>
              <a:gs pos="100000">
                <a:srgbClr val="4472C4">
                  <a:lumMod val="75000"/>
                </a:srgbClr>
              </a:gs>
              <a:gs pos="0">
                <a:srgbClr val="27506E"/>
              </a:gs>
            </a:gsLst>
            <a:path path="circle">
              <a:fillToRect l="50000" t="50000" r="50000" b="50000"/>
            </a:path>
          </a:gradFill>
          <a:ln w="12700" cap="flat" cmpd="sng" algn="ctr">
            <a:solidFill>
              <a:srgbClr val="00206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a:ln>
                  <a:noFill/>
                </a:ln>
                <a:solidFill>
                  <a:prstClr val="white"/>
                </a:solidFill>
                <a:effectLst/>
                <a:uLnTx/>
                <a:uFillTx/>
                <a:latin typeface="等线" panose="020F0502020204030204"/>
                <a:ea typeface="微软雅黑" panose="020B0503020204020204" pitchFamily="34" charset="-122"/>
                <a:cs typeface="Arial" panose="020B0604020202020204" pitchFamily="34" charset="0"/>
              </a:rPr>
              <a:t>Scenario1</a:t>
            </a:r>
            <a:endParaRPr kumimoji="0" lang="zh-CN" altLang="en-US" sz="1400" b="0" i="0" u="none" strike="noStrike" kern="0" cap="none" spc="0" normalizeH="0" baseline="0" noProof="0">
              <a:ln>
                <a:noFill/>
              </a:ln>
              <a:solidFill>
                <a:prstClr val="white"/>
              </a:solidFill>
              <a:effectLst/>
              <a:uLnTx/>
              <a:uFillTx/>
              <a:latin typeface="Arial" panose="020B0604020202020204"/>
              <a:ea typeface="等线" panose="02010600030101010101" pitchFamily="2" charset="-122"/>
              <a:cs typeface="Arial" panose="020B0604020202020204" pitchFamily="34" charset="0"/>
            </a:endParaRPr>
          </a:p>
        </p:txBody>
      </p:sp>
      <p:sp>
        <p:nvSpPr>
          <p:cNvPr id="27" name="文本框 26">
            <a:extLst>
              <a:ext uri="{FF2B5EF4-FFF2-40B4-BE49-F238E27FC236}">
                <a16:creationId xmlns:a16="http://schemas.microsoft.com/office/drawing/2014/main" id="{524C6FD2-C207-4238-A2F0-419532DFF110}"/>
              </a:ext>
            </a:extLst>
          </p:cNvPr>
          <p:cNvSpPr txBox="1"/>
          <p:nvPr/>
        </p:nvSpPr>
        <p:spPr>
          <a:xfrm>
            <a:off x="7184428" y="1803566"/>
            <a:ext cx="4693471" cy="584775"/>
          </a:xfrm>
          <a:prstGeom prst="rect">
            <a:avLst/>
          </a:prstGeom>
          <a:noFill/>
          <a:ln>
            <a:noFill/>
          </a:ln>
        </p:spPr>
        <p:txBody>
          <a:bodyPr wrap="square" rtlCol="0">
            <a:spAutoFit/>
          </a:bodyPr>
          <a:lstStyle/>
          <a:p>
            <a:pPr marL="182563" lvl="2" indent="-182563" defTabSz="1219170" eaLnBrk="1" fontAlgn="auto" hangingPunct="1">
              <a:spcBef>
                <a:spcPts val="0"/>
              </a:spcBef>
              <a:spcAft>
                <a:spcPts val="400"/>
              </a:spcAft>
              <a:buSzPct val="70000"/>
              <a:buFont typeface="Arial" panose="020B0604020202020204" pitchFamily="34" charset="0"/>
              <a:buChar char="•"/>
              <a:tabLst>
                <a:tab pos="952476" algn="l"/>
              </a:tabLst>
              <a:defRPr/>
            </a:pPr>
            <a:r>
              <a:rPr kumimoji="1" lang="en-US" altLang="ja-JP" sz="1600" b="1" kern="0" err="1">
                <a:solidFill>
                  <a:srgbClr val="FF0000"/>
                </a:solidFill>
                <a:latin typeface="Arial"/>
                <a:ea typeface="ＭＳ Ｐゴシック"/>
                <a:cs typeface="Arial"/>
              </a:rPr>
              <a:t>vivo’s</a:t>
            </a:r>
            <a:r>
              <a:rPr kumimoji="1" lang="en-US" altLang="ja-JP" sz="1600" b="1" kern="0">
                <a:solidFill>
                  <a:srgbClr val="FF0000"/>
                </a:solidFill>
                <a:latin typeface="Arial"/>
                <a:ea typeface="ＭＳ Ｐゴシック"/>
                <a:cs typeface="Arial"/>
              </a:rPr>
              <a:t> view: </a:t>
            </a:r>
            <a:r>
              <a:rPr kumimoji="0" lang="en-US" altLang="zh-CN" sz="1600" i="0" u="none" strike="noStrike" kern="1200" cap="none" spc="0" normalizeH="0" baseline="0" noProof="0">
                <a:ln>
                  <a:noFill/>
                </a:ln>
                <a:effectLst/>
                <a:uLnTx/>
                <a:uFillTx/>
                <a:latin typeface="等线" panose="020F0502020204030204"/>
                <a:ea typeface="微软雅黑" panose="020B0503020204020204" pitchFamily="34" charset="-122"/>
                <a:cs typeface="Arial" panose="020B0604020202020204" pitchFamily="34" charset="0"/>
              </a:rPr>
              <a:t>propose to study the handling of multiples flows for the listed scenarios. </a:t>
            </a:r>
          </a:p>
        </p:txBody>
      </p:sp>
      <p:pic>
        <p:nvPicPr>
          <p:cNvPr id="28" name="Picture 2" descr="Collaborative Augmented Reality">
            <a:extLst>
              <a:ext uri="{FF2B5EF4-FFF2-40B4-BE49-F238E27FC236}">
                <a16:creationId xmlns:a16="http://schemas.microsoft.com/office/drawing/2014/main" id="{37C992FB-8996-4F78-8F40-B8B2F46120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79796" y="2562775"/>
            <a:ext cx="2110590" cy="1412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DB6E05A6-9E0A-4B92-B73A-CFD18CF2B6CD" descr="DB6E05A6-9E0A-4B92-B73A-CFD18CF2B6CD">
            <a:extLst>
              <a:ext uri="{FF2B5EF4-FFF2-40B4-BE49-F238E27FC236}">
                <a16:creationId xmlns:a16="http://schemas.microsoft.com/office/drawing/2014/main" id="{23752010-A700-4F98-9A44-526529631DD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77390" y="2562775"/>
            <a:ext cx="2228068" cy="1412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矩形 29">
            <a:extLst>
              <a:ext uri="{FF2B5EF4-FFF2-40B4-BE49-F238E27FC236}">
                <a16:creationId xmlns:a16="http://schemas.microsoft.com/office/drawing/2014/main" id="{ABFA02BB-2EED-450E-817C-EEFC6DD9D848}"/>
              </a:ext>
            </a:extLst>
          </p:cNvPr>
          <p:cNvSpPr/>
          <p:nvPr/>
        </p:nvSpPr>
        <p:spPr>
          <a:xfrm>
            <a:off x="91032" y="2258389"/>
            <a:ext cx="3400585" cy="1599048"/>
          </a:xfrm>
          <a:prstGeom prst="rect">
            <a:avLst/>
          </a:prstGeom>
          <a:solidFill>
            <a:srgbClr val="4472C4"/>
          </a:solidFill>
          <a:ln w="12700" cap="flat" cmpd="sng" algn="ctr">
            <a:solidFill>
              <a:srgbClr val="4472C4">
                <a:shade val="50000"/>
              </a:srgbClr>
            </a:solidFill>
            <a:prstDash val="solid"/>
            <a:miter lim="800000"/>
          </a:ln>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a:ln>
                  <a:noFill/>
                </a:ln>
                <a:solidFill>
                  <a:prstClr val="white"/>
                </a:solidFill>
                <a:effectLst/>
                <a:uLnTx/>
                <a:uFillTx/>
                <a:latin typeface="等线" panose="020F0502020204030204"/>
                <a:ea typeface="微软雅黑" panose="020B0503020204020204" pitchFamily="34" charset="-122"/>
                <a:cs typeface="Arial" panose="020B0604020202020204" pitchFamily="34" charset="0"/>
              </a:rPr>
              <a:t>Different packets within a single RTP steam may have different QoS requirement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400" b="0" i="0" u="none" strike="noStrike" kern="0" cap="none" spc="0" normalizeH="0" baseline="0" noProof="0">
                <a:ln>
                  <a:noFill/>
                </a:ln>
                <a:solidFill>
                  <a:prstClr val="white"/>
                </a:solidFill>
                <a:effectLst/>
                <a:uLnTx/>
                <a:uFillTx/>
                <a:latin typeface="等线" panose="020F0502020204030204"/>
                <a:ea typeface="微软雅黑" panose="020B0503020204020204" pitchFamily="34" charset="-122"/>
                <a:cs typeface="Arial" panose="020B0604020202020204" pitchFamily="34" charset="0"/>
              </a:rPr>
              <a:t>e.g. I frame and B frame may have different reliability requirement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31" name="矩形 30">
            <a:extLst>
              <a:ext uri="{FF2B5EF4-FFF2-40B4-BE49-F238E27FC236}">
                <a16:creationId xmlns:a16="http://schemas.microsoft.com/office/drawing/2014/main" id="{7A3AE3D7-7017-4DC3-AA05-EE480D6BBA9E}"/>
              </a:ext>
            </a:extLst>
          </p:cNvPr>
          <p:cNvSpPr/>
          <p:nvPr/>
        </p:nvSpPr>
        <p:spPr>
          <a:xfrm>
            <a:off x="3604865" y="1837825"/>
            <a:ext cx="3400585" cy="420564"/>
          </a:xfrm>
          <a:prstGeom prst="rect">
            <a:avLst/>
          </a:prstGeom>
          <a:gradFill>
            <a:gsLst>
              <a:gs pos="100000">
                <a:srgbClr val="4472C4">
                  <a:lumMod val="75000"/>
                </a:srgbClr>
              </a:gs>
              <a:gs pos="0">
                <a:srgbClr val="27506E"/>
              </a:gs>
            </a:gsLst>
            <a:path path="circle">
              <a:fillToRect l="50000" t="50000" r="50000" b="50000"/>
            </a:path>
          </a:gradFill>
          <a:ln w="12700" cap="flat" cmpd="sng" algn="ctr">
            <a:solidFill>
              <a:srgbClr val="00206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a:ln>
                  <a:noFill/>
                </a:ln>
                <a:solidFill>
                  <a:prstClr val="white"/>
                </a:solidFill>
                <a:effectLst/>
                <a:uLnTx/>
                <a:uFillTx/>
                <a:latin typeface="等线" panose="020F0502020204030204"/>
                <a:ea typeface="微软雅黑" panose="020B0503020204020204" pitchFamily="34" charset="-122"/>
                <a:cs typeface="Arial" panose="020B0604020202020204" pitchFamily="34" charset="0"/>
              </a:rPr>
              <a:t>Scenario2</a:t>
            </a:r>
            <a:endParaRPr kumimoji="0" lang="zh-CN" altLang="en-US" sz="1400" b="0" i="0" u="none" strike="noStrike" kern="0" cap="none" spc="0" normalizeH="0" baseline="0" noProof="0">
              <a:ln>
                <a:noFill/>
              </a:ln>
              <a:solidFill>
                <a:prstClr val="white"/>
              </a:solidFill>
              <a:effectLst/>
              <a:uLnTx/>
              <a:uFillTx/>
              <a:latin typeface="Arial" panose="020B0604020202020204"/>
              <a:ea typeface="等线" panose="02010600030101010101" pitchFamily="2" charset="-122"/>
              <a:cs typeface="Arial" panose="020B0604020202020204" pitchFamily="34" charset="0"/>
            </a:endParaRPr>
          </a:p>
        </p:txBody>
      </p:sp>
      <p:sp>
        <p:nvSpPr>
          <p:cNvPr id="32" name="矩形 31">
            <a:extLst>
              <a:ext uri="{FF2B5EF4-FFF2-40B4-BE49-F238E27FC236}">
                <a16:creationId xmlns:a16="http://schemas.microsoft.com/office/drawing/2014/main" id="{3F740CB5-CDA9-4D38-BE7D-4E74716D7D9B}"/>
              </a:ext>
            </a:extLst>
          </p:cNvPr>
          <p:cNvSpPr/>
          <p:nvPr/>
        </p:nvSpPr>
        <p:spPr>
          <a:xfrm>
            <a:off x="3604865" y="2258389"/>
            <a:ext cx="3400585" cy="1599048"/>
          </a:xfrm>
          <a:prstGeom prst="rect">
            <a:avLst/>
          </a:prstGeom>
          <a:solidFill>
            <a:srgbClr val="4472C4"/>
          </a:solidFill>
          <a:ln w="12700" cap="flat" cmpd="sng" algn="ctr">
            <a:solidFill>
              <a:srgbClr val="4472C4">
                <a:shade val="50000"/>
              </a:srgbClr>
            </a:solidFill>
            <a:prstDash val="solid"/>
            <a:miter lim="800000"/>
          </a:ln>
          <a:effectLst/>
        </p:spPr>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400" b="0" i="0" u="none" strike="noStrike" kern="0" cap="none" spc="0" normalizeH="0" baseline="0" noProof="0">
                <a:ln>
                  <a:noFill/>
                </a:ln>
                <a:solidFill>
                  <a:prstClr val="white"/>
                </a:solidFill>
                <a:effectLst/>
                <a:uLnTx/>
                <a:uFillTx/>
                <a:latin typeface="等线" panose="020F0502020204030204"/>
                <a:ea typeface="微软雅黑" panose="020B0503020204020204" pitchFamily="34" charset="-122"/>
                <a:cs typeface="Arial" panose="020B0604020202020204" pitchFamily="34" charset="0"/>
              </a:rPr>
              <a:t>XR traffic can be carried by QUIC.</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400" b="0" i="0" u="none" strike="noStrike" kern="0" cap="none" spc="0" normalizeH="0" baseline="0" noProof="0">
                <a:ln>
                  <a:noFill/>
                </a:ln>
                <a:solidFill>
                  <a:prstClr val="white"/>
                </a:solidFill>
                <a:effectLst/>
                <a:uLnTx/>
                <a:uFillTx/>
                <a:latin typeface="等线" panose="020F0502020204030204"/>
                <a:ea typeface="微软雅黑" panose="020B0503020204020204" pitchFamily="34" charset="-122"/>
                <a:cs typeface="Arial" panose="020B0604020202020204" pitchFamily="34" charset="0"/>
              </a:rPr>
              <a:t>For a given service data, it may include multiple QUIC connections, and each QUIC connection may have different QoS requirement. </a:t>
            </a:r>
            <a:endParaRPr kumimoji="0" lang="zh-CN" altLang="en-US" sz="1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33" name="矩形 32">
            <a:extLst>
              <a:ext uri="{FF2B5EF4-FFF2-40B4-BE49-F238E27FC236}">
                <a16:creationId xmlns:a16="http://schemas.microsoft.com/office/drawing/2014/main" id="{0910D41A-FD6B-4498-920C-7BF1B05543EB}"/>
              </a:ext>
            </a:extLst>
          </p:cNvPr>
          <p:cNvSpPr/>
          <p:nvPr/>
        </p:nvSpPr>
        <p:spPr>
          <a:xfrm>
            <a:off x="91032" y="4081491"/>
            <a:ext cx="3400585" cy="420564"/>
          </a:xfrm>
          <a:prstGeom prst="rect">
            <a:avLst/>
          </a:prstGeom>
          <a:gradFill>
            <a:gsLst>
              <a:gs pos="100000">
                <a:srgbClr val="4472C4">
                  <a:lumMod val="75000"/>
                </a:srgbClr>
              </a:gs>
              <a:gs pos="0">
                <a:srgbClr val="27506E"/>
              </a:gs>
            </a:gsLst>
            <a:path path="circle">
              <a:fillToRect l="50000" t="50000" r="50000" b="50000"/>
            </a:path>
          </a:gradFill>
          <a:ln w="12700" cap="flat" cmpd="sng" algn="ctr">
            <a:solidFill>
              <a:srgbClr val="00206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a:ln>
                  <a:noFill/>
                </a:ln>
                <a:solidFill>
                  <a:prstClr val="white"/>
                </a:solidFill>
                <a:effectLst/>
                <a:uLnTx/>
                <a:uFillTx/>
                <a:latin typeface="等线" panose="020F0502020204030204"/>
                <a:ea typeface="微软雅黑" panose="020B0503020204020204" pitchFamily="34" charset="-122"/>
                <a:cs typeface="Arial" panose="020B0604020202020204" pitchFamily="34" charset="0"/>
              </a:rPr>
              <a:t>Scenario3</a:t>
            </a:r>
            <a:endParaRPr kumimoji="0" lang="zh-CN" altLang="en-US" sz="1400" b="0" i="0" u="none" strike="noStrike" kern="0" cap="none" spc="0" normalizeH="0" baseline="0" noProof="0">
              <a:ln>
                <a:noFill/>
              </a:ln>
              <a:solidFill>
                <a:prstClr val="white"/>
              </a:solidFill>
              <a:effectLst/>
              <a:uLnTx/>
              <a:uFillTx/>
              <a:latin typeface="Arial" panose="020B0604020202020204"/>
              <a:ea typeface="等线" panose="02010600030101010101" pitchFamily="2" charset="-122"/>
              <a:cs typeface="Arial" panose="020B0604020202020204" pitchFamily="34" charset="0"/>
            </a:endParaRPr>
          </a:p>
        </p:txBody>
      </p:sp>
      <p:sp>
        <p:nvSpPr>
          <p:cNvPr id="34" name="矩形 33">
            <a:extLst>
              <a:ext uri="{FF2B5EF4-FFF2-40B4-BE49-F238E27FC236}">
                <a16:creationId xmlns:a16="http://schemas.microsoft.com/office/drawing/2014/main" id="{F4873003-4AA9-4972-9499-C22072ABD6D8}"/>
              </a:ext>
            </a:extLst>
          </p:cNvPr>
          <p:cNvSpPr/>
          <p:nvPr/>
        </p:nvSpPr>
        <p:spPr>
          <a:xfrm>
            <a:off x="91032" y="4502055"/>
            <a:ext cx="3400585" cy="1809330"/>
          </a:xfrm>
          <a:prstGeom prst="rect">
            <a:avLst/>
          </a:prstGeom>
          <a:solidFill>
            <a:srgbClr val="4472C4"/>
          </a:solidFill>
          <a:ln w="12700" cap="flat" cmpd="sng" algn="ctr">
            <a:solidFill>
              <a:srgbClr val="4472C4">
                <a:shade val="50000"/>
              </a:srgbClr>
            </a:solidFill>
            <a:prstDash val="solid"/>
            <a:miter lim="800000"/>
          </a:ln>
          <a:effectLst/>
        </p:spPr>
        <p:txBody>
          <a:bodyPr rtlCol="0" anchor="ctr"/>
          <a:lstStyle/>
          <a:p>
            <a:pPr marL="182563" lvl="2" indent="-182563" defTabSz="1219170" eaLnBrk="1" fontAlgn="auto" hangingPunct="1">
              <a:spcBef>
                <a:spcPts val="0"/>
              </a:spcBef>
              <a:spcAft>
                <a:spcPts val="400"/>
              </a:spcAft>
              <a:buSzPct val="70000"/>
              <a:buFont typeface="Arial" panose="020B0604020202020204" pitchFamily="34" charset="0"/>
              <a:buChar char="•"/>
              <a:tabLst>
                <a:tab pos="952476" algn="l"/>
              </a:tabLst>
              <a:defRPr/>
            </a:pPr>
            <a:r>
              <a:rPr kumimoji="0" lang="en-US" altLang="zh-CN" sz="1400" b="0" i="0" u="none" strike="noStrike" kern="0" cap="none" spc="0" normalizeH="0" baseline="0" noProof="0">
                <a:ln>
                  <a:noFill/>
                </a:ln>
                <a:solidFill>
                  <a:prstClr val="white"/>
                </a:solidFill>
                <a:effectLst/>
                <a:uLnTx/>
                <a:uFillTx/>
                <a:latin typeface="等线" panose="020F0502020204030204"/>
                <a:ea typeface="微软雅黑" panose="020B0503020204020204" pitchFamily="34" charset="-122"/>
                <a:cs typeface="Arial" panose="020B0604020202020204" pitchFamily="34" charset="0"/>
              </a:rPr>
              <a:t>A XR gaming may serve multiple users in different locations and it requires approximate arrival of background data to all the game Terminals and an acceptable user experience no matter where the other </a:t>
            </a:r>
            <a:r>
              <a:rPr lang="en-US" altLang="zh-CN" sz="1400" kern="0">
                <a:solidFill>
                  <a:prstClr val="white"/>
                </a:solidFill>
                <a:latin typeface="等线" panose="020F0502020204030204"/>
                <a:ea typeface="微软雅黑" panose="020B0503020204020204" pitchFamily="34" charset="-122"/>
              </a:rPr>
              <a:t>users are.</a:t>
            </a:r>
            <a:endParaRPr kumimoji="0" lang="zh-CN" altLang="en-US" sz="1400" b="0" i="0" u="none" strike="noStrike" kern="0" cap="none" spc="0" normalizeH="0" baseline="0" noProof="0">
              <a:ln>
                <a:noFill/>
              </a:ln>
              <a:solidFill>
                <a:prstClr val="white"/>
              </a:solidFill>
              <a:effectLst/>
              <a:uLnTx/>
              <a:uFillTx/>
              <a:latin typeface="等线" panose="020F0502020204030204"/>
              <a:ea typeface="微软雅黑" panose="020B0503020204020204" pitchFamily="34" charset="-122"/>
              <a:cs typeface="Arial" panose="020B0604020202020204" pitchFamily="34" charset="0"/>
            </a:endParaRPr>
          </a:p>
        </p:txBody>
      </p:sp>
      <p:sp>
        <p:nvSpPr>
          <p:cNvPr id="35" name="矩形 34">
            <a:extLst>
              <a:ext uri="{FF2B5EF4-FFF2-40B4-BE49-F238E27FC236}">
                <a16:creationId xmlns:a16="http://schemas.microsoft.com/office/drawing/2014/main" id="{58D85ABB-0767-461B-B198-926AF961D76A}"/>
              </a:ext>
            </a:extLst>
          </p:cNvPr>
          <p:cNvSpPr/>
          <p:nvPr/>
        </p:nvSpPr>
        <p:spPr>
          <a:xfrm>
            <a:off x="3604865" y="4067719"/>
            <a:ext cx="3400585" cy="420564"/>
          </a:xfrm>
          <a:prstGeom prst="rect">
            <a:avLst/>
          </a:prstGeom>
          <a:gradFill>
            <a:gsLst>
              <a:gs pos="100000">
                <a:srgbClr val="4472C4">
                  <a:lumMod val="75000"/>
                </a:srgbClr>
              </a:gs>
              <a:gs pos="0">
                <a:srgbClr val="27506E"/>
              </a:gs>
            </a:gsLst>
            <a:path path="circle">
              <a:fillToRect l="50000" t="50000" r="50000" b="50000"/>
            </a:path>
          </a:gradFill>
          <a:ln w="12700" cap="flat" cmpd="sng" algn="ctr">
            <a:solidFill>
              <a:srgbClr val="00206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a:ln>
                  <a:noFill/>
                </a:ln>
                <a:solidFill>
                  <a:prstClr val="white"/>
                </a:solidFill>
                <a:effectLst/>
                <a:uLnTx/>
                <a:uFillTx/>
                <a:latin typeface="等线" panose="020F0502020204030204"/>
                <a:ea typeface="微软雅黑" panose="020B0503020204020204" pitchFamily="34" charset="-122"/>
                <a:cs typeface="Arial" panose="020B0604020202020204" pitchFamily="34" charset="0"/>
              </a:rPr>
              <a:t>Scenario4</a:t>
            </a:r>
            <a:endParaRPr kumimoji="0" lang="zh-CN" altLang="en-US" sz="1400" b="0" i="0" u="none" strike="noStrike" kern="0" cap="none" spc="0" normalizeH="0" baseline="0" noProof="0">
              <a:ln>
                <a:noFill/>
              </a:ln>
              <a:solidFill>
                <a:prstClr val="white"/>
              </a:solidFill>
              <a:effectLst/>
              <a:uLnTx/>
              <a:uFillTx/>
              <a:latin typeface="Arial" panose="020B0604020202020204"/>
              <a:ea typeface="等线" panose="02010600030101010101" pitchFamily="2" charset="-122"/>
              <a:cs typeface="Arial" panose="020B0604020202020204" pitchFamily="34" charset="0"/>
            </a:endParaRPr>
          </a:p>
        </p:txBody>
      </p:sp>
      <p:sp>
        <p:nvSpPr>
          <p:cNvPr id="36" name="矩形 35">
            <a:extLst>
              <a:ext uri="{FF2B5EF4-FFF2-40B4-BE49-F238E27FC236}">
                <a16:creationId xmlns:a16="http://schemas.microsoft.com/office/drawing/2014/main" id="{1967C117-2641-4FE4-BF93-C9DDF3842840}"/>
              </a:ext>
            </a:extLst>
          </p:cNvPr>
          <p:cNvSpPr/>
          <p:nvPr/>
        </p:nvSpPr>
        <p:spPr>
          <a:xfrm>
            <a:off x="3604865" y="4488283"/>
            <a:ext cx="3400585" cy="1823102"/>
          </a:xfrm>
          <a:prstGeom prst="rect">
            <a:avLst/>
          </a:prstGeom>
          <a:solidFill>
            <a:srgbClr val="4472C4"/>
          </a:solidFill>
          <a:ln w="12700" cap="flat" cmpd="sng" algn="ctr">
            <a:solidFill>
              <a:srgbClr val="4472C4">
                <a:shade val="50000"/>
              </a:srgbClr>
            </a:solidFill>
            <a:prstDash val="solid"/>
            <a:miter lim="800000"/>
          </a:ln>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a:ln>
                  <a:noFill/>
                </a:ln>
                <a:solidFill>
                  <a:prstClr val="white"/>
                </a:solidFill>
                <a:effectLst/>
                <a:uLnTx/>
                <a:uFillTx/>
                <a:latin typeface="等线" panose="020F0502020204030204"/>
                <a:ea typeface="微软雅黑" panose="020B0503020204020204" pitchFamily="34" charset="-122"/>
                <a:cs typeface="Arial" panose="020B0604020202020204" pitchFamily="34" charset="0"/>
              </a:rPr>
              <a:t>Multi-flows coordination ( SA1 Metaverse)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400" b="0" i="0" u="none" strike="noStrike" kern="0" cap="none" spc="0" normalizeH="0" baseline="0" noProof="0">
                <a:ln>
                  <a:noFill/>
                </a:ln>
                <a:solidFill>
                  <a:prstClr val="white"/>
                </a:solidFill>
                <a:effectLst/>
                <a:uLnTx/>
                <a:uFillTx/>
                <a:latin typeface="等线" panose="020F0502020204030204"/>
                <a:ea typeface="微软雅黑" panose="020B0503020204020204" pitchFamily="34" charset="-122"/>
                <a:cs typeface="Arial" panose="020B0604020202020204" pitchFamily="34" charset="0"/>
              </a:rPr>
              <a:t>coordinate multiple flows delivered to/from one or more UE(s) based on latency and synchronization constraints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altLang="zh-CN" sz="1400" b="0" i="0" u="none" strike="noStrike" kern="0" cap="none" spc="0" normalizeH="0" baseline="0" noProof="0">
                <a:ln>
                  <a:noFill/>
                </a:ln>
                <a:solidFill>
                  <a:prstClr val="white"/>
                </a:solidFill>
                <a:effectLst/>
                <a:uLnTx/>
                <a:uFillTx/>
                <a:latin typeface="等线" panose="020F0502020204030204"/>
                <a:ea typeface="微软雅黑" panose="020B0503020204020204" pitchFamily="34" charset="-122"/>
                <a:cs typeface="Arial" panose="020B0604020202020204" pitchFamily="34" charset="0"/>
              </a:rPr>
              <a:t>coordination of diverse medias transmitted to a UE</a:t>
            </a:r>
          </a:p>
        </p:txBody>
      </p:sp>
    </p:spTree>
    <p:extLst>
      <p:ext uri="{BB962C8B-B14F-4D97-AF65-F5344CB8AC3E}">
        <p14:creationId xmlns:p14="http://schemas.microsoft.com/office/powerpoint/2010/main" val="886807369"/>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0" y="560387"/>
            <a:ext cx="11353800" cy="1130301"/>
          </a:xfrm>
        </p:spPr>
        <p:txBody>
          <a:bodyPr/>
          <a:lstStyle/>
          <a:p>
            <a:r>
              <a:rPr lang="en-US" altLang="en-US" sz="3200"/>
              <a:t>XRM phase2：PDU Set handling and PDU Set marking</a:t>
            </a:r>
          </a:p>
        </p:txBody>
      </p:sp>
      <p:sp>
        <p:nvSpPr>
          <p:cNvPr id="3" name="矩形 2">
            <a:extLst>
              <a:ext uri="{FF2B5EF4-FFF2-40B4-BE49-F238E27FC236}">
                <a16:creationId xmlns:a16="http://schemas.microsoft.com/office/drawing/2014/main" id="{84E8BBB3-D360-4231-84E4-AE6761922EBC}"/>
              </a:ext>
            </a:extLst>
          </p:cNvPr>
          <p:cNvSpPr/>
          <p:nvPr/>
        </p:nvSpPr>
        <p:spPr>
          <a:xfrm>
            <a:off x="331442" y="1814991"/>
            <a:ext cx="5299117" cy="420564"/>
          </a:xfrm>
          <a:prstGeom prst="rect">
            <a:avLst/>
          </a:prstGeom>
          <a:gradFill>
            <a:gsLst>
              <a:gs pos="100000">
                <a:srgbClr val="4472C4">
                  <a:lumMod val="75000"/>
                </a:srgbClr>
              </a:gs>
              <a:gs pos="0">
                <a:srgbClr val="27506E"/>
              </a:gs>
            </a:gsLst>
            <a:path path="circle">
              <a:fillToRect l="50000" t="50000" r="50000" b="50000"/>
            </a:path>
          </a:gradFill>
          <a:ln w="12700" cap="flat" cmpd="sng" algn="ctr">
            <a:solidFill>
              <a:srgbClr val="00206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a:ln>
                  <a:noFill/>
                </a:ln>
                <a:solidFill>
                  <a:prstClr val="white"/>
                </a:solidFill>
                <a:effectLst/>
                <a:uLnTx/>
                <a:uFillTx/>
                <a:latin typeface="Arial" panose="020B0604020202020204"/>
                <a:ea typeface="等线" panose="02010600030101010101" pitchFamily="2" charset="-122"/>
                <a:cs typeface="Arial" panose="020B0604020202020204" pitchFamily="34" charset="0"/>
              </a:rPr>
              <a:t>PDU Set identification &amp; marking</a:t>
            </a:r>
          </a:p>
        </p:txBody>
      </p:sp>
      <p:sp>
        <p:nvSpPr>
          <p:cNvPr id="4" name="矩形 3">
            <a:extLst>
              <a:ext uri="{FF2B5EF4-FFF2-40B4-BE49-F238E27FC236}">
                <a16:creationId xmlns:a16="http://schemas.microsoft.com/office/drawing/2014/main" id="{9F8EB37C-CD8A-4E33-B17E-805CF096A4AD}"/>
              </a:ext>
            </a:extLst>
          </p:cNvPr>
          <p:cNvSpPr/>
          <p:nvPr/>
        </p:nvSpPr>
        <p:spPr>
          <a:xfrm>
            <a:off x="331442" y="2235555"/>
            <a:ext cx="5299117" cy="4142438"/>
          </a:xfrm>
          <a:prstGeom prst="rect">
            <a:avLst/>
          </a:prstGeom>
          <a:solidFill>
            <a:srgbClr val="4472C4"/>
          </a:solidFill>
          <a:ln w="12700" cap="flat" cmpd="sng" algn="ctr">
            <a:solidFill>
              <a:srgbClr val="4472C4">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graphicFrame>
        <p:nvGraphicFramePr>
          <p:cNvPr id="5" name="对象 4">
            <a:extLst>
              <a:ext uri="{FF2B5EF4-FFF2-40B4-BE49-F238E27FC236}">
                <a16:creationId xmlns:a16="http://schemas.microsoft.com/office/drawing/2014/main" id="{8AF5DC40-600F-4DC0-A1D8-5F1DCDF0BDA7}"/>
              </a:ext>
            </a:extLst>
          </p:cNvPr>
          <p:cNvGraphicFramePr>
            <a:graphicFrameLocks noChangeAspect="1"/>
          </p:cNvGraphicFramePr>
          <p:nvPr>
            <p:extLst/>
          </p:nvPr>
        </p:nvGraphicFramePr>
        <p:xfrm>
          <a:off x="634312" y="4186154"/>
          <a:ext cx="4954988" cy="2125230"/>
        </p:xfrm>
        <a:graphic>
          <a:graphicData uri="http://schemas.openxmlformats.org/presentationml/2006/ole">
            <mc:AlternateContent xmlns:mc="http://schemas.openxmlformats.org/markup-compatibility/2006">
              <mc:Choice xmlns:v="urn:schemas-microsoft-com:vml" Requires="v">
                <p:oleObj spid="_x0000_s12350" name="Visio" r:id="rId4" imgW="10083696" imgH="4324281" progId="Visio.Drawing.15">
                  <p:embed/>
                </p:oleObj>
              </mc:Choice>
              <mc:Fallback>
                <p:oleObj name="Visio" r:id="rId4" imgW="10083696" imgH="4324281" progId="Visio.Drawing.15">
                  <p:embed/>
                  <p:pic>
                    <p:nvPicPr>
                      <p:cNvPr id="5" name="对象 4">
                        <a:extLst>
                          <a:ext uri="{FF2B5EF4-FFF2-40B4-BE49-F238E27FC236}">
                            <a16:creationId xmlns:a16="http://schemas.microsoft.com/office/drawing/2014/main" id="{8AF5DC40-600F-4DC0-A1D8-5F1DCDF0BDA7}"/>
                          </a:ext>
                        </a:extLst>
                      </p:cNvPr>
                      <p:cNvPicPr>
                        <a:picLocks noChangeAspect="1" noChangeArrowheads="1"/>
                      </p:cNvPicPr>
                      <p:nvPr/>
                    </p:nvPicPr>
                    <p:blipFill>
                      <a:blip r:embed="rId5"/>
                      <a:srcRect/>
                      <a:stretch>
                        <a:fillRect/>
                      </a:stretch>
                    </p:blipFill>
                    <p:spPr bwMode="auto">
                      <a:xfrm>
                        <a:off x="634312" y="4186154"/>
                        <a:ext cx="4954988" cy="2125230"/>
                      </a:xfrm>
                      <a:prstGeom prst="rect">
                        <a:avLst/>
                      </a:prstGeom>
                      <a:noFill/>
                      <a:extLst/>
                    </p:spPr>
                  </p:pic>
                </p:oleObj>
              </mc:Fallback>
            </mc:AlternateContent>
          </a:graphicData>
        </a:graphic>
      </p:graphicFrame>
      <p:sp>
        <p:nvSpPr>
          <p:cNvPr id="6" name="矩形 5">
            <a:extLst>
              <a:ext uri="{FF2B5EF4-FFF2-40B4-BE49-F238E27FC236}">
                <a16:creationId xmlns:a16="http://schemas.microsoft.com/office/drawing/2014/main" id="{FB33E647-3460-41F6-B986-FC9696ECD86A}"/>
              </a:ext>
            </a:extLst>
          </p:cNvPr>
          <p:cNvSpPr/>
          <p:nvPr/>
        </p:nvSpPr>
        <p:spPr>
          <a:xfrm>
            <a:off x="497714" y="2381237"/>
            <a:ext cx="4944324" cy="2462213"/>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400" b="0" i="0" u="none" strike="noStrike" kern="1200" cap="none" spc="0" normalizeH="0" baseline="0" noProof="0">
                <a:ln>
                  <a:noFill/>
                </a:ln>
                <a:solidFill>
                  <a:prstClr val="white"/>
                </a:solidFill>
                <a:effectLst/>
                <a:uLnTx/>
                <a:uFillTx/>
                <a:latin typeface="Arial" panose="020B0604020202020204"/>
                <a:ea typeface="等线" panose="02010600030101010101" pitchFamily="2" charset="-122"/>
                <a:cs typeface="Arial" panose="020B0604020202020204" pitchFamily="34" charset="0"/>
              </a:rPr>
              <a:t>Secured media flow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4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Arial" panose="020B0604020202020204" pitchFamily="34" charset="0"/>
              </a:rPr>
              <a:t>Study the support for encrypted media traffic or traffic using proprietary protocols, including: HTTP/DASH, QUIC</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400" b="0" i="0" u="sng"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DFI is a kind of technique supporting application recognition based on traffic behavior Traffic characteristics is not impacted by encryption. </a:t>
            </a:r>
            <a:r>
              <a:rPr kumimoji="0" lang="en-US" altLang="zh-CN" sz="14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Arial" panose="020B0604020202020204" pitchFamily="34" charset="0"/>
              </a:rPr>
              <a: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4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Arial" panose="020B0604020202020204" pitchFamily="34" charset="0"/>
              </a:rPr>
              <a:t>Support RTP header extension at SA4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4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Arial" panose="020B0604020202020204" pitchFamily="34" charset="0"/>
              </a:rPr>
              <a:t>Reduce outer header overhead between RAN and UPF</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zh-CN" altLang="zh-CN" sz="14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Arial" panose="020B0604020202020204" pitchFamily="34" charset="0"/>
              </a:rPr>
              <a:t>	</a:t>
            </a:r>
          </a:p>
        </p:txBody>
      </p:sp>
      <p:sp>
        <p:nvSpPr>
          <p:cNvPr id="7" name="矩形 6">
            <a:extLst>
              <a:ext uri="{FF2B5EF4-FFF2-40B4-BE49-F238E27FC236}">
                <a16:creationId xmlns:a16="http://schemas.microsoft.com/office/drawing/2014/main" id="{7831671C-80CD-4928-AC04-8FAD16DFA7A9}"/>
              </a:ext>
            </a:extLst>
          </p:cNvPr>
          <p:cNvSpPr/>
          <p:nvPr/>
        </p:nvSpPr>
        <p:spPr>
          <a:xfrm>
            <a:off x="6109882" y="1814991"/>
            <a:ext cx="5405120" cy="420564"/>
          </a:xfrm>
          <a:prstGeom prst="rect">
            <a:avLst/>
          </a:prstGeom>
          <a:gradFill>
            <a:gsLst>
              <a:gs pos="100000">
                <a:srgbClr val="4472C4">
                  <a:lumMod val="75000"/>
                </a:srgbClr>
              </a:gs>
              <a:gs pos="0">
                <a:srgbClr val="27506E"/>
              </a:gs>
            </a:gsLst>
            <a:path path="circle">
              <a:fillToRect l="50000" t="50000" r="50000" b="50000"/>
            </a:path>
          </a:gradFill>
          <a:ln w="12700" cap="flat" cmpd="sng" algn="ctr">
            <a:solidFill>
              <a:srgbClr val="00206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a:ln>
                  <a:noFill/>
                </a:ln>
                <a:solidFill>
                  <a:prstClr val="white"/>
                </a:solidFill>
                <a:effectLst/>
                <a:uLnTx/>
                <a:uFillTx/>
                <a:latin typeface="Arial" panose="020B0604020202020204"/>
                <a:ea typeface="等线" panose="02010600030101010101" pitchFamily="2" charset="-122"/>
                <a:cs typeface="Arial" panose="020B0604020202020204" pitchFamily="34" charset="0"/>
              </a:rPr>
              <a:t>PDU Set handling (R18 leftover)</a:t>
            </a:r>
          </a:p>
        </p:txBody>
      </p:sp>
      <p:sp>
        <p:nvSpPr>
          <p:cNvPr id="8" name="矩形 7">
            <a:extLst>
              <a:ext uri="{FF2B5EF4-FFF2-40B4-BE49-F238E27FC236}">
                <a16:creationId xmlns:a16="http://schemas.microsoft.com/office/drawing/2014/main" id="{5D4BCD6C-7841-4D48-B9B3-6603D3B85495}"/>
              </a:ext>
            </a:extLst>
          </p:cNvPr>
          <p:cNvSpPr/>
          <p:nvPr/>
        </p:nvSpPr>
        <p:spPr>
          <a:xfrm>
            <a:off x="6109882" y="2235555"/>
            <a:ext cx="5405120" cy="4142438"/>
          </a:xfrm>
          <a:prstGeom prst="rect">
            <a:avLst/>
          </a:prstGeom>
          <a:solidFill>
            <a:srgbClr val="4472C4"/>
          </a:solidFill>
          <a:ln w="12700" cap="flat" cmpd="sng" algn="ctr">
            <a:solidFill>
              <a:srgbClr val="4472C4">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9" name="矩形 8">
            <a:extLst>
              <a:ext uri="{FF2B5EF4-FFF2-40B4-BE49-F238E27FC236}">
                <a16:creationId xmlns:a16="http://schemas.microsoft.com/office/drawing/2014/main" id="{7594C44A-63A5-4D53-9CFE-7AE88EA07EC5}"/>
              </a:ext>
            </a:extLst>
          </p:cNvPr>
          <p:cNvSpPr/>
          <p:nvPr/>
        </p:nvSpPr>
        <p:spPr>
          <a:xfrm>
            <a:off x="6276154" y="2381237"/>
            <a:ext cx="4944324" cy="1272143"/>
          </a:xfrm>
          <a:prstGeom prst="rect">
            <a:avLst/>
          </a:prstGeom>
        </p:spPr>
        <p:txBody>
          <a:bodyPr wrap="square">
            <a:spAutoFit/>
          </a:bodyPr>
          <a:lstStyle/>
          <a:p>
            <a:pPr marL="182563" marR="0" lvl="2"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400" b="0" i="0" u="none" strike="noStrike" kern="1200" cap="none" spc="0" normalizeH="0" baseline="0" noProof="0" dirty="0" err="1">
                <a:ln>
                  <a:noFill/>
                </a:ln>
                <a:solidFill>
                  <a:prstClr val="white"/>
                </a:solidFill>
                <a:effectLst/>
                <a:uLnTx/>
                <a:uFillTx/>
                <a:latin typeface="等线" panose="020F0502020204030204"/>
                <a:ea typeface="微软雅黑" panose="020B0503020204020204" pitchFamily="34" charset="-122"/>
                <a:cs typeface="Arial" panose="020B0604020202020204" pitchFamily="34" charset="0"/>
              </a:rPr>
              <a:t>PDU</a:t>
            </a:r>
            <a:r>
              <a:rPr kumimoji="0" lang="en-US" altLang="zh-CN" sz="1400" b="0" i="0" u="none" strike="noStrike" kern="1200" cap="none" spc="0" normalizeH="0" baseline="0" noProof="0" dirty="0">
                <a:ln>
                  <a:noFill/>
                </a:ln>
                <a:solidFill>
                  <a:prstClr val="white"/>
                </a:solidFill>
                <a:effectLst/>
                <a:uLnTx/>
                <a:uFillTx/>
                <a:latin typeface="等线" panose="020F0502020204030204"/>
                <a:ea typeface="微软雅黑" panose="020B0503020204020204" pitchFamily="34" charset="-122"/>
                <a:cs typeface="Arial" panose="020B0604020202020204" pitchFamily="34" charset="0"/>
              </a:rPr>
              <a:t> Set QoS further enhancement: </a:t>
            </a:r>
            <a:r>
              <a:rPr kumimoji="0" lang="en-US" altLang="zh-CN" sz="1400" b="0" i="0" u="none" strike="noStrike" kern="1200" cap="none" spc="0" normalizeH="0" baseline="0" noProof="0" dirty="0" err="1">
                <a:ln>
                  <a:noFill/>
                </a:ln>
                <a:solidFill>
                  <a:prstClr val="white"/>
                </a:solidFill>
                <a:effectLst/>
                <a:uLnTx/>
                <a:uFillTx/>
                <a:latin typeface="等线" panose="020F0502020204030204"/>
                <a:ea typeface="微软雅黑" panose="020B0503020204020204" pitchFamily="34" charset="-122"/>
                <a:cs typeface="Arial" panose="020B0604020202020204" pitchFamily="34" charset="0"/>
              </a:rPr>
              <a:t>PSER</a:t>
            </a:r>
            <a:r>
              <a:rPr kumimoji="0" lang="en-US" altLang="zh-CN" sz="1400" b="0" i="0" u="none" strike="noStrike" kern="1200" cap="none" spc="0" normalizeH="0" baseline="0" noProof="0" dirty="0">
                <a:ln>
                  <a:noFill/>
                </a:ln>
                <a:solidFill>
                  <a:prstClr val="white"/>
                </a:solidFill>
                <a:effectLst/>
                <a:uLnTx/>
                <a:uFillTx/>
                <a:latin typeface="等线" panose="020F0502020204030204"/>
                <a:ea typeface="微软雅黑" panose="020B0503020204020204" pitchFamily="34" charset="-122"/>
                <a:cs typeface="Arial" panose="020B0604020202020204" pitchFamily="34" charset="0"/>
              </a:rPr>
              <a:t>, PSDB, and the other </a:t>
            </a:r>
            <a:r>
              <a:rPr kumimoji="0" lang="en-US" altLang="zh-CN" sz="1400" b="0" i="0" u="none" strike="noStrike" kern="1200" cap="none" spc="0" normalizeH="0" baseline="0" noProof="0" dirty="0" err="1">
                <a:ln>
                  <a:noFill/>
                </a:ln>
                <a:solidFill>
                  <a:prstClr val="white"/>
                </a:solidFill>
                <a:effectLst/>
                <a:uLnTx/>
                <a:uFillTx/>
                <a:latin typeface="等线" panose="020F0502020204030204"/>
                <a:ea typeface="微软雅黑" panose="020B0503020204020204" pitchFamily="34" charset="-122"/>
                <a:cs typeface="Arial" panose="020B0604020202020204" pitchFamily="34" charset="0"/>
              </a:rPr>
              <a:t>PDU</a:t>
            </a:r>
            <a:r>
              <a:rPr kumimoji="0" lang="en-US" altLang="zh-CN" sz="1400" b="0" i="0" u="none" strike="noStrike" kern="1200" cap="none" spc="0" normalizeH="0" baseline="0" noProof="0" dirty="0">
                <a:ln>
                  <a:noFill/>
                </a:ln>
                <a:solidFill>
                  <a:prstClr val="white"/>
                </a:solidFill>
                <a:effectLst/>
                <a:uLnTx/>
                <a:uFillTx/>
                <a:latin typeface="等线" panose="020F0502020204030204"/>
                <a:ea typeface="微软雅黑" panose="020B0503020204020204" pitchFamily="34" charset="-122"/>
                <a:cs typeface="Arial" panose="020B0604020202020204" pitchFamily="34" charset="0"/>
              </a:rPr>
              <a:t> Set handling further enhancement, e.g. </a:t>
            </a:r>
            <a:r>
              <a:rPr kumimoji="0" lang="en-US" altLang="zh-CN" sz="1400" b="0" i="0" u="none" strike="noStrike" kern="1200" cap="none" spc="0" normalizeH="0" baseline="0" noProof="0" dirty="0" err="1">
                <a:ln>
                  <a:noFill/>
                </a:ln>
                <a:solidFill>
                  <a:prstClr val="white"/>
                </a:solidFill>
                <a:effectLst/>
                <a:uLnTx/>
                <a:uFillTx/>
                <a:latin typeface="等线" panose="020F0502020204030204"/>
                <a:ea typeface="微软雅黑" panose="020B0503020204020204" pitchFamily="34" charset="-122"/>
                <a:cs typeface="Arial" panose="020B0604020202020204" pitchFamily="34" charset="0"/>
              </a:rPr>
              <a:t>PDU</a:t>
            </a:r>
            <a:r>
              <a:rPr kumimoji="0" lang="en-US" altLang="zh-CN" sz="1400" b="0" i="0" u="none" strike="noStrike" kern="1200" cap="none" spc="0" normalizeH="0" baseline="0" noProof="0" dirty="0">
                <a:ln>
                  <a:noFill/>
                </a:ln>
                <a:solidFill>
                  <a:prstClr val="white"/>
                </a:solidFill>
                <a:effectLst/>
                <a:uLnTx/>
                <a:uFillTx/>
                <a:latin typeface="等线" panose="020F0502020204030204"/>
                <a:ea typeface="微软雅黑" panose="020B0503020204020204" pitchFamily="34" charset="-122"/>
                <a:cs typeface="Arial" panose="020B0604020202020204" pitchFamily="34" charset="0"/>
              </a:rPr>
              <a:t> Set Importance, </a:t>
            </a:r>
            <a:r>
              <a:rPr kumimoji="0" lang="en-US" altLang="zh-CN" sz="1400" b="0" i="0" u="none" strike="noStrike" kern="1200" cap="none" spc="0" normalizeH="0" baseline="0" noProof="0" dirty="0" err="1">
                <a:ln>
                  <a:noFill/>
                </a:ln>
                <a:solidFill>
                  <a:prstClr val="white"/>
                </a:solidFill>
                <a:effectLst/>
                <a:uLnTx/>
                <a:uFillTx/>
                <a:latin typeface="等线" panose="020F0502020204030204"/>
                <a:ea typeface="微软雅黑" panose="020B0503020204020204" pitchFamily="34" charset="-122"/>
                <a:cs typeface="Arial" panose="020B0604020202020204" pitchFamily="34" charset="0"/>
              </a:rPr>
              <a:t>PDU</a:t>
            </a:r>
            <a:r>
              <a:rPr kumimoji="0" lang="en-US" altLang="zh-CN" sz="1400" b="0" i="0" u="none" strike="noStrike" kern="1200" cap="none" spc="0" normalizeH="0" baseline="0" noProof="0" dirty="0">
                <a:ln>
                  <a:noFill/>
                </a:ln>
                <a:solidFill>
                  <a:prstClr val="white"/>
                </a:solidFill>
                <a:effectLst/>
                <a:uLnTx/>
                <a:uFillTx/>
                <a:latin typeface="等线" panose="020F0502020204030204"/>
                <a:ea typeface="微软雅黑" panose="020B0503020204020204" pitchFamily="34" charset="-122"/>
                <a:cs typeface="Arial" panose="020B0604020202020204" pitchFamily="34" charset="0"/>
              </a:rPr>
              <a:t> Set dependency</a:t>
            </a:r>
          </a:p>
          <a:p>
            <a:pPr marL="182563" marR="0" lvl="2"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400" b="0" i="0" u="none" strike="noStrike" kern="1200" cap="none" spc="0" normalizeH="0" baseline="0" noProof="0" dirty="0">
                <a:ln>
                  <a:noFill/>
                </a:ln>
                <a:solidFill>
                  <a:prstClr val="white"/>
                </a:solidFill>
                <a:effectLst/>
                <a:uLnTx/>
                <a:uFillTx/>
                <a:latin typeface="等线" panose="020F0502020204030204"/>
                <a:ea typeface="微软雅黑" panose="020B0503020204020204" pitchFamily="34" charset="-122"/>
                <a:cs typeface="Arial" panose="020B0604020202020204" pitchFamily="34" charset="0"/>
              </a:rPr>
              <a:t>UL </a:t>
            </a:r>
            <a:r>
              <a:rPr kumimoji="0" lang="en-US" altLang="zh-CN" sz="1400" b="0" i="0" u="none" strike="noStrike" kern="1200" cap="none" spc="0" normalizeH="0" baseline="0" noProof="0" dirty="0" err="1">
                <a:ln>
                  <a:noFill/>
                </a:ln>
                <a:solidFill>
                  <a:prstClr val="white"/>
                </a:solidFill>
                <a:effectLst/>
                <a:uLnTx/>
                <a:uFillTx/>
                <a:latin typeface="等线" panose="020F0502020204030204"/>
                <a:ea typeface="微软雅黑" panose="020B0503020204020204" pitchFamily="34" charset="-122"/>
                <a:cs typeface="Arial" panose="020B0604020202020204" pitchFamily="34" charset="0"/>
              </a:rPr>
              <a:t>PDU</a:t>
            </a:r>
            <a:r>
              <a:rPr kumimoji="0" lang="en-US" altLang="zh-CN" sz="1400" b="0" i="0" u="none" strike="noStrike" kern="1200" cap="none" spc="0" normalizeH="0" baseline="0" noProof="0" dirty="0">
                <a:ln>
                  <a:noFill/>
                </a:ln>
                <a:solidFill>
                  <a:prstClr val="white"/>
                </a:solidFill>
                <a:effectLst/>
                <a:uLnTx/>
                <a:uFillTx/>
                <a:latin typeface="等线" panose="020F0502020204030204"/>
                <a:ea typeface="微软雅黑" panose="020B0503020204020204" pitchFamily="34" charset="-122"/>
                <a:cs typeface="Arial" panose="020B0604020202020204" pitchFamily="34" charset="0"/>
              </a:rPr>
              <a:t> Set handling </a:t>
            </a:r>
          </a:p>
          <a:p>
            <a:pPr marL="639763" marR="0" lvl="3"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400" b="0" i="0" u="none" strike="noStrike" kern="1200" cap="none" spc="0" normalizeH="0" baseline="0" noProof="0" dirty="0">
                <a:ln>
                  <a:noFill/>
                </a:ln>
                <a:solidFill>
                  <a:prstClr val="white"/>
                </a:solidFill>
                <a:effectLst/>
                <a:uLnTx/>
                <a:uFillTx/>
                <a:latin typeface="等线" panose="020F0502020204030204"/>
                <a:ea typeface="微软雅黑" panose="020B0503020204020204" pitchFamily="34" charset="-122"/>
                <a:cs typeface="Arial" panose="020B0604020202020204" pitchFamily="34" charset="0"/>
              </a:rPr>
              <a:t>It is not comprehensively discussed in rel18 </a:t>
            </a:r>
          </a:p>
        </p:txBody>
      </p:sp>
      <p:pic>
        <p:nvPicPr>
          <p:cNvPr id="10" name="Picture 2">
            <a:extLst>
              <a:ext uri="{FF2B5EF4-FFF2-40B4-BE49-F238E27FC236}">
                <a16:creationId xmlns:a16="http://schemas.microsoft.com/office/drawing/2014/main" id="{17E29DB4-0495-4EC2-A191-EFF3CD4EB43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54061" y="3905989"/>
            <a:ext cx="5460941" cy="2472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94487348"/>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0" y="560387"/>
            <a:ext cx="11353800" cy="1130301"/>
          </a:xfrm>
        </p:spPr>
        <p:txBody>
          <a:bodyPr/>
          <a:lstStyle/>
          <a:p>
            <a:r>
              <a:rPr lang="en-US" altLang="en-US" sz="3200"/>
              <a:t>XRM phase2: others</a:t>
            </a:r>
          </a:p>
        </p:txBody>
      </p:sp>
      <p:sp>
        <p:nvSpPr>
          <p:cNvPr id="4" name="矩形 3">
            <a:extLst>
              <a:ext uri="{FF2B5EF4-FFF2-40B4-BE49-F238E27FC236}">
                <a16:creationId xmlns:a16="http://schemas.microsoft.com/office/drawing/2014/main" id="{D7ACF360-984D-4CF9-BC94-9E3044ADD28B}"/>
              </a:ext>
            </a:extLst>
          </p:cNvPr>
          <p:cNvSpPr/>
          <p:nvPr/>
        </p:nvSpPr>
        <p:spPr>
          <a:xfrm>
            <a:off x="154316" y="2294323"/>
            <a:ext cx="3400585" cy="420564"/>
          </a:xfrm>
          <a:prstGeom prst="rect">
            <a:avLst/>
          </a:prstGeom>
          <a:gradFill>
            <a:gsLst>
              <a:gs pos="100000">
                <a:srgbClr val="4472C4">
                  <a:lumMod val="75000"/>
                </a:srgbClr>
              </a:gs>
              <a:gs pos="0">
                <a:srgbClr val="27506E"/>
              </a:gs>
            </a:gsLst>
            <a:path path="circle">
              <a:fillToRect l="50000" t="50000" r="50000" b="50000"/>
            </a:path>
          </a:gradFill>
          <a:ln w="12700" cap="flat" cmpd="sng" algn="ctr">
            <a:solidFill>
              <a:srgbClr val="00206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a:ln>
                  <a:noFill/>
                </a:ln>
                <a:solidFill>
                  <a:prstClr val="white"/>
                </a:solidFill>
                <a:effectLst/>
                <a:uLnTx/>
                <a:uFillTx/>
                <a:latin typeface="等线" panose="020F0502020204030204"/>
                <a:ea typeface="微软雅黑" panose="020B0503020204020204" pitchFamily="34" charset="-122"/>
                <a:cs typeface="Arial" panose="020B0604020202020204" pitchFamily="34" charset="0"/>
              </a:rPr>
              <a:t>Mobility</a:t>
            </a:r>
            <a:endParaRPr kumimoji="0" lang="zh-CN" altLang="en-US" sz="1400" b="0" i="0" u="none" strike="noStrike" kern="0" cap="none" spc="0" normalizeH="0" baseline="0" noProof="0">
              <a:ln>
                <a:noFill/>
              </a:ln>
              <a:solidFill>
                <a:prstClr val="white"/>
              </a:solidFill>
              <a:effectLst/>
              <a:uLnTx/>
              <a:uFillTx/>
              <a:latin typeface="Arial" panose="020B0604020202020204"/>
              <a:ea typeface="等线" panose="02010600030101010101" pitchFamily="2" charset="-122"/>
              <a:cs typeface="Arial" panose="020B0604020202020204" pitchFamily="34" charset="0"/>
            </a:endParaRPr>
          </a:p>
        </p:txBody>
      </p:sp>
      <p:sp>
        <p:nvSpPr>
          <p:cNvPr id="5" name="矩形 4">
            <a:extLst>
              <a:ext uri="{FF2B5EF4-FFF2-40B4-BE49-F238E27FC236}">
                <a16:creationId xmlns:a16="http://schemas.microsoft.com/office/drawing/2014/main" id="{F85570A8-3748-4CDF-8003-D6CE6379C85F}"/>
              </a:ext>
            </a:extLst>
          </p:cNvPr>
          <p:cNvSpPr/>
          <p:nvPr/>
        </p:nvSpPr>
        <p:spPr>
          <a:xfrm>
            <a:off x="154316" y="2714887"/>
            <a:ext cx="3400585" cy="1370723"/>
          </a:xfrm>
          <a:prstGeom prst="rect">
            <a:avLst/>
          </a:prstGeom>
          <a:solidFill>
            <a:srgbClr val="4472C4"/>
          </a:solidFill>
          <a:ln w="12700" cap="flat" cmpd="sng" algn="ctr">
            <a:solidFill>
              <a:srgbClr val="4472C4">
                <a:shade val="50000"/>
              </a:srgbClr>
            </a:solidFill>
            <a:prstDash val="solid"/>
            <a:miter lim="800000"/>
          </a:ln>
          <a:effectLst/>
        </p:spPr>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400" b="0" i="0" u="none" strike="noStrike" kern="0" cap="none" spc="0" normalizeH="0" baseline="0" noProof="0">
                <a:ln>
                  <a:noFill/>
                </a:ln>
                <a:solidFill>
                  <a:prstClr val="white"/>
                </a:solidFill>
                <a:effectLst/>
                <a:uLnTx/>
                <a:uFillTx/>
                <a:latin typeface="等线" panose="020F0502020204030204"/>
                <a:ea typeface="微软雅黑" panose="020B0503020204020204" pitchFamily="34" charset="-122"/>
                <a:cs typeface="Arial" panose="020B0604020202020204" pitchFamily="34" charset="0"/>
              </a:rPr>
              <a:t>Mobility is not comprehensive considered for the whole XRM feature in rel18</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6" name="矩形 5">
            <a:extLst>
              <a:ext uri="{FF2B5EF4-FFF2-40B4-BE49-F238E27FC236}">
                <a16:creationId xmlns:a16="http://schemas.microsoft.com/office/drawing/2014/main" id="{C4167C64-3B01-42B1-AD6A-802E4A768FF7}"/>
              </a:ext>
            </a:extLst>
          </p:cNvPr>
          <p:cNvSpPr/>
          <p:nvPr/>
        </p:nvSpPr>
        <p:spPr>
          <a:xfrm>
            <a:off x="7726269" y="2277711"/>
            <a:ext cx="3737241" cy="420564"/>
          </a:xfrm>
          <a:prstGeom prst="rect">
            <a:avLst/>
          </a:prstGeom>
          <a:gradFill>
            <a:gsLst>
              <a:gs pos="100000">
                <a:srgbClr val="4472C4">
                  <a:lumMod val="75000"/>
                </a:srgbClr>
              </a:gs>
              <a:gs pos="0">
                <a:srgbClr val="27506E"/>
              </a:gs>
            </a:gsLst>
            <a:path path="circle">
              <a:fillToRect l="50000" t="50000" r="50000" b="50000"/>
            </a:path>
          </a:gradFill>
          <a:ln w="12700" cap="flat" cmpd="sng" algn="ctr">
            <a:solidFill>
              <a:srgbClr val="00206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a:ln>
                  <a:noFill/>
                </a:ln>
                <a:solidFill>
                  <a:prstClr val="white"/>
                </a:solidFill>
                <a:effectLst/>
                <a:uLnTx/>
                <a:uFillTx/>
                <a:latin typeface="等线" panose="020F0502020204030204"/>
                <a:ea typeface="微软雅黑" panose="020B0503020204020204" pitchFamily="34" charset="-122"/>
                <a:cs typeface="Arial" panose="020B0604020202020204" pitchFamily="34" charset="0"/>
              </a:rPr>
              <a:t>Further Power Saving enhancement</a:t>
            </a:r>
            <a:endParaRPr kumimoji="0" lang="zh-CN" altLang="en-US" sz="1400" b="0" i="0" u="none" strike="noStrike" kern="0" cap="none" spc="0" normalizeH="0" baseline="0" noProof="0">
              <a:ln>
                <a:noFill/>
              </a:ln>
              <a:solidFill>
                <a:prstClr val="white"/>
              </a:solidFill>
              <a:effectLst/>
              <a:uLnTx/>
              <a:uFillTx/>
              <a:latin typeface="Arial" panose="020B0604020202020204"/>
              <a:ea typeface="等线" panose="02010600030101010101" pitchFamily="2" charset="-122"/>
              <a:cs typeface="Arial" panose="020B0604020202020204" pitchFamily="34" charset="0"/>
            </a:endParaRPr>
          </a:p>
        </p:txBody>
      </p:sp>
      <p:sp>
        <p:nvSpPr>
          <p:cNvPr id="7" name="矩形 6">
            <a:extLst>
              <a:ext uri="{FF2B5EF4-FFF2-40B4-BE49-F238E27FC236}">
                <a16:creationId xmlns:a16="http://schemas.microsoft.com/office/drawing/2014/main" id="{80B8099B-8CA8-48B9-AA90-87250F2D8B29}"/>
              </a:ext>
            </a:extLst>
          </p:cNvPr>
          <p:cNvSpPr/>
          <p:nvPr/>
        </p:nvSpPr>
        <p:spPr>
          <a:xfrm>
            <a:off x="7726269" y="2698275"/>
            <a:ext cx="3737241" cy="1382073"/>
          </a:xfrm>
          <a:prstGeom prst="rect">
            <a:avLst/>
          </a:prstGeom>
          <a:solidFill>
            <a:srgbClr val="4472C4"/>
          </a:solidFill>
          <a:ln w="12700" cap="flat" cmpd="sng" algn="ctr">
            <a:solidFill>
              <a:srgbClr val="4472C4">
                <a:shade val="50000"/>
              </a:srgbClr>
            </a:solidFill>
            <a:prstDash val="solid"/>
            <a:miter lim="800000"/>
          </a:ln>
          <a:effectLst/>
        </p:spPr>
        <p:txBody>
          <a:bodyPr rtlCol="0" anchor="ctr"/>
          <a:lstStyle/>
          <a:p>
            <a:pPr marL="182563" marR="0" lvl="2"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400" b="0" i="0" u="none" strike="noStrike" kern="0" cap="none" spc="0" normalizeH="0" baseline="0" noProof="0">
                <a:ln>
                  <a:noFill/>
                </a:ln>
                <a:solidFill>
                  <a:prstClr val="white"/>
                </a:solidFill>
                <a:effectLst/>
                <a:uLnTx/>
                <a:uFillTx/>
                <a:latin typeface="等线" panose="020F0502020204030204"/>
                <a:ea typeface="微软雅黑" panose="020B0503020204020204" pitchFamily="34" charset="-122"/>
                <a:cs typeface="Arial" panose="020B0604020202020204" pitchFamily="34" charset="0"/>
              </a:rPr>
              <a:t>Consider whether more traffic characteristics is beneficial for power saving</a:t>
            </a:r>
          </a:p>
          <a:p>
            <a:pPr marL="182563" marR="0" lvl="2"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400" b="0" i="0" u="none" strike="noStrike" kern="0" cap="none" spc="0" normalizeH="0" baseline="0" noProof="0">
                <a:ln>
                  <a:noFill/>
                </a:ln>
                <a:solidFill>
                  <a:prstClr val="white"/>
                </a:solidFill>
                <a:effectLst/>
                <a:uLnTx/>
                <a:uFillTx/>
                <a:latin typeface="等线" panose="020F0502020204030204"/>
                <a:ea typeface="微软雅黑" panose="020B0503020204020204" pitchFamily="34" charset="-122"/>
                <a:cs typeface="Arial" panose="020B0604020202020204" pitchFamily="34" charset="0"/>
              </a:rPr>
              <a:t>Consider both UL and DL traffic</a:t>
            </a:r>
            <a:endParaRPr kumimoji="0" lang="zh-CN" altLang="en-US" sz="1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10" name="矩形 9">
            <a:extLst>
              <a:ext uri="{FF2B5EF4-FFF2-40B4-BE49-F238E27FC236}">
                <a16:creationId xmlns:a16="http://schemas.microsoft.com/office/drawing/2014/main" id="{2497F4CE-62D3-4C59-A55B-1885446D3E28}"/>
              </a:ext>
            </a:extLst>
          </p:cNvPr>
          <p:cNvSpPr/>
          <p:nvPr/>
        </p:nvSpPr>
        <p:spPr>
          <a:xfrm>
            <a:off x="11060800" y="2818605"/>
            <a:ext cx="405896" cy="307777"/>
          </a:xfrm>
          <a:prstGeom prst="rect">
            <a:avLst/>
          </a:prstGeom>
        </p:spPr>
        <p:txBody>
          <a:bodyPr wrap="square">
            <a:spAutoFit/>
          </a:bodyPr>
          <a:lstStyle/>
          <a:p>
            <a:pPr marL="182563" marR="0" lvl="2"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endParaRPr kumimoji="0" lang="en-US" altLang="zh-CN" sz="1400" b="0" i="0" u="none" strike="noStrike" kern="1200" cap="none" spc="0" normalizeH="0" baseline="0" noProof="0">
              <a:ln>
                <a:noFill/>
              </a:ln>
              <a:solidFill>
                <a:prstClr val="white"/>
              </a:solidFill>
              <a:effectLst/>
              <a:uLnTx/>
              <a:uFillTx/>
              <a:latin typeface="等线" panose="020F0502020204030204"/>
              <a:ea typeface="微软雅黑" panose="020B0503020204020204" pitchFamily="34" charset="-122"/>
              <a:cs typeface="Arial" panose="020B0604020202020204" pitchFamily="34" charset="0"/>
            </a:endParaRPr>
          </a:p>
        </p:txBody>
      </p:sp>
      <p:sp>
        <p:nvSpPr>
          <p:cNvPr id="11" name="矩形 10">
            <a:extLst>
              <a:ext uri="{FF2B5EF4-FFF2-40B4-BE49-F238E27FC236}">
                <a16:creationId xmlns:a16="http://schemas.microsoft.com/office/drawing/2014/main" id="{A1B7B26C-844F-4812-9108-F2051C131B1C}"/>
              </a:ext>
            </a:extLst>
          </p:cNvPr>
          <p:cNvSpPr/>
          <p:nvPr/>
        </p:nvSpPr>
        <p:spPr>
          <a:xfrm>
            <a:off x="3780801" y="2288799"/>
            <a:ext cx="3737241" cy="420564"/>
          </a:xfrm>
          <a:prstGeom prst="rect">
            <a:avLst/>
          </a:prstGeom>
          <a:gradFill>
            <a:gsLst>
              <a:gs pos="100000">
                <a:srgbClr val="4472C4">
                  <a:lumMod val="75000"/>
                </a:srgbClr>
              </a:gs>
              <a:gs pos="0">
                <a:srgbClr val="27506E"/>
              </a:gs>
            </a:gsLst>
            <a:path path="circle">
              <a:fillToRect l="50000" t="50000" r="50000" b="50000"/>
            </a:path>
          </a:gradFill>
          <a:ln w="12700" cap="flat" cmpd="sng" algn="ctr">
            <a:solidFill>
              <a:srgbClr val="00206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a:ln>
                  <a:noFill/>
                </a:ln>
                <a:solidFill>
                  <a:prstClr val="white"/>
                </a:solidFill>
                <a:effectLst/>
                <a:uLnTx/>
                <a:uFillTx/>
                <a:latin typeface="等线" panose="020F0502020204030204"/>
                <a:ea typeface="微软雅黑" panose="020B0503020204020204" pitchFamily="34" charset="-122"/>
                <a:cs typeface="Arial" panose="020B0604020202020204" pitchFamily="34" charset="0"/>
              </a:rPr>
              <a:t>QoS Monitoring/QNC and exposure</a:t>
            </a:r>
          </a:p>
        </p:txBody>
      </p:sp>
      <p:sp>
        <p:nvSpPr>
          <p:cNvPr id="12" name="矩形 11">
            <a:extLst>
              <a:ext uri="{FF2B5EF4-FFF2-40B4-BE49-F238E27FC236}">
                <a16:creationId xmlns:a16="http://schemas.microsoft.com/office/drawing/2014/main" id="{3C26D4DB-7FFE-45F4-9466-C395BC5C5E1F}"/>
              </a:ext>
            </a:extLst>
          </p:cNvPr>
          <p:cNvSpPr/>
          <p:nvPr/>
        </p:nvSpPr>
        <p:spPr>
          <a:xfrm>
            <a:off x="3780801" y="2709364"/>
            <a:ext cx="3737241" cy="1376398"/>
          </a:xfrm>
          <a:prstGeom prst="rect">
            <a:avLst/>
          </a:prstGeom>
          <a:solidFill>
            <a:srgbClr val="4472C4"/>
          </a:solidFill>
          <a:ln w="12700" cap="flat" cmpd="sng" algn="ctr">
            <a:solidFill>
              <a:srgbClr val="4472C4">
                <a:shade val="50000"/>
              </a:srgbClr>
            </a:solidFill>
            <a:prstDash val="solid"/>
            <a:miter lim="800000"/>
          </a:ln>
          <a:effectLst/>
        </p:spPr>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400" b="0" i="0" u="none" strike="noStrike" kern="0" cap="none" spc="0" normalizeH="0" baseline="0" noProof="0">
                <a:ln>
                  <a:noFill/>
                </a:ln>
                <a:solidFill>
                  <a:prstClr val="white"/>
                </a:solidFill>
                <a:effectLst/>
                <a:uLnTx/>
                <a:uFillTx/>
                <a:latin typeface="等线" panose="020F0502020204030204"/>
                <a:ea typeface="微软雅黑" panose="020B0503020204020204" pitchFamily="34" charset="-122"/>
                <a:cs typeface="Arial" panose="020B0604020202020204" pitchFamily="34" charset="0"/>
              </a:rPr>
              <a:t>More QoS parameter can be considered to be measured to reflect the XR traffic’s experience and support application layer adaption (e.g. coding and throughput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Tree>
    <p:extLst>
      <p:ext uri="{BB962C8B-B14F-4D97-AF65-F5344CB8AC3E}">
        <p14:creationId xmlns:p14="http://schemas.microsoft.com/office/powerpoint/2010/main" val="732590712"/>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592798" y="467089"/>
            <a:ext cx="10515600" cy="1130301"/>
          </a:xfrm>
        </p:spPr>
        <p:txBody>
          <a:bodyPr/>
          <a:lstStyle/>
          <a:p>
            <a:r>
              <a:rPr lang="en-GB" altLang="en-US"/>
              <a:t>Summary</a:t>
            </a:r>
          </a:p>
        </p:txBody>
      </p:sp>
      <p:grpSp>
        <p:nvGrpSpPr>
          <p:cNvPr id="80" name="Group 216">
            <a:extLst>
              <a:ext uri="{FF2B5EF4-FFF2-40B4-BE49-F238E27FC236}">
                <a16:creationId xmlns:a16="http://schemas.microsoft.com/office/drawing/2014/main" id="{5400254E-BC6D-4BA0-B1EF-01EDD85E8509}"/>
              </a:ext>
            </a:extLst>
          </p:cNvPr>
          <p:cNvGrpSpPr/>
          <p:nvPr/>
        </p:nvGrpSpPr>
        <p:grpSpPr>
          <a:xfrm>
            <a:off x="8001110" y="5269887"/>
            <a:ext cx="308645" cy="249752"/>
            <a:chOff x="1209675" y="6354763"/>
            <a:chExt cx="449263" cy="363538"/>
          </a:xfrm>
          <a:solidFill>
            <a:sysClr val="window" lastClr="FFFFFF"/>
          </a:solidFill>
        </p:grpSpPr>
        <p:sp>
          <p:nvSpPr>
            <p:cNvPr id="81" name="Freeform 205">
              <a:extLst>
                <a:ext uri="{FF2B5EF4-FFF2-40B4-BE49-F238E27FC236}">
                  <a16:creationId xmlns:a16="http://schemas.microsoft.com/office/drawing/2014/main" id="{CB2732BC-47C9-417D-9642-AC34499F6524}"/>
                </a:ext>
              </a:extLst>
            </p:cNvPr>
            <p:cNvSpPr/>
            <p:nvPr/>
          </p:nvSpPr>
          <p:spPr bwMode="auto">
            <a:xfrm>
              <a:off x="1560513" y="6529388"/>
              <a:ext cx="96838" cy="188913"/>
            </a:xfrm>
            <a:custGeom>
              <a:avLst/>
              <a:gdLst>
                <a:gd name="T0" fmla="*/ 31 w 126"/>
                <a:gd name="T1" fmla="*/ 0 h 245"/>
                <a:gd name="T2" fmla="*/ 0 w 126"/>
                <a:gd name="T3" fmla="*/ 39 h 245"/>
                <a:gd name="T4" fmla="*/ 0 w 126"/>
                <a:gd name="T5" fmla="*/ 245 h 245"/>
                <a:gd name="T6" fmla="*/ 126 w 126"/>
                <a:gd name="T7" fmla="*/ 245 h 245"/>
                <a:gd name="T8" fmla="*/ 125 w 126"/>
                <a:gd name="T9" fmla="*/ 74 h 245"/>
                <a:gd name="T10" fmla="*/ 31 w 126"/>
                <a:gd name="T11" fmla="*/ 0 h 245"/>
              </a:gdLst>
              <a:ahLst/>
              <a:cxnLst>
                <a:cxn ang="0">
                  <a:pos x="T0" y="T1"/>
                </a:cxn>
                <a:cxn ang="0">
                  <a:pos x="T2" y="T3"/>
                </a:cxn>
                <a:cxn ang="0">
                  <a:pos x="T4" y="T5"/>
                </a:cxn>
                <a:cxn ang="0">
                  <a:pos x="T6" y="T7"/>
                </a:cxn>
                <a:cxn ang="0">
                  <a:pos x="T8" y="T9"/>
                </a:cxn>
                <a:cxn ang="0">
                  <a:pos x="T10" y="T11"/>
                </a:cxn>
              </a:cxnLst>
              <a:rect l="0" t="0" r="r" b="b"/>
              <a:pathLst>
                <a:path w="126" h="245">
                  <a:moveTo>
                    <a:pt x="31" y="0"/>
                  </a:moveTo>
                  <a:cubicBezTo>
                    <a:pt x="0" y="39"/>
                    <a:pt x="0" y="39"/>
                    <a:pt x="0" y="39"/>
                  </a:cubicBezTo>
                  <a:cubicBezTo>
                    <a:pt x="0" y="245"/>
                    <a:pt x="0" y="245"/>
                    <a:pt x="0" y="245"/>
                  </a:cubicBezTo>
                  <a:cubicBezTo>
                    <a:pt x="126" y="245"/>
                    <a:pt x="126" y="245"/>
                    <a:pt x="126" y="245"/>
                  </a:cubicBezTo>
                  <a:cubicBezTo>
                    <a:pt x="125" y="74"/>
                    <a:pt x="125" y="74"/>
                    <a:pt x="125" y="74"/>
                  </a:cubicBezTo>
                  <a:cubicBezTo>
                    <a:pt x="99" y="52"/>
                    <a:pt x="31" y="0"/>
                    <a:pt x="31" y="0"/>
                  </a:cubicBezTo>
                  <a:close/>
                </a:path>
              </a:pathLst>
            </a:custGeom>
            <a:grpFill/>
            <a:ln>
              <a:noFill/>
            </a:ln>
          </p:spPr>
          <p:txBody>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en-AU" sz="24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cs typeface="+mn-cs"/>
              </a:endParaRPr>
            </a:p>
          </p:txBody>
        </p:sp>
        <p:sp>
          <p:nvSpPr>
            <p:cNvPr id="82" name="Freeform 207">
              <a:extLst>
                <a:ext uri="{FF2B5EF4-FFF2-40B4-BE49-F238E27FC236}">
                  <a16:creationId xmlns:a16="http://schemas.microsoft.com/office/drawing/2014/main" id="{CA1095AC-8A64-48E4-9A40-A824CB38CEB3}"/>
                </a:ext>
              </a:extLst>
            </p:cNvPr>
            <p:cNvSpPr/>
            <p:nvPr/>
          </p:nvSpPr>
          <p:spPr bwMode="auto">
            <a:xfrm>
              <a:off x="1209675" y="6354763"/>
              <a:ext cx="449263" cy="339725"/>
            </a:xfrm>
            <a:custGeom>
              <a:avLst/>
              <a:gdLst>
                <a:gd name="T0" fmla="*/ 236 w 585"/>
                <a:gd name="T1" fmla="*/ 248 h 442"/>
                <a:gd name="T2" fmla="*/ 76 w 585"/>
                <a:gd name="T3" fmla="*/ 428 h 442"/>
                <a:gd name="T4" fmla="*/ 46 w 585"/>
                <a:gd name="T5" fmla="*/ 442 h 442"/>
                <a:gd name="T6" fmla="*/ 18 w 585"/>
                <a:gd name="T7" fmla="*/ 432 h 442"/>
                <a:gd name="T8" fmla="*/ 15 w 585"/>
                <a:gd name="T9" fmla="*/ 374 h 442"/>
                <a:gd name="T10" fmla="*/ 206 w 585"/>
                <a:gd name="T11" fmla="*/ 158 h 442"/>
                <a:gd name="T12" fmla="*/ 237 w 585"/>
                <a:gd name="T13" fmla="*/ 144 h 442"/>
                <a:gd name="T14" fmla="*/ 268 w 585"/>
                <a:gd name="T15" fmla="*/ 158 h 442"/>
                <a:gd name="T16" fmla="*/ 323 w 585"/>
                <a:gd name="T17" fmla="*/ 224 h 442"/>
                <a:gd name="T18" fmla="*/ 425 w 585"/>
                <a:gd name="T19" fmla="*/ 101 h 442"/>
                <a:gd name="T20" fmla="*/ 330 w 585"/>
                <a:gd name="T21" fmla="*/ 19 h 442"/>
                <a:gd name="T22" fmla="*/ 566 w 585"/>
                <a:gd name="T23" fmla="*/ 0 h 442"/>
                <a:gd name="T24" fmla="*/ 585 w 585"/>
                <a:gd name="T25" fmla="*/ 239 h 442"/>
                <a:gd name="T26" fmla="*/ 487 w 585"/>
                <a:gd name="T27" fmla="*/ 154 h 442"/>
                <a:gd name="T28" fmla="*/ 355 w 585"/>
                <a:gd name="T29" fmla="*/ 314 h 442"/>
                <a:gd name="T30" fmla="*/ 324 w 585"/>
                <a:gd name="T31" fmla="*/ 329 h 442"/>
                <a:gd name="T32" fmla="*/ 292 w 585"/>
                <a:gd name="T33" fmla="*/ 314 h 442"/>
                <a:gd name="T34" fmla="*/ 236 w 585"/>
                <a:gd name="T35" fmla="*/ 24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5" h="442">
                  <a:moveTo>
                    <a:pt x="236" y="248"/>
                  </a:moveTo>
                  <a:cubicBezTo>
                    <a:pt x="76" y="428"/>
                    <a:pt x="76" y="428"/>
                    <a:pt x="76" y="428"/>
                  </a:cubicBezTo>
                  <a:cubicBezTo>
                    <a:pt x="68" y="438"/>
                    <a:pt x="57" y="442"/>
                    <a:pt x="46" y="442"/>
                  </a:cubicBezTo>
                  <a:cubicBezTo>
                    <a:pt x="36" y="442"/>
                    <a:pt x="26" y="439"/>
                    <a:pt x="18" y="432"/>
                  </a:cubicBezTo>
                  <a:cubicBezTo>
                    <a:pt x="1" y="417"/>
                    <a:pt x="0" y="391"/>
                    <a:pt x="15" y="374"/>
                  </a:cubicBezTo>
                  <a:cubicBezTo>
                    <a:pt x="206" y="158"/>
                    <a:pt x="206" y="158"/>
                    <a:pt x="206" y="158"/>
                  </a:cubicBezTo>
                  <a:cubicBezTo>
                    <a:pt x="214" y="149"/>
                    <a:pt x="225" y="143"/>
                    <a:pt x="237" y="144"/>
                  </a:cubicBezTo>
                  <a:cubicBezTo>
                    <a:pt x="249" y="144"/>
                    <a:pt x="260" y="149"/>
                    <a:pt x="268" y="158"/>
                  </a:cubicBezTo>
                  <a:cubicBezTo>
                    <a:pt x="323" y="224"/>
                    <a:pt x="323" y="224"/>
                    <a:pt x="323" y="224"/>
                  </a:cubicBezTo>
                  <a:cubicBezTo>
                    <a:pt x="425" y="101"/>
                    <a:pt x="425" y="101"/>
                    <a:pt x="425" y="101"/>
                  </a:cubicBezTo>
                  <a:cubicBezTo>
                    <a:pt x="330" y="19"/>
                    <a:pt x="330" y="19"/>
                    <a:pt x="330" y="19"/>
                  </a:cubicBezTo>
                  <a:cubicBezTo>
                    <a:pt x="566" y="0"/>
                    <a:pt x="566" y="0"/>
                    <a:pt x="566" y="0"/>
                  </a:cubicBezTo>
                  <a:cubicBezTo>
                    <a:pt x="585" y="239"/>
                    <a:pt x="585" y="239"/>
                    <a:pt x="585" y="239"/>
                  </a:cubicBezTo>
                  <a:cubicBezTo>
                    <a:pt x="487" y="154"/>
                    <a:pt x="487" y="154"/>
                    <a:pt x="487" y="154"/>
                  </a:cubicBezTo>
                  <a:cubicBezTo>
                    <a:pt x="355" y="314"/>
                    <a:pt x="355" y="314"/>
                    <a:pt x="355" y="314"/>
                  </a:cubicBezTo>
                  <a:cubicBezTo>
                    <a:pt x="348" y="323"/>
                    <a:pt x="336" y="329"/>
                    <a:pt x="324" y="329"/>
                  </a:cubicBezTo>
                  <a:cubicBezTo>
                    <a:pt x="311" y="329"/>
                    <a:pt x="300" y="324"/>
                    <a:pt x="292" y="314"/>
                  </a:cubicBezTo>
                  <a:lnTo>
                    <a:pt x="236" y="248"/>
                  </a:lnTo>
                  <a:close/>
                </a:path>
              </a:pathLst>
            </a:custGeom>
            <a:grpFill/>
            <a:ln>
              <a:noFill/>
            </a:ln>
          </p:spPr>
          <p:txBody>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en-AU" sz="24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cs typeface="+mn-cs"/>
              </a:endParaRPr>
            </a:p>
          </p:txBody>
        </p:sp>
        <p:sp>
          <p:nvSpPr>
            <p:cNvPr id="83" name="Freeform 208">
              <a:extLst>
                <a:ext uri="{FF2B5EF4-FFF2-40B4-BE49-F238E27FC236}">
                  <a16:creationId xmlns:a16="http://schemas.microsoft.com/office/drawing/2014/main" id="{F083D2E8-E616-41C8-9DD4-4739A58ECA96}"/>
                </a:ext>
              </a:extLst>
            </p:cNvPr>
            <p:cNvSpPr/>
            <p:nvPr/>
          </p:nvSpPr>
          <p:spPr bwMode="auto">
            <a:xfrm>
              <a:off x="1417638" y="6589713"/>
              <a:ext cx="119063" cy="127000"/>
            </a:xfrm>
            <a:custGeom>
              <a:avLst/>
              <a:gdLst>
                <a:gd name="T0" fmla="*/ 98 w 153"/>
                <a:gd name="T1" fmla="*/ 64 h 167"/>
                <a:gd name="T2" fmla="*/ 62 w 153"/>
                <a:gd name="T3" fmla="*/ 83 h 167"/>
                <a:gd name="T4" fmla="*/ 1 w 153"/>
                <a:gd name="T5" fmla="*/ 56 h 167"/>
                <a:gd name="T6" fmla="*/ 0 w 153"/>
                <a:gd name="T7" fmla="*/ 167 h 167"/>
                <a:gd name="T8" fmla="*/ 150 w 153"/>
                <a:gd name="T9" fmla="*/ 167 h 167"/>
                <a:gd name="T10" fmla="*/ 153 w 153"/>
                <a:gd name="T11" fmla="*/ 0 h 167"/>
                <a:gd name="T12" fmla="*/ 98 w 153"/>
                <a:gd name="T13" fmla="*/ 64 h 167"/>
              </a:gdLst>
              <a:ahLst/>
              <a:cxnLst>
                <a:cxn ang="0">
                  <a:pos x="T0" y="T1"/>
                </a:cxn>
                <a:cxn ang="0">
                  <a:pos x="T2" y="T3"/>
                </a:cxn>
                <a:cxn ang="0">
                  <a:pos x="T4" y="T5"/>
                </a:cxn>
                <a:cxn ang="0">
                  <a:pos x="T6" y="T7"/>
                </a:cxn>
                <a:cxn ang="0">
                  <a:pos x="T8" y="T9"/>
                </a:cxn>
                <a:cxn ang="0">
                  <a:pos x="T10" y="T11"/>
                </a:cxn>
                <a:cxn ang="0">
                  <a:pos x="T12" y="T13"/>
                </a:cxn>
              </a:cxnLst>
              <a:rect l="0" t="0" r="r" b="b"/>
              <a:pathLst>
                <a:path w="153" h="167">
                  <a:moveTo>
                    <a:pt x="98" y="64"/>
                  </a:moveTo>
                  <a:cubicBezTo>
                    <a:pt x="76" y="83"/>
                    <a:pt x="62" y="83"/>
                    <a:pt x="62" y="83"/>
                  </a:cubicBezTo>
                  <a:cubicBezTo>
                    <a:pt x="43" y="86"/>
                    <a:pt x="15" y="67"/>
                    <a:pt x="1" y="56"/>
                  </a:cubicBezTo>
                  <a:cubicBezTo>
                    <a:pt x="0" y="167"/>
                    <a:pt x="0" y="167"/>
                    <a:pt x="0" y="167"/>
                  </a:cubicBezTo>
                  <a:cubicBezTo>
                    <a:pt x="150" y="167"/>
                    <a:pt x="150" y="167"/>
                    <a:pt x="150" y="167"/>
                  </a:cubicBezTo>
                  <a:cubicBezTo>
                    <a:pt x="153" y="0"/>
                    <a:pt x="153" y="0"/>
                    <a:pt x="153" y="0"/>
                  </a:cubicBezTo>
                  <a:cubicBezTo>
                    <a:pt x="132" y="24"/>
                    <a:pt x="116" y="47"/>
                    <a:pt x="98" y="64"/>
                  </a:cubicBezTo>
                  <a:close/>
                </a:path>
              </a:pathLst>
            </a:custGeom>
            <a:grpFill/>
            <a:ln>
              <a:noFill/>
            </a:ln>
          </p:spPr>
          <p:txBody>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en-AU" sz="24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cs typeface="+mn-cs"/>
              </a:endParaRPr>
            </a:p>
          </p:txBody>
        </p:sp>
        <p:sp>
          <p:nvSpPr>
            <p:cNvPr id="84" name="Freeform 209">
              <a:extLst>
                <a:ext uri="{FF2B5EF4-FFF2-40B4-BE49-F238E27FC236}">
                  <a16:creationId xmlns:a16="http://schemas.microsoft.com/office/drawing/2014/main" id="{7BC4D7F2-8321-4DE9-9AFC-3525A28E1C01}"/>
                </a:ext>
              </a:extLst>
            </p:cNvPr>
            <p:cNvSpPr/>
            <p:nvPr/>
          </p:nvSpPr>
          <p:spPr bwMode="auto">
            <a:xfrm>
              <a:off x="1295400" y="6600825"/>
              <a:ext cx="96838" cy="115888"/>
            </a:xfrm>
            <a:custGeom>
              <a:avLst/>
              <a:gdLst>
                <a:gd name="T0" fmla="*/ 0 w 61"/>
                <a:gd name="T1" fmla="*/ 73 h 73"/>
                <a:gd name="T2" fmla="*/ 61 w 61"/>
                <a:gd name="T3" fmla="*/ 73 h 73"/>
                <a:gd name="T4" fmla="*/ 61 w 61"/>
                <a:gd name="T5" fmla="*/ 0 h 73"/>
                <a:gd name="T6" fmla="*/ 0 w 61"/>
                <a:gd name="T7" fmla="*/ 70 h 73"/>
                <a:gd name="T8" fmla="*/ 0 w 61"/>
                <a:gd name="T9" fmla="*/ 73 h 73"/>
              </a:gdLst>
              <a:ahLst/>
              <a:cxnLst>
                <a:cxn ang="0">
                  <a:pos x="T0" y="T1"/>
                </a:cxn>
                <a:cxn ang="0">
                  <a:pos x="T2" y="T3"/>
                </a:cxn>
                <a:cxn ang="0">
                  <a:pos x="T4" y="T5"/>
                </a:cxn>
                <a:cxn ang="0">
                  <a:pos x="T6" y="T7"/>
                </a:cxn>
                <a:cxn ang="0">
                  <a:pos x="T8" y="T9"/>
                </a:cxn>
              </a:cxnLst>
              <a:rect l="0" t="0" r="r" b="b"/>
              <a:pathLst>
                <a:path w="61" h="73">
                  <a:moveTo>
                    <a:pt x="0" y="73"/>
                  </a:moveTo>
                  <a:lnTo>
                    <a:pt x="61" y="73"/>
                  </a:lnTo>
                  <a:lnTo>
                    <a:pt x="61" y="0"/>
                  </a:lnTo>
                  <a:lnTo>
                    <a:pt x="0" y="70"/>
                  </a:lnTo>
                  <a:lnTo>
                    <a:pt x="0" y="73"/>
                  </a:lnTo>
                  <a:close/>
                </a:path>
              </a:pathLst>
            </a:custGeom>
            <a:grpFill/>
            <a:ln>
              <a:noFill/>
            </a:ln>
          </p:spPr>
          <p:txBody>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en-AU" sz="24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cs typeface="+mn-cs"/>
              </a:endParaRPr>
            </a:p>
          </p:txBody>
        </p:sp>
      </p:grpSp>
      <p:grpSp>
        <p:nvGrpSpPr>
          <p:cNvPr id="114" name="组合 113">
            <a:extLst>
              <a:ext uri="{FF2B5EF4-FFF2-40B4-BE49-F238E27FC236}">
                <a16:creationId xmlns:a16="http://schemas.microsoft.com/office/drawing/2014/main" id="{3F9DC513-0D12-407C-99CF-FE1FDE34B425}"/>
              </a:ext>
            </a:extLst>
          </p:cNvPr>
          <p:cNvGrpSpPr/>
          <p:nvPr/>
        </p:nvGrpSpPr>
        <p:grpSpPr>
          <a:xfrm>
            <a:off x="4916349" y="2769203"/>
            <a:ext cx="2096560" cy="2691903"/>
            <a:chOff x="4177112" y="1402950"/>
            <a:chExt cx="3406890" cy="4515304"/>
          </a:xfrm>
        </p:grpSpPr>
        <p:sp>
          <p:nvSpPr>
            <p:cNvPr id="115" name="Freeform 5">
              <a:extLst>
                <a:ext uri="{FF2B5EF4-FFF2-40B4-BE49-F238E27FC236}">
                  <a16:creationId xmlns:a16="http://schemas.microsoft.com/office/drawing/2014/main" id="{6B2CBFB5-D7BC-4C06-AAFF-172F9AE583DF}"/>
                </a:ext>
              </a:extLst>
            </p:cNvPr>
            <p:cNvSpPr>
              <a:spLocks noEditPoints="1"/>
            </p:cNvSpPr>
            <p:nvPr/>
          </p:nvSpPr>
          <p:spPr bwMode="auto">
            <a:xfrm>
              <a:off x="4177112" y="1402950"/>
              <a:ext cx="3406890" cy="4515304"/>
            </a:xfrm>
            <a:custGeom>
              <a:avLst/>
              <a:gdLst>
                <a:gd name="T0" fmla="*/ 1132 w 2427"/>
                <a:gd name="T1" fmla="*/ 3164 h 3218"/>
                <a:gd name="T2" fmla="*/ 1103 w 2427"/>
                <a:gd name="T3" fmla="*/ 3002 h 3218"/>
                <a:gd name="T4" fmla="*/ 888 w 2427"/>
                <a:gd name="T5" fmla="*/ 2524 h 3218"/>
                <a:gd name="T6" fmla="*/ 681 w 2427"/>
                <a:gd name="T7" fmla="*/ 2512 h 3218"/>
                <a:gd name="T8" fmla="*/ 563 w 2427"/>
                <a:gd name="T9" fmla="*/ 2520 h 3218"/>
                <a:gd name="T10" fmla="*/ 270 w 2427"/>
                <a:gd name="T11" fmla="*/ 2454 h 3218"/>
                <a:gd name="T12" fmla="*/ 241 w 2427"/>
                <a:gd name="T13" fmla="*/ 2186 h 3218"/>
                <a:gd name="T14" fmla="*/ 195 w 2427"/>
                <a:gd name="T15" fmla="*/ 1972 h 3218"/>
                <a:gd name="T16" fmla="*/ 209 w 2427"/>
                <a:gd name="T17" fmla="*/ 1949 h 3218"/>
                <a:gd name="T18" fmla="*/ 156 w 2427"/>
                <a:gd name="T19" fmla="*/ 1889 h 3218"/>
                <a:gd name="T20" fmla="*/ 174 w 2427"/>
                <a:gd name="T21" fmla="*/ 1772 h 3218"/>
                <a:gd name="T22" fmla="*/ 111 w 2427"/>
                <a:gd name="T23" fmla="*/ 1781 h 3218"/>
                <a:gd name="T24" fmla="*/ 38 w 2427"/>
                <a:gd name="T25" fmla="*/ 1595 h 3218"/>
                <a:gd name="T26" fmla="*/ 154 w 2427"/>
                <a:gd name="T27" fmla="*/ 1399 h 3218"/>
                <a:gd name="T28" fmla="*/ 338 w 2427"/>
                <a:gd name="T29" fmla="*/ 504 h 3218"/>
                <a:gd name="T30" fmla="*/ 1090 w 2427"/>
                <a:gd name="T31" fmla="*/ 5 h 3218"/>
                <a:gd name="T32" fmla="*/ 2084 w 2427"/>
                <a:gd name="T33" fmla="*/ 244 h 3218"/>
                <a:gd name="T34" fmla="*/ 2258 w 2427"/>
                <a:gd name="T35" fmla="*/ 1562 h 3218"/>
                <a:gd name="T36" fmla="*/ 2026 w 2427"/>
                <a:gd name="T37" fmla="*/ 2008 h 3218"/>
                <a:gd name="T38" fmla="*/ 2036 w 2427"/>
                <a:gd name="T39" fmla="*/ 2679 h 3218"/>
                <a:gd name="T40" fmla="*/ 2055 w 2427"/>
                <a:gd name="T41" fmla="*/ 2773 h 3218"/>
                <a:gd name="T42" fmla="*/ 2070 w 2427"/>
                <a:gd name="T43" fmla="*/ 2839 h 3218"/>
                <a:gd name="T44" fmla="*/ 1460 w 2427"/>
                <a:gd name="T45" fmla="*/ 3147 h 3218"/>
                <a:gd name="T46" fmla="*/ 1288 w 2427"/>
                <a:gd name="T47" fmla="*/ 3193 h 3218"/>
                <a:gd name="T48" fmla="*/ 1219 w 2427"/>
                <a:gd name="T49" fmla="*/ 3213 h 3218"/>
                <a:gd name="T50" fmla="*/ 779 w 2427"/>
                <a:gd name="T51" fmla="*/ 2421 h 3218"/>
                <a:gd name="T52" fmla="*/ 1136 w 2427"/>
                <a:gd name="T53" fmla="*/ 2739 h 3218"/>
                <a:gd name="T54" fmla="*/ 1206 w 2427"/>
                <a:gd name="T55" fmla="*/ 3103 h 3218"/>
                <a:gd name="T56" fmla="*/ 1264 w 2427"/>
                <a:gd name="T57" fmla="*/ 3112 h 3218"/>
                <a:gd name="T58" fmla="*/ 1438 w 2427"/>
                <a:gd name="T59" fmla="*/ 3066 h 3218"/>
                <a:gd name="T60" fmla="*/ 1989 w 2427"/>
                <a:gd name="T61" fmla="*/ 2864 h 3218"/>
                <a:gd name="T62" fmla="*/ 1972 w 2427"/>
                <a:gd name="T63" fmla="*/ 2790 h 3218"/>
                <a:gd name="T64" fmla="*/ 1953 w 2427"/>
                <a:gd name="T65" fmla="*/ 2697 h 3218"/>
                <a:gd name="T66" fmla="*/ 1947 w 2427"/>
                <a:gd name="T67" fmla="*/ 1976 h 3218"/>
                <a:gd name="T68" fmla="*/ 2182 w 2427"/>
                <a:gd name="T69" fmla="*/ 1526 h 3218"/>
                <a:gd name="T70" fmla="*/ 2033 w 2427"/>
                <a:gd name="T71" fmla="*/ 311 h 3218"/>
                <a:gd name="T72" fmla="*/ 1097 w 2427"/>
                <a:gd name="T73" fmla="*/ 89 h 3218"/>
                <a:gd name="T74" fmla="*/ 341 w 2427"/>
                <a:gd name="T75" fmla="*/ 1039 h 3218"/>
                <a:gd name="T76" fmla="*/ 182 w 2427"/>
                <a:gd name="T77" fmla="*/ 1517 h 3218"/>
                <a:gd name="T78" fmla="*/ 107 w 2427"/>
                <a:gd name="T79" fmla="*/ 1696 h 3218"/>
                <a:gd name="T80" fmla="*/ 138 w 2427"/>
                <a:gd name="T81" fmla="*/ 1692 h 3218"/>
                <a:gd name="T82" fmla="*/ 257 w 2427"/>
                <a:gd name="T83" fmla="*/ 1757 h 3218"/>
                <a:gd name="T84" fmla="*/ 238 w 2427"/>
                <a:gd name="T85" fmla="*/ 1868 h 3218"/>
                <a:gd name="T86" fmla="*/ 289 w 2427"/>
                <a:gd name="T87" fmla="*/ 1915 h 3218"/>
                <a:gd name="T88" fmla="*/ 269 w 2427"/>
                <a:gd name="T89" fmla="*/ 2012 h 3218"/>
                <a:gd name="T90" fmla="*/ 325 w 2427"/>
                <a:gd name="T91" fmla="*/ 2177 h 3218"/>
                <a:gd name="T92" fmla="*/ 337 w 2427"/>
                <a:gd name="T93" fmla="*/ 2404 h 3218"/>
                <a:gd name="T94" fmla="*/ 556 w 2427"/>
                <a:gd name="T95" fmla="*/ 2436 h 3218"/>
                <a:gd name="T96" fmla="*/ 674 w 2427"/>
                <a:gd name="T97" fmla="*/ 2428 h 3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27" h="3218">
                  <a:moveTo>
                    <a:pt x="1190" y="3218"/>
                  </a:moveTo>
                  <a:cubicBezTo>
                    <a:pt x="1169" y="3218"/>
                    <a:pt x="1142" y="3208"/>
                    <a:pt x="1132" y="3164"/>
                  </a:cubicBezTo>
                  <a:cubicBezTo>
                    <a:pt x="1129" y="3150"/>
                    <a:pt x="1126" y="3136"/>
                    <a:pt x="1123" y="3119"/>
                  </a:cubicBezTo>
                  <a:cubicBezTo>
                    <a:pt x="1115" y="3080"/>
                    <a:pt x="1109" y="3040"/>
                    <a:pt x="1103" y="3002"/>
                  </a:cubicBezTo>
                  <a:cubicBezTo>
                    <a:pt x="1091" y="2922"/>
                    <a:pt x="1078" y="2840"/>
                    <a:pt x="1055" y="2762"/>
                  </a:cubicBezTo>
                  <a:cubicBezTo>
                    <a:pt x="1018" y="2633"/>
                    <a:pt x="963" y="2555"/>
                    <a:pt x="888" y="2524"/>
                  </a:cubicBezTo>
                  <a:cubicBezTo>
                    <a:pt x="857" y="2511"/>
                    <a:pt x="822" y="2506"/>
                    <a:pt x="779" y="2506"/>
                  </a:cubicBezTo>
                  <a:cubicBezTo>
                    <a:pt x="747" y="2506"/>
                    <a:pt x="714" y="2509"/>
                    <a:pt x="681" y="2512"/>
                  </a:cubicBezTo>
                  <a:cubicBezTo>
                    <a:pt x="657" y="2514"/>
                    <a:pt x="631" y="2516"/>
                    <a:pt x="606" y="2517"/>
                  </a:cubicBezTo>
                  <a:cubicBezTo>
                    <a:pt x="593" y="2518"/>
                    <a:pt x="579" y="2519"/>
                    <a:pt x="563" y="2520"/>
                  </a:cubicBezTo>
                  <a:cubicBezTo>
                    <a:pt x="534" y="2523"/>
                    <a:pt x="500" y="2525"/>
                    <a:pt x="467" y="2525"/>
                  </a:cubicBezTo>
                  <a:cubicBezTo>
                    <a:pt x="405" y="2525"/>
                    <a:pt x="317" y="2518"/>
                    <a:pt x="270" y="2454"/>
                  </a:cubicBezTo>
                  <a:cubicBezTo>
                    <a:pt x="228" y="2398"/>
                    <a:pt x="234" y="2327"/>
                    <a:pt x="239" y="2264"/>
                  </a:cubicBezTo>
                  <a:cubicBezTo>
                    <a:pt x="241" y="2236"/>
                    <a:pt x="243" y="2209"/>
                    <a:pt x="241" y="2186"/>
                  </a:cubicBezTo>
                  <a:cubicBezTo>
                    <a:pt x="239" y="2165"/>
                    <a:pt x="227" y="2148"/>
                    <a:pt x="213" y="2128"/>
                  </a:cubicBezTo>
                  <a:cubicBezTo>
                    <a:pt x="190" y="2095"/>
                    <a:pt x="155" y="2045"/>
                    <a:pt x="195" y="1972"/>
                  </a:cubicBezTo>
                  <a:cubicBezTo>
                    <a:pt x="198" y="1967"/>
                    <a:pt x="200" y="1963"/>
                    <a:pt x="203" y="1959"/>
                  </a:cubicBezTo>
                  <a:cubicBezTo>
                    <a:pt x="205" y="1956"/>
                    <a:pt x="207" y="1952"/>
                    <a:pt x="209" y="1949"/>
                  </a:cubicBezTo>
                  <a:cubicBezTo>
                    <a:pt x="208" y="1948"/>
                    <a:pt x="206" y="1947"/>
                    <a:pt x="205" y="1946"/>
                  </a:cubicBezTo>
                  <a:cubicBezTo>
                    <a:pt x="190" y="1938"/>
                    <a:pt x="164" y="1924"/>
                    <a:pt x="156" y="1889"/>
                  </a:cubicBezTo>
                  <a:cubicBezTo>
                    <a:pt x="149" y="1858"/>
                    <a:pt x="159" y="1830"/>
                    <a:pt x="166" y="1808"/>
                  </a:cubicBezTo>
                  <a:cubicBezTo>
                    <a:pt x="171" y="1794"/>
                    <a:pt x="175" y="1781"/>
                    <a:pt x="174" y="1772"/>
                  </a:cubicBezTo>
                  <a:cubicBezTo>
                    <a:pt x="168" y="1772"/>
                    <a:pt x="161" y="1774"/>
                    <a:pt x="153" y="1775"/>
                  </a:cubicBezTo>
                  <a:cubicBezTo>
                    <a:pt x="140" y="1778"/>
                    <a:pt x="126" y="1781"/>
                    <a:pt x="111" y="1781"/>
                  </a:cubicBezTo>
                  <a:cubicBezTo>
                    <a:pt x="90" y="1781"/>
                    <a:pt x="73" y="1775"/>
                    <a:pt x="59" y="1765"/>
                  </a:cubicBezTo>
                  <a:cubicBezTo>
                    <a:pt x="8" y="1729"/>
                    <a:pt x="0" y="1665"/>
                    <a:pt x="38" y="1595"/>
                  </a:cubicBezTo>
                  <a:cubicBezTo>
                    <a:pt x="60" y="1553"/>
                    <a:pt x="85" y="1512"/>
                    <a:pt x="110" y="1472"/>
                  </a:cubicBezTo>
                  <a:cubicBezTo>
                    <a:pt x="125" y="1448"/>
                    <a:pt x="140" y="1424"/>
                    <a:pt x="154" y="1399"/>
                  </a:cubicBezTo>
                  <a:cubicBezTo>
                    <a:pt x="212" y="1300"/>
                    <a:pt x="269" y="1181"/>
                    <a:pt x="257" y="1047"/>
                  </a:cubicBezTo>
                  <a:cubicBezTo>
                    <a:pt x="240" y="854"/>
                    <a:pt x="265" y="686"/>
                    <a:pt x="338" y="504"/>
                  </a:cubicBezTo>
                  <a:cubicBezTo>
                    <a:pt x="400" y="351"/>
                    <a:pt x="502" y="229"/>
                    <a:pt x="641" y="142"/>
                  </a:cubicBezTo>
                  <a:cubicBezTo>
                    <a:pt x="767" y="64"/>
                    <a:pt x="919" y="17"/>
                    <a:pt x="1090" y="5"/>
                  </a:cubicBezTo>
                  <a:cubicBezTo>
                    <a:pt x="1136" y="1"/>
                    <a:pt x="1183" y="0"/>
                    <a:pt x="1230" y="0"/>
                  </a:cubicBezTo>
                  <a:cubicBezTo>
                    <a:pt x="1429" y="0"/>
                    <a:pt x="1804" y="31"/>
                    <a:pt x="2084" y="244"/>
                  </a:cubicBezTo>
                  <a:cubicBezTo>
                    <a:pt x="2257" y="376"/>
                    <a:pt x="2363" y="554"/>
                    <a:pt x="2390" y="760"/>
                  </a:cubicBezTo>
                  <a:cubicBezTo>
                    <a:pt x="2427" y="1042"/>
                    <a:pt x="2385" y="1297"/>
                    <a:pt x="2258" y="1562"/>
                  </a:cubicBezTo>
                  <a:cubicBezTo>
                    <a:pt x="2227" y="1627"/>
                    <a:pt x="2191" y="1691"/>
                    <a:pt x="2156" y="1752"/>
                  </a:cubicBezTo>
                  <a:cubicBezTo>
                    <a:pt x="2109" y="1835"/>
                    <a:pt x="2061" y="1920"/>
                    <a:pt x="2026" y="2008"/>
                  </a:cubicBezTo>
                  <a:cubicBezTo>
                    <a:pt x="1979" y="2124"/>
                    <a:pt x="1966" y="2261"/>
                    <a:pt x="1988" y="2425"/>
                  </a:cubicBezTo>
                  <a:cubicBezTo>
                    <a:pt x="1999" y="2510"/>
                    <a:pt x="2018" y="2596"/>
                    <a:pt x="2036" y="2679"/>
                  </a:cubicBezTo>
                  <a:cubicBezTo>
                    <a:pt x="2040" y="2701"/>
                    <a:pt x="2040" y="2701"/>
                    <a:pt x="2040" y="2701"/>
                  </a:cubicBezTo>
                  <a:cubicBezTo>
                    <a:pt x="2046" y="2725"/>
                    <a:pt x="2050" y="2749"/>
                    <a:pt x="2055" y="2773"/>
                  </a:cubicBezTo>
                  <a:cubicBezTo>
                    <a:pt x="2058" y="2788"/>
                    <a:pt x="2061" y="2803"/>
                    <a:pt x="2064" y="2818"/>
                  </a:cubicBezTo>
                  <a:cubicBezTo>
                    <a:pt x="2065" y="2824"/>
                    <a:pt x="2068" y="2831"/>
                    <a:pt x="2070" y="2839"/>
                  </a:cubicBezTo>
                  <a:cubicBezTo>
                    <a:pt x="2082" y="2878"/>
                    <a:pt x="2103" y="2949"/>
                    <a:pt x="2041" y="2985"/>
                  </a:cubicBezTo>
                  <a:cubicBezTo>
                    <a:pt x="2024" y="2995"/>
                    <a:pt x="1936" y="3021"/>
                    <a:pt x="1460" y="3147"/>
                  </a:cubicBezTo>
                  <a:cubicBezTo>
                    <a:pt x="1383" y="3167"/>
                    <a:pt x="1323" y="3183"/>
                    <a:pt x="1308" y="3188"/>
                  </a:cubicBezTo>
                  <a:cubicBezTo>
                    <a:pt x="1288" y="3193"/>
                    <a:pt x="1288" y="3193"/>
                    <a:pt x="1288" y="3193"/>
                  </a:cubicBezTo>
                  <a:cubicBezTo>
                    <a:pt x="1266" y="3200"/>
                    <a:pt x="1244" y="3206"/>
                    <a:pt x="1222" y="3212"/>
                  </a:cubicBezTo>
                  <a:cubicBezTo>
                    <a:pt x="1219" y="3213"/>
                    <a:pt x="1219" y="3213"/>
                    <a:pt x="1219" y="3213"/>
                  </a:cubicBezTo>
                  <a:cubicBezTo>
                    <a:pt x="1210" y="3215"/>
                    <a:pt x="1200" y="3218"/>
                    <a:pt x="1190" y="3218"/>
                  </a:cubicBezTo>
                  <a:close/>
                  <a:moveTo>
                    <a:pt x="779" y="2421"/>
                  </a:moveTo>
                  <a:cubicBezTo>
                    <a:pt x="834" y="2421"/>
                    <a:pt x="878" y="2429"/>
                    <a:pt x="920" y="2446"/>
                  </a:cubicBezTo>
                  <a:cubicBezTo>
                    <a:pt x="1020" y="2487"/>
                    <a:pt x="1091" y="2583"/>
                    <a:pt x="1136" y="2739"/>
                  </a:cubicBezTo>
                  <a:cubicBezTo>
                    <a:pt x="1160" y="2821"/>
                    <a:pt x="1174" y="2907"/>
                    <a:pt x="1187" y="2989"/>
                  </a:cubicBezTo>
                  <a:cubicBezTo>
                    <a:pt x="1192" y="3026"/>
                    <a:pt x="1199" y="3065"/>
                    <a:pt x="1206" y="3103"/>
                  </a:cubicBezTo>
                  <a:cubicBezTo>
                    <a:pt x="1207" y="3112"/>
                    <a:pt x="1209" y="3120"/>
                    <a:pt x="1210" y="3128"/>
                  </a:cubicBezTo>
                  <a:cubicBezTo>
                    <a:pt x="1228" y="3123"/>
                    <a:pt x="1246" y="3117"/>
                    <a:pt x="1264" y="3112"/>
                  </a:cubicBezTo>
                  <a:cubicBezTo>
                    <a:pt x="1284" y="3107"/>
                    <a:pt x="1284" y="3107"/>
                    <a:pt x="1284" y="3107"/>
                  </a:cubicBezTo>
                  <a:cubicBezTo>
                    <a:pt x="1300" y="3102"/>
                    <a:pt x="1358" y="3087"/>
                    <a:pt x="1438" y="3066"/>
                  </a:cubicBezTo>
                  <a:cubicBezTo>
                    <a:pt x="1607" y="3021"/>
                    <a:pt x="1955" y="2929"/>
                    <a:pt x="1999" y="2912"/>
                  </a:cubicBezTo>
                  <a:cubicBezTo>
                    <a:pt x="2001" y="2903"/>
                    <a:pt x="1993" y="2876"/>
                    <a:pt x="1989" y="2864"/>
                  </a:cubicBezTo>
                  <a:cubicBezTo>
                    <a:pt x="1986" y="2854"/>
                    <a:pt x="1983" y="2845"/>
                    <a:pt x="1982" y="2835"/>
                  </a:cubicBezTo>
                  <a:cubicBezTo>
                    <a:pt x="1978" y="2820"/>
                    <a:pt x="1975" y="2805"/>
                    <a:pt x="1972" y="2790"/>
                  </a:cubicBezTo>
                  <a:cubicBezTo>
                    <a:pt x="1968" y="2766"/>
                    <a:pt x="1963" y="2742"/>
                    <a:pt x="1958" y="2718"/>
                  </a:cubicBezTo>
                  <a:cubicBezTo>
                    <a:pt x="1953" y="2697"/>
                    <a:pt x="1953" y="2697"/>
                    <a:pt x="1953" y="2697"/>
                  </a:cubicBezTo>
                  <a:cubicBezTo>
                    <a:pt x="1935" y="2612"/>
                    <a:pt x="1916" y="2524"/>
                    <a:pt x="1904" y="2436"/>
                  </a:cubicBezTo>
                  <a:cubicBezTo>
                    <a:pt x="1881" y="2257"/>
                    <a:pt x="1895" y="2106"/>
                    <a:pt x="1947" y="1976"/>
                  </a:cubicBezTo>
                  <a:cubicBezTo>
                    <a:pt x="1985" y="1884"/>
                    <a:pt x="2035" y="1796"/>
                    <a:pt x="2083" y="1711"/>
                  </a:cubicBezTo>
                  <a:cubicBezTo>
                    <a:pt x="2117" y="1650"/>
                    <a:pt x="2152" y="1588"/>
                    <a:pt x="2182" y="1526"/>
                  </a:cubicBezTo>
                  <a:cubicBezTo>
                    <a:pt x="2302" y="1276"/>
                    <a:pt x="2341" y="1036"/>
                    <a:pt x="2306" y="771"/>
                  </a:cubicBezTo>
                  <a:cubicBezTo>
                    <a:pt x="2282" y="588"/>
                    <a:pt x="2188" y="429"/>
                    <a:pt x="2033" y="311"/>
                  </a:cubicBezTo>
                  <a:cubicBezTo>
                    <a:pt x="1772" y="114"/>
                    <a:pt x="1418" y="84"/>
                    <a:pt x="1230" y="84"/>
                  </a:cubicBezTo>
                  <a:cubicBezTo>
                    <a:pt x="1185" y="84"/>
                    <a:pt x="1140" y="86"/>
                    <a:pt x="1097" y="89"/>
                  </a:cubicBezTo>
                  <a:cubicBezTo>
                    <a:pt x="904" y="103"/>
                    <a:pt x="559" y="180"/>
                    <a:pt x="417" y="535"/>
                  </a:cubicBezTo>
                  <a:cubicBezTo>
                    <a:pt x="349" y="705"/>
                    <a:pt x="325" y="860"/>
                    <a:pt x="341" y="1039"/>
                  </a:cubicBezTo>
                  <a:cubicBezTo>
                    <a:pt x="355" y="1198"/>
                    <a:pt x="291" y="1332"/>
                    <a:pt x="227" y="1442"/>
                  </a:cubicBezTo>
                  <a:cubicBezTo>
                    <a:pt x="212" y="1467"/>
                    <a:pt x="197" y="1492"/>
                    <a:pt x="182" y="1517"/>
                  </a:cubicBezTo>
                  <a:cubicBezTo>
                    <a:pt x="158" y="1555"/>
                    <a:pt x="133" y="1595"/>
                    <a:pt x="112" y="1635"/>
                  </a:cubicBezTo>
                  <a:cubicBezTo>
                    <a:pt x="96" y="1665"/>
                    <a:pt x="94" y="1686"/>
                    <a:pt x="107" y="1696"/>
                  </a:cubicBezTo>
                  <a:cubicBezTo>
                    <a:pt x="108" y="1696"/>
                    <a:pt x="109" y="1696"/>
                    <a:pt x="111" y="1696"/>
                  </a:cubicBezTo>
                  <a:cubicBezTo>
                    <a:pt x="118" y="1696"/>
                    <a:pt x="128" y="1694"/>
                    <a:pt x="138" y="1692"/>
                  </a:cubicBezTo>
                  <a:cubicBezTo>
                    <a:pt x="151" y="1690"/>
                    <a:pt x="164" y="1687"/>
                    <a:pt x="178" y="1687"/>
                  </a:cubicBezTo>
                  <a:cubicBezTo>
                    <a:pt x="221" y="1687"/>
                    <a:pt x="250" y="1713"/>
                    <a:pt x="257" y="1757"/>
                  </a:cubicBezTo>
                  <a:cubicBezTo>
                    <a:pt x="262" y="1786"/>
                    <a:pt x="253" y="1813"/>
                    <a:pt x="246" y="1834"/>
                  </a:cubicBezTo>
                  <a:cubicBezTo>
                    <a:pt x="242" y="1847"/>
                    <a:pt x="238" y="1860"/>
                    <a:pt x="238" y="1868"/>
                  </a:cubicBezTo>
                  <a:cubicBezTo>
                    <a:pt x="240" y="1869"/>
                    <a:pt x="243" y="1871"/>
                    <a:pt x="245" y="1872"/>
                  </a:cubicBezTo>
                  <a:cubicBezTo>
                    <a:pt x="258" y="1879"/>
                    <a:pt x="278" y="1890"/>
                    <a:pt x="289" y="1915"/>
                  </a:cubicBezTo>
                  <a:cubicBezTo>
                    <a:pt x="306" y="1953"/>
                    <a:pt x="285" y="1986"/>
                    <a:pt x="274" y="2003"/>
                  </a:cubicBezTo>
                  <a:cubicBezTo>
                    <a:pt x="272" y="2007"/>
                    <a:pt x="271" y="2010"/>
                    <a:pt x="269" y="2012"/>
                  </a:cubicBezTo>
                  <a:cubicBezTo>
                    <a:pt x="255" y="2039"/>
                    <a:pt x="259" y="2047"/>
                    <a:pt x="282" y="2080"/>
                  </a:cubicBezTo>
                  <a:cubicBezTo>
                    <a:pt x="299" y="2104"/>
                    <a:pt x="320" y="2134"/>
                    <a:pt x="325" y="2177"/>
                  </a:cubicBezTo>
                  <a:cubicBezTo>
                    <a:pt x="328" y="2208"/>
                    <a:pt x="325" y="2240"/>
                    <a:pt x="323" y="2271"/>
                  </a:cubicBezTo>
                  <a:cubicBezTo>
                    <a:pt x="319" y="2324"/>
                    <a:pt x="314" y="2373"/>
                    <a:pt x="337" y="2404"/>
                  </a:cubicBezTo>
                  <a:cubicBezTo>
                    <a:pt x="356" y="2428"/>
                    <a:pt x="399" y="2441"/>
                    <a:pt x="467" y="2441"/>
                  </a:cubicBezTo>
                  <a:cubicBezTo>
                    <a:pt x="497" y="2441"/>
                    <a:pt x="529" y="2438"/>
                    <a:pt x="556" y="2436"/>
                  </a:cubicBezTo>
                  <a:cubicBezTo>
                    <a:pt x="573" y="2435"/>
                    <a:pt x="588" y="2434"/>
                    <a:pt x="602" y="2433"/>
                  </a:cubicBezTo>
                  <a:cubicBezTo>
                    <a:pt x="625" y="2432"/>
                    <a:pt x="649" y="2430"/>
                    <a:pt x="674" y="2428"/>
                  </a:cubicBezTo>
                  <a:cubicBezTo>
                    <a:pt x="708" y="2425"/>
                    <a:pt x="743" y="2421"/>
                    <a:pt x="779" y="2421"/>
                  </a:cubicBezTo>
                  <a:close/>
                </a:path>
              </a:pathLst>
            </a:custGeom>
            <a:gradFill>
              <a:gsLst>
                <a:gs pos="100000">
                  <a:srgbClr val="4472C4">
                    <a:lumMod val="75000"/>
                  </a:srgbClr>
                </a:gs>
                <a:gs pos="0">
                  <a:srgbClr val="27506E"/>
                </a:gs>
              </a:gsLst>
              <a:path path="circle">
                <a:fillToRect l="50000" t="50000" r="50000" b="50000"/>
              </a:path>
            </a:gradFill>
            <a:ln w="762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667"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16" name="组合 115">
              <a:extLst>
                <a:ext uri="{FF2B5EF4-FFF2-40B4-BE49-F238E27FC236}">
                  <a16:creationId xmlns:a16="http://schemas.microsoft.com/office/drawing/2014/main" id="{6B95C281-D532-47CD-AE6E-AFAE926F160B}"/>
                </a:ext>
              </a:extLst>
            </p:cNvPr>
            <p:cNvGrpSpPr/>
            <p:nvPr/>
          </p:nvGrpSpPr>
          <p:grpSpPr>
            <a:xfrm>
              <a:off x="5218905" y="1763218"/>
              <a:ext cx="1667103" cy="2557414"/>
              <a:chOff x="8575675" y="857250"/>
              <a:chExt cx="1631950" cy="2503488"/>
            </a:xfrm>
            <a:solidFill>
              <a:srgbClr val="ED7D31">
                <a:lumMod val="75000"/>
              </a:srgbClr>
            </a:solidFill>
          </p:grpSpPr>
          <p:sp>
            <p:nvSpPr>
              <p:cNvPr id="117" name="Freeform 6">
                <a:extLst>
                  <a:ext uri="{FF2B5EF4-FFF2-40B4-BE49-F238E27FC236}">
                    <a16:creationId xmlns:a16="http://schemas.microsoft.com/office/drawing/2014/main" id="{44D792A6-8B9A-46C9-AF55-C59F13CE6A64}"/>
                  </a:ext>
                </a:extLst>
              </p:cNvPr>
              <p:cNvSpPr/>
              <p:nvPr/>
            </p:nvSpPr>
            <p:spPr bwMode="auto">
              <a:xfrm>
                <a:off x="9074150" y="2714625"/>
                <a:ext cx="628650" cy="121523"/>
              </a:xfrm>
              <a:custGeom>
                <a:avLst/>
                <a:gdLst>
                  <a:gd name="T0" fmla="*/ 320 w 349"/>
                  <a:gd name="T1" fmla="*/ 0 h 71"/>
                  <a:gd name="T2" fmla="*/ 29 w 349"/>
                  <a:gd name="T3" fmla="*/ 0 h 71"/>
                  <a:gd name="T4" fmla="*/ 0 w 349"/>
                  <a:gd name="T5" fmla="*/ 28 h 71"/>
                  <a:gd name="T6" fmla="*/ 0 w 349"/>
                  <a:gd name="T7" fmla="*/ 42 h 71"/>
                  <a:gd name="T8" fmla="*/ 29 w 349"/>
                  <a:gd name="T9" fmla="*/ 71 h 71"/>
                  <a:gd name="T10" fmla="*/ 320 w 349"/>
                  <a:gd name="T11" fmla="*/ 71 h 71"/>
                  <a:gd name="T12" fmla="*/ 349 w 349"/>
                  <a:gd name="T13" fmla="*/ 42 h 71"/>
                  <a:gd name="T14" fmla="*/ 349 w 349"/>
                  <a:gd name="T15" fmla="*/ 28 h 71"/>
                  <a:gd name="T16" fmla="*/ 320 w 349"/>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9" h="71">
                    <a:moveTo>
                      <a:pt x="320" y="0"/>
                    </a:moveTo>
                    <a:cubicBezTo>
                      <a:pt x="29" y="0"/>
                      <a:pt x="29" y="0"/>
                      <a:pt x="29" y="0"/>
                    </a:cubicBezTo>
                    <a:cubicBezTo>
                      <a:pt x="13" y="0"/>
                      <a:pt x="0" y="13"/>
                      <a:pt x="0" y="28"/>
                    </a:cubicBezTo>
                    <a:cubicBezTo>
                      <a:pt x="0" y="42"/>
                      <a:pt x="0" y="42"/>
                      <a:pt x="0" y="42"/>
                    </a:cubicBezTo>
                    <a:cubicBezTo>
                      <a:pt x="0" y="58"/>
                      <a:pt x="13" y="71"/>
                      <a:pt x="29" y="71"/>
                    </a:cubicBezTo>
                    <a:cubicBezTo>
                      <a:pt x="320" y="71"/>
                      <a:pt x="320" y="71"/>
                      <a:pt x="320" y="71"/>
                    </a:cubicBezTo>
                    <a:cubicBezTo>
                      <a:pt x="336" y="71"/>
                      <a:pt x="349" y="58"/>
                      <a:pt x="349" y="42"/>
                    </a:cubicBezTo>
                    <a:cubicBezTo>
                      <a:pt x="349" y="28"/>
                      <a:pt x="349" y="28"/>
                      <a:pt x="349" y="28"/>
                    </a:cubicBezTo>
                    <a:cubicBezTo>
                      <a:pt x="349" y="13"/>
                      <a:pt x="336" y="0"/>
                      <a:pt x="320" y="0"/>
                    </a:cubicBezTo>
                    <a:close/>
                  </a:path>
                </a:pathLst>
              </a:custGeom>
              <a:gradFill>
                <a:gsLst>
                  <a:gs pos="100000">
                    <a:srgbClr val="4472C4">
                      <a:lumMod val="75000"/>
                    </a:srgbClr>
                  </a:gs>
                  <a:gs pos="0">
                    <a:srgbClr val="27506E"/>
                  </a:gs>
                </a:gsLst>
                <a:path path="circle">
                  <a:fillToRect l="50000" t="50000" r="50000" b="50000"/>
                </a:path>
              </a:gradFill>
              <a:ln w="762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667"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8" name="Freeform 7">
                <a:extLst>
                  <a:ext uri="{FF2B5EF4-FFF2-40B4-BE49-F238E27FC236}">
                    <a16:creationId xmlns:a16="http://schemas.microsoft.com/office/drawing/2014/main" id="{10EE525D-059E-4175-89C1-162132B160C2}"/>
                  </a:ext>
                </a:extLst>
              </p:cNvPr>
              <p:cNvSpPr/>
              <p:nvPr/>
            </p:nvSpPr>
            <p:spPr bwMode="auto">
              <a:xfrm>
                <a:off x="9074150" y="2853645"/>
                <a:ext cx="628650" cy="121523"/>
              </a:xfrm>
              <a:custGeom>
                <a:avLst/>
                <a:gdLst>
                  <a:gd name="T0" fmla="*/ 320 w 349"/>
                  <a:gd name="T1" fmla="*/ 0 h 71"/>
                  <a:gd name="T2" fmla="*/ 29 w 349"/>
                  <a:gd name="T3" fmla="*/ 0 h 71"/>
                  <a:gd name="T4" fmla="*/ 0 w 349"/>
                  <a:gd name="T5" fmla="*/ 29 h 71"/>
                  <a:gd name="T6" fmla="*/ 0 w 349"/>
                  <a:gd name="T7" fmla="*/ 42 h 71"/>
                  <a:gd name="T8" fmla="*/ 29 w 349"/>
                  <a:gd name="T9" fmla="*/ 71 h 71"/>
                  <a:gd name="T10" fmla="*/ 320 w 349"/>
                  <a:gd name="T11" fmla="*/ 71 h 71"/>
                  <a:gd name="T12" fmla="*/ 349 w 349"/>
                  <a:gd name="T13" fmla="*/ 42 h 71"/>
                  <a:gd name="T14" fmla="*/ 349 w 349"/>
                  <a:gd name="T15" fmla="*/ 29 h 71"/>
                  <a:gd name="T16" fmla="*/ 320 w 349"/>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9" h="71">
                    <a:moveTo>
                      <a:pt x="320" y="0"/>
                    </a:moveTo>
                    <a:cubicBezTo>
                      <a:pt x="29" y="0"/>
                      <a:pt x="29" y="0"/>
                      <a:pt x="29" y="0"/>
                    </a:cubicBezTo>
                    <a:cubicBezTo>
                      <a:pt x="13" y="0"/>
                      <a:pt x="0" y="13"/>
                      <a:pt x="0" y="29"/>
                    </a:cubicBezTo>
                    <a:cubicBezTo>
                      <a:pt x="0" y="42"/>
                      <a:pt x="0" y="42"/>
                      <a:pt x="0" y="42"/>
                    </a:cubicBezTo>
                    <a:cubicBezTo>
                      <a:pt x="0" y="58"/>
                      <a:pt x="13" y="71"/>
                      <a:pt x="29" y="71"/>
                    </a:cubicBezTo>
                    <a:cubicBezTo>
                      <a:pt x="320" y="71"/>
                      <a:pt x="320" y="71"/>
                      <a:pt x="320" y="71"/>
                    </a:cubicBezTo>
                    <a:cubicBezTo>
                      <a:pt x="336" y="71"/>
                      <a:pt x="349" y="58"/>
                      <a:pt x="349" y="42"/>
                    </a:cubicBezTo>
                    <a:cubicBezTo>
                      <a:pt x="349" y="29"/>
                      <a:pt x="349" y="29"/>
                      <a:pt x="349" y="29"/>
                    </a:cubicBezTo>
                    <a:cubicBezTo>
                      <a:pt x="349" y="13"/>
                      <a:pt x="336" y="0"/>
                      <a:pt x="320" y="0"/>
                    </a:cubicBezTo>
                    <a:close/>
                  </a:path>
                </a:pathLst>
              </a:custGeom>
              <a:gradFill>
                <a:gsLst>
                  <a:gs pos="100000">
                    <a:srgbClr val="4472C4">
                      <a:lumMod val="75000"/>
                    </a:srgbClr>
                  </a:gs>
                  <a:gs pos="0">
                    <a:srgbClr val="27506E"/>
                  </a:gs>
                </a:gsLst>
                <a:path path="circle">
                  <a:fillToRect l="50000" t="50000" r="50000" b="50000"/>
                </a:path>
              </a:gradFill>
              <a:ln w="762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667"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9" name="Freeform 8">
                <a:extLst>
                  <a:ext uri="{FF2B5EF4-FFF2-40B4-BE49-F238E27FC236}">
                    <a16:creationId xmlns:a16="http://schemas.microsoft.com/office/drawing/2014/main" id="{EB2828DC-3803-49B4-9F5B-10CE3EB36F62}"/>
                  </a:ext>
                </a:extLst>
              </p:cNvPr>
              <p:cNvSpPr/>
              <p:nvPr/>
            </p:nvSpPr>
            <p:spPr bwMode="auto">
              <a:xfrm>
                <a:off x="9104313" y="2992665"/>
                <a:ext cx="569913" cy="121523"/>
              </a:xfrm>
              <a:custGeom>
                <a:avLst/>
                <a:gdLst>
                  <a:gd name="T0" fmla="*/ 287 w 316"/>
                  <a:gd name="T1" fmla="*/ 0 h 71"/>
                  <a:gd name="T2" fmla="*/ 29 w 316"/>
                  <a:gd name="T3" fmla="*/ 0 h 71"/>
                  <a:gd name="T4" fmla="*/ 0 w 316"/>
                  <a:gd name="T5" fmla="*/ 29 h 71"/>
                  <a:gd name="T6" fmla="*/ 0 w 316"/>
                  <a:gd name="T7" fmla="*/ 42 h 71"/>
                  <a:gd name="T8" fmla="*/ 29 w 316"/>
                  <a:gd name="T9" fmla="*/ 71 h 71"/>
                  <a:gd name="T10" fmla="*/ 287 w 316"/>
                  <a:gd name="T11" fmla="*/ 71 h 71"/>
                  <a:gd name="T12" fmla="*/ 316 w 316"/>
                  <a:gd name="T13" fmla="*/ 42 h 71"/>
                  <a:gd name="T14" fmla="*/ 316 w 316"/>
                  <a:gd name="T15" fmla="*/ 29 h 71"/>
                  <a:gd name="T16" fmla="*/ 287 w 316"/>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6" h="71">
                    <a:moveTo>
                      <a:pt x="287" y="0"/>
                    </a:moveTo>
                    <a:cubicBezTo>
                      <a:pt x="29" y="0"/>
                      <a:pt x="29" y="0"/>
                      <a:pt x="29" y="0"/>
                    </a:cubicBezTo>
                    <a:cubicBezTo>
                      <a:pt x="13" y="0"/>
                      <a:pt x="0" y="13"/>
                      <a:pt x="0" y="29"/>
                    </a:cubicBezTo>
                    <a:cubicBezTo>
                      <a:pt x="0" y="42"/>
                      <a:pt x="0" y="42"/>
                      <a:pt x="0" y="42"/>
                    </a:cubicBezTo>
                    <a:cubicBezTo>
                      <a:pt x="0" y="58"/>
                      <a:pt x="13" y="71"/>
                      <a:pt x="29" y="71"/>
                    </a:cubicBezTo>
                    <a:cubicBezTo>
                      <a:pt x="287" y="71"/>
                      <a:pt x="287" y="71"/>
                      <a:pt x="287" y="71"/>
                    </a:cubicBezTo>
                    <a:cubicBezTo>
                      <a:pt x="303" y="71"/>
                      <a:pt x="316" y="58"/>
                      <a:pt x="316" y="42"/>
                    </a:cubicBezTo>
                    <a:cubicBezTo>
                      <a:pt x="316" y="29"/>
                      <a:pt x="316" y="29"/>
                      <a:pt x="316" y="29"/>
                    </a:cubicBezTo>
                    <a:cubicBezTo>
                      <a:pt x="316" y="13"/>
                      <a:pt x="303" y="0"/>
                      <a:pt x="287" y="0"/>
                    </a:cubicBezTo>
                    <a:close/>
                  </a:path>
                </a:pathLst>
              </a:custGeom>
              <a:gradFill>
                <a:gsLst>
                  <a:gs pos="100000">
                    <a:srgbClr val="4472C4">
                      <a:lumMod val="75000"/>
                    </a:srgbClr>
                  </a:gs>
                  <a:gs pos="0">
                    <a:srgbClr val="27506E"/>
                  </a:gs>
                </a:gsLst>
                <a:path path="circle">
                  <a:fillToRect l="50000" t="50000" r="50000" b="50000"/>
                </a:path>
              </a:gradFill>
              <a:ln w="762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667"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0" name="Freeform 9">
                <a:extLst>
                  <a:ext uri="{FF2B5EF4-FFF2-40B4-BE49-F238E27FC236}">
                    <a16:creationId xmlns:a16="http://schemas.microsoft.com/office/drawing/2014/main" id="{05F2F565-F940-42BA-8B41-784549222DCA}"/>
                  </a:ext>
                </a:extLst>
              </p:cNvPr>
              <p:cNvSpPr/>
              <p:nvPr/>
            </p:nvSpPr>
            <p:spPr bwMode="auto">
              <a:xfrm>
                <a:off x="9223375" y="3131686"/>
                <a:ext cx="331788" cy="121523"/>
              </a:xfrm>
              <a:custGeom>
                <a:avLst/>
                <a:gdLst>
                  <a:gd name="T0" fmla="*/ 155 w 184"/>
                  <a:gd name="T1" fmla="*/ 0 h 71"/>
                  <a:gd name="T2" fmla="*/ 29 w 184"/>
                  <a:gd name="T3" fmla="*/ 0 h 71"/>
                  <a:gd name="T4" fmla="*/ 0 w 184"/>
                  <a:gd name="T5" fmla="*/ 29 h 71"/>
                  <a:gd name="T6" fmla="*/ 0 w 184"/>
                  <a:gd name="T7" fmla="*/ 42 h 71"/>
                  <a:gd name="T8" fmla="*/ 29 w 184"/>
                  <a:gd name="T9" fmla="*/ 71 h 71"/>
                  <a:gd name="T10" fmla="*/ 155 w 184"/>
                  <a:gd name="T11" fmla="*/ 71 h 71"/>
                  <a:gd name="T12" fmla="*/ 184 w 184"/>
                  <a:gd name="T13" fmla="*/ 42 h 71"/>
                  <a:gd name="T14" fmla="*/ 184 w 184"/>
                  <a:gd name="T15" fmla="*/ 29 h 71"/>
                  <a:gd name="T16" fmla="*/ 155 w 184"/>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4" h="71">
                    <a:moveTo>
                      <a:pt x="155" y="0"/>
                    </a:moveTo>
                    <a:cubicBezTo>
                      <a:pt x="29" y="0"/>
                      <a:pt x="29" y="0"/>
                      <a:pt x="29" y="0"/>
                    </a:cubicBezTo>
                    <a:cubicBezTo>
                      <a:pt x="13" y="0"/>
                      <a:pt x="0" y="13"/>
                      <a:pt x="0" y="29"/>
                    </a:cubicBezTo>
                    <a:cubicBezTo>
                      <a:pt x="0" y="42"/>
                      <a:pt x="0" y="42"/>
                      <a:pt x="0" y="42"/>
                    </a:cubicBezTo>
                    <a:cubicBezTo>
                      <a:pt x="0" y="58"/>
                      <a:pt x="13" y="71"/>
                      <a:pt x="29" y="71"/>
                    </a:cubicBezTo>
                    <a:cubicBezTo>
                      <a:pt x="155" y="71"/>
                      <a:pt x="155" y="71"/>
                      <a:pt x="155" y="71"/>
                    </a:cubicBezTo>
                    <a:cubicBezTo>
                      <a:pt x="171" y="71"/>
                      <a:pt x="184" y="58"/>
                      <a:pt x="184" y="42"/>
                    </a:cubicBezTo>
                    <a:cubicBezTo>
                      <a:pt x="184" y="29"/>
                      <a:pt x="184" y="29"/>
                      <a:pt x="184" y="29"/>
                    </a:cubicBezTo>
                    <a:cubicBezTo>
                      <a:pt x="184" y="13"/>
                      <a:pt x="171" y="0"/>
                      <a:pt x="155" y="0"/>
                    </a:cubicBezTo>
                    <a:close/>
                  </a:path>
                </a:pathLst>
              </a:custGeom>
              <a:gradFill>
                <a:gsLst>
                  <a:gs pos="100000">
                    <a:srgbClr val="4472C4">
                      <a:lumMod val="75000"/>
                    </a:srgbClr>
                  </a:gs>
                  <a:gs pos="0">
                    <a:srgbClr val="27506E"/>
                  </a:gs>
                </a:gsLst>
                <a:path path="circle">
                  <a:fillToRect l="50000" t="50000" r="50000" b="50000"/>
                </a:path>
              </a:gradFill>
              <a:ln w="762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667"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1" name="Freeform 10">
                <a:extLst>
                  <a:ext uri="{FF2B5EF4-FFF2-40B4-BE49-F238E27FC236}">
                    <a16:creationId xmlns:a16="http://schemas.microsoft.com/office/drawing/2014/main" id="{3A43FA64-9FAF-4E54-B93A-85966C066331}"/>
                  </a:ext>
                </a:extLst>
              </p:cNvPr>
              <p:cNvSpPr>
                <a:spLocks noEditPoints="1"/>
              </p:cNvSpPr>
              <p:nvPr/>
            </p:nvSpPr>
            <p:spPr bwMode="auto">
              <a:xfrm>
                <a:off x="8575675" y="857250"/>
                <a:ext cx="1631950" cy="2503488"/>
              </a:xfrm>
              <a:custGeom>
                <a:avLst/>
                <a:gdLst>
                  <a:gd name="T0" fmla="*/ 774 w 906"/>
                  <a:gd name="T1" fmla="*/ 136 h 1391"/>
                  <a:gd name="T2" fmla="*/ 482 w 906"/>
                  <a:gd name="T3" fmla="*/ 1 h 1391"/>
                  <a:gd name="T4" fmla="*/ 481 w 906"/>
                  <a:gd name="T5" fmla="*/ 1 h 1391"/>
                  <a:gd name="T6" fmla="*/ 425 w 906"/>
                  <a:gd name="T7" fmla="*/ 1 h 1391"/>
                  <a:gd name="T8" fmla="*/ 424 w 906"/>
                  <a:gd name="T9" fmla="*/ 1 h 1391"/>
                  <a:gd name="T10" fmla="*/ 132 w 906"/>
                  <a:gd name="T11" fmla="*/ 136 h 1391"/>
                  <a:gd name="T12" fmla="*/ 52 w 906"/>
                  <a:gd name="T13" fmla="*/ 671 h 1391"/>
                  <a:gd name="T14" fmla="*/ 221 w 906"/>
                  <a:gd name="T15" fmla="*/ 915 h 1391"/>
                  <a:gd name="T16" fmla="*/ 216 w 906"/>
                  <a:gd name="T17" fmla="*/ 1060 h 1391"/>
                  <a:gd name="T18" fmla="*/ 221 w 906"/>
                  <a:gd name="T19" fmla="*/ 1105 h 1391"/>
                  <a:gd name="T20" fmla="*/ 216 w 906"/>
                  <a:gd name="T21" fmla="*/ 1149 h 1391"/>
                  <a:gd name="T22" fmla="*/ 232 w 906"/>
                  <a:gd name="T23" fmla="*/ 1212 h 1391"/>
                  <a:gd name="T24" fmla="*/ 299 w 906"/>
                  <a:gd name="T25" fmla="*/ 1313 h 1391"/>
                  <a:gd name="T26" fmla="*/ 516 w 906"/>
                  <a:gd name="T27" fmla="*/ 1391 h 1391"/>
                  <a:gd name="T28" fmla="*/ 673 w 906"/>
                  <a:gd name="T29" fmla="*/ 1225 h 1391"/>
                  <a:gd name="T30" fmla="*/ 673 w 906"/>
                  <a:gd name="T31" fmla="*/ 1203 h 1391"/>
                  <a:gd name="T32" fmla="*/ 690 w 906"/>
                  <a:gd name="T33" fmla="*/ 1136 h 1391"/>
                  <a:gd name="T34" fmla="*/ 690 w 906"/>
                  <a:gd name="T35" fmla="*/ 1074 h 1391"/>
                  <a:gd name="T36" fmla="*/ 678 w 906"/>
                  <a:gd name="T37" fmla="*/ 1015 h 1391"/>
                  <a:gd name="T38" fmla="*/ 754 w 906"/>
                  <a:gd name="T39" fmla="*/ 801 h 1391"/>
                  <a:gd name="T40" fmla="*/ 903 w 906"/>
                  <a:gd name="T41" fmla="*/ 457 h 1391"/>
                  <a:gd name="T42" fmla="*/ 728 w 906"/>
                  <a:gd name="T43" fmla="*/ 775 h 1391"/>
                  <a:gd name="T44" fmla="*/ 639 w 906"/>
                  <a:gd name="T45" fmla="*/ 1024 h 1391"/>
                  <a:gd name="T46" fmla="*/ 653 w 906"/>
                  <a:gd name="T47" fmla="*/ 1074 h 1391"/>
                  <a:gd name="T48" fmla="*/ 653 w 906"/>
                  <a:gd name="T49" fmla="*/ 1136 h 1391"/>
                  <a:gd name="T50" fmla="*/ 633 w 906"/>
                  <a:gd name="T51" fmla="*/ 1192 h 1391"/>
                  <a:gd name="T52" fmla="*/ 636 w 906"/>
                  <a:gd name="T53" fmla="*/ 1225 h 1391"/>
                  <a:gd name="T54" fmla="*/ 570 w 906"/>
                  <a:gd name="T55" fmla="*/ 1280 h 1391"/>
                  <a:gd name="T56" fmla="*/ 571 w 906"/>
                  <a:gd name="T57" fmla="*/ 1299 h 1391"/>
                  <a:gd name="T58" fmla="*/ 390 w 906"/>
                  <a:gd name="T59" fmla="*/ 1354 h 1391"/>
                  <a:gd name="T60" fmla="*/ 335 w 906"/>
                  <a:gd name="T61" fmla="*/ 1286 h 1391"/>
                  <a:gd name="T62" fmla="*/ 324 w 906"/>
                  <a:gd name="T63" fmla="*/ 1280 h 1391"/>
                  <a:gd name="T64" fmla="*/ 269 w 906"/>
                  <a:gd name="T65" fmla="*/ 1212 h 1391"/>
                  <a:gd name="T66" fmla="*/ 253 w 906"/>
                  <a:gd name="T67" fmla="*/ 1149 h 1391"/>
                  <a:gd name="T68" fmla="*/ 263 w 906"/>
                  <a:gd name="T69" fmla="*/ 1105 h 1391"/>
                  <a:gd name="T70" fmla="*/ 253 w 906"/>
                  <a:gd name="T71" fmla="*/ 1060 h 1391"/>
                  <a:gd name="T72" fmla="*/ 258 w 906"/>
                  <a:gd name="T73" fmla="*/ 913 h 1391"/>
                  <a:gd name="T74" fmla="*/ 85 w 906"/>
                  <a:gd name="T75" fmla="*/ 655 h 1391"/>
                  <a:gd name="T76" fmla="*/ 158 w 906"/>
                  <a:gd name="T77" fmla="*/ 161 h 1391"/>
                  <a:gd name="T78" fmla="*/ 453 w 906"/>
                  <a:gd name="T79" fmla="*/ 37 h 1391"/>
                  <a:gd name="T80" fmla="*/ 747 w 906"/>
                  <a:gd name="T81" fmla="*/ 161 h 1391"/>
                  <a:gd name="T82" fmla="*/ 820 w 906"/>
                  <a:gd name="T83" fmla="*/ 655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06" h="1391">
                    <a:moveTo>
                      <a:pt x="903" y="457"/>
                    </a:moveTo>
                    <a:cubicBezTo>
                      <a:pt x="903" y="335"/>
                      <a:pt x="857" y="221"/>
                      <a:pt x="774" y="136"/>
                    </a:cubicBezTo>
                    <a:cubicBezTo>
                      <a:pt x="735" y="96"/>
                      <a:pt x="690" y="64"/>
                      <a:pt x="640" y="41"/>
                    </a:cubicBezTo>
                    <a:cubicBezTo>
                      <a:pt x="590" y="18"/>
                      <a:pt x="537" y="5"/>
                      <a:pt x="482" y="1"/>
                    </a:cubicBezTo>
                    <a:cubicBezTo>
                      <a:pt x="481" y="1"/>
                      <a:pt x="481" y="1"/>
                      <a:pt x="481" y="1"/>
                    </a:cubicBezTo>
                    <a:cubicBezTo>
                      <a:pt x="481" y="1"/>
                      <a:pt x="481" y="1"/>
                      <a:pt x="481" y="1"/>
                    </a:cubicBezTo>
                    <a:cubicBezTo>
                      <a:pt x="479" y="1"/>
                      <a:pt x="461" y="0"/>
                      <a:pt x="453" y="0"/>
                    </a:cubicBezTo>
                    <a:cubicBezTo>
                      <a:pt x="444" y="0"/>
                      <a:pt x="427" y="1"/>
                      <a:pt x="425" y="1"/>
                    </a:cubicBezTo>
                    <a:cubicBezTo>
                      <a:pt x="424" y="1"/>
                      <a:pt x="424" y="1"/>
                      <a:pt x="424" y="1"/>
                    </a:cubicBezTo>
                    <a:cubicBezTo>
                      <a:pt x="424" y="1"/>
                      <a:pt x="424" y="1"/>
                      <a:pt x="424" y="1"/>
                    </a:cubicBezTo>
                    <a:cubicBezTo>
                      <a:pt x="368" y="5"/>
                      <a:pt x="315" y="18"/>
                      <a:pt x="265" y="41"/>
                    </a:cubicBezTo>
                    <a:cubicBezTo>
                      <a:pt x="215" y="64"/>
                      <a:pt x="171" y="96"/>
                      <a:pt x="132" y="136"/>
                    </a:cubicBezTo>
                    <a:cubicBezTo>
                      <a:pt x="49" y="221"/>
                      <a:pt x="3" y="335"/>
                      <a:pt x="2" y="457"/>
                    </a:cubicBezTo>
                    <a:cubicBezTo>
                      <a:pt x="1" y="477"/>
                      <a:pt x="0" y="567"/>
                      <a:pt x="52" y="671"/>
                    </a:cubicBezTo>
                    <a:cubicBezTo>
                      <a:pt x="80" y="729"/>
                      <a:pt x="120" y="769"/>
                      <a:pt x="152" y="801"/>
                    </a:cubicBezTo>
                    <a:cubicBezTo>
                      <a:pt x="193" y="842"/>
                      <a:pt x="218" y="867"/>
                      <a:pt x="221" y="915"/>
                    </a:cubicBezTo>
                    <a:cubicBezTo>
                      <a:pt x="221" y="927"/>
                      <a:pt x="224" y="981"/>
                      <a:pt x="228" y="1015"/>
                    </a:cubicBezTo>
                    <a:cubicBezTo>
                      <a:pt x="220" y="1029"/>
                      <a:pt x="216" y="1044"/>
                      <a:pt x="216" y="1060"/>
                    </a:cubicBezTo>
                    <a:cubicBezTo>
                      <a:pt x="216" y="1074"/>
                      <a:pt x="216" y="1074"/>
                      <a:pt x="216" y="1074"/>
                    </a:cubicBezTo>
                    <a:cubicBezTo>
                      <a:pt x="216" y="1084"/>
                      <a:pt x="218" y="1095"/>
                      <a:pt x="221" y="1105"/>
                    </a:cubicBezTo>
                    <a:cubicBezTo>
                      <a:pt x="218" y="1115"/>
                      <a:pt x="216" y="1125"/>
                      <a:pt x="216" y="1136"/>
                    </a:cubicBezTo>
                    <a:cubicBezTo>
                      <a:pt x="216" y="1149"/>
                      <a:pt x="216" y="1149"/>
                      <a:pt x="216" y="1149"/>
                    </a:cubicBezTo>
                    <a:cubicBezTo>
                      <a:pt x="216" y="1169"/>
                      <a:pt x="222" y="1187"/>
                      <a:pt x="233" y="1203"/>
                    </a:cubicBezTo>
                    <a:cubicBezTo>
                      <a:pt x="232" y="1206"/>
                      <a:pt x="232" y="1209"/>
                      <a:pt x="232" y="1212"/>
                    </a:cubicBezTo>
                    <a:cubicBezTo>
                      <a:pt x="232" y="1225"/>
                      <a:pt x="232" y="1225"/>
                      <a:pt x="232" y="1225"/>
                    </a:cubicBezTo>
                    <a:cubicBezTo>
                      <a:pt x="232" y="1267"/>
                      <a:pt x="261" y="1303"/>
                      <a:pt x="299" y="1313"/>
                    </a:cubicBezTo>
                    <a:cubicBezTo>
                      <a:pt x="306" y="1357"/>
                      <a:pt x="344" y="1391"/>
                      <a:pt x="390" y="1391"/>
                    </a:cubicBezTo>
                    <a:cubicBezTo>
                      <a:pt x="516" y="1391"/>
                      <a:pt x="516" y="1391"/>
                      <a:pt x="516" y="1391"/>
                    </a:cubicBezTo>
                    <a:cubicBezTo>
                      <a:pt x="562" y="1391"/>
                      <a:pt x="600" y="1357"/>
                      <a:pt x="606" y="1313"/>
                    </a:cubicBezTo>
                    <a:cubicBezTo>
                      <a:pt x="645" y="1303"/>
                      <a:pt x="673" y="1267"/>
                      <a:pt x="673" y="1225"/>
                    </a:cubicBezTo>
                    <a:cubicBezTo>
                      <a:pt x="673" y="1212"/>
                      <a:pt x="673" y="1212"/>
                      <a:pt x="673" y="1212"/>
                    </a:cubicBezTo>
                    <a:cubicBezTo>
                      <a:pt x="673" y="1209"/>
                      <a:pt x="673" y="1206"/>
                      <a:pt x="673" y="1203"/>
                    </a:cubicBezTo>
                    <a:cubicBezTo>
                      <a:pt x="684" y="1187"/>
                      <a:pt x="690" y="1169"/>
                      <a:pt x="690" y="1149"/>
                    </a:cubicBezTo>
                    <a:cubicBezTo>
                      <a:pt x="690" y="1136"/>
                      <a:pt x="690" y="1136"/>
                      <a:pt x="690" y="1136"/>
                    </a:cubicBezTo>
                    <a:cubicBezTo>
                      <a:pt x="690" y="1125"/>
                      <a:pt x="688" y="1115"/>
                      <a:pt x="684" y="1105"/>
                    </a:cubicBezTo>
                    <a:cubicBezTo>
                      <a:pt x="688" y="1095"/>
                      <a:pt x="690" y="1084"/>
                      <a:pt x="690" y="1074"/>
                    </a:cubicBezTo>
                    <a:cubicBezTo>
                      <a:pt x="690" y="1060"/>
                      <a:pt x="690" y="1060"/>
                      <a:pt x="690" y="1060"/>
                    </a:cubicBezTo>
                    <a:cubicBezTo>
                      <a:pt x="690" y="1044"/>
                      <a:pt x="686" y="1029"/>
                      <a:pt x="678" y="1015"/>
                    </a:cubicBezTo>
                    <a:cubicBezTo>
                      <a:pt x="681" y="981"/>
                      <a:pt x="684" y="927"/>
                      <a:pt x="685" y="915"/>
                    </a:cubicBezTo>
                    <a:cubicBezTo>
                      <a:pt x="687" y="867"/>
                      <a:pt x="712" y="842"/>
                      <a:pt x="754" y="801"/>
                    </a:cubicBezTo>
                    <a:cubicBezTo>
                      <a:pt x="786" y="769"/>
                      <a:pt x="826" y="729"/>
                      <a:pt x="853" y="671"/>
                    </a:cubicBezTo>
                    <a:cubicBezTo>
                      <a:pt x="906" y="567"/>
                      <a:pt x="904" y="477"/>
                      <a:pt x="903" y="457"/>
                    </a:cubicBezTo>
                    <a:close/>
                    <a:moveTo>
                      <a:pt x="820" y="655"/>
                    </a:moveTo>
                    <a:cubicBezTo>
                      <a:pt x="795" y="708"/>
                      <a:pt x="759" y="743"/>
                      <a:pt x="728" y="775"/>
                    </a:cubicBezTo>
                    <a:cubicBezTo>
                      <a:pt x="685" y="817"/>
                      <a:pt x="651" y="850"/>
                      <a:pt x="648" y="913"/>
                    </a:cubicBezTo>
                    <a:cubicBezTo>
                      <a:pt x="648" y="922"/>
                      <a:pt x="644" y="996"/>
                      <a:pt x="639" y="1024"/>
                    </a:cubicBezTo>
                    <a:cubicBezTo>
                      <a:pt x="648" y="1034"/>
                      <a:pt x="653" y="1047"/>
                      <a:pt x="653" y="1060"/>
                    </a:cubicBezTo>
                    <a:cubicBezTo>
                      <a:pt x="653" y="1074"/>
                      <a:pt x="653" y="1074"/>
                      <a:pt x="653" y="1074"/>
                    </a:cubicBezTo>
                    <a:cubicBezTo>
                      <a:pt x="653" y="1085"/>
                      <a:pt x="649" y="1096"/>
                      <a:pt x="643" y="1105"/>
                    </a:cubicBezTo>
                    <a:cubicBezTo>
                      <a:pt x="649" y="1114"/>
                      <a:pt x="653" y="1125"/>
                      <a:pt x="653" y="1136"/>
                    </a:cubicBezTo>
                    <a:cubicBezTo>
                      <a:pt x="653" y="1149"/>
                      <a:pt x="653" y="1149"/>
                      <a:pt x="653" y="1149"/>
                    </a:cubicBezTo>
                    <a:cubicBezTo>
                      <a:pt x="653" y="1167"/>
                      <a:pt x="645" y="1182"/>
                      <a:pt x="633" y="1192"/>
                    </a:cubicBezTo>
                    <a:cubicBezTo>
                      <a:pt x="635" y="1198"/>
                      <a:pt x="636" y="1205"/>
                      <a:pt x="636" y="1212"/>
                    </a:cubicBezTo>
                    <a:cubicBezTo>
                      <a:pt x="636" y="1225"/>
                      <a:pt x="636" y="1225"/>
                      <a:pt x="636" y="1225"/>
                    </a:cubicBezTo>
                    <a:cubicBezTo>
                      <a:pt x="636" y="1255"/>
                      <a:pt x="612" y="1280"/>
                      <a:pt x="582" y="1280"/>
                    </a:cubicBezTo>
                    <a:cubicBezTo>
                      <a:pt x="570" y="1280"/>
                      <a:pt x="570" y="1280"/>
                      <a:pt x="570" y="1280"/>
                    </a:cubicBezTo>
                    <a:cubicBezTo>
                      <a:pt x="570" y="1282"/>
                      <a:pt x="571" y="1284"/>
                      <a:pt x="571" y="1286"/>
                    </a:cubicBezTo>
                    <a:cubicBezTo>
                      <a:pt x="571" y="1299"/>
                      <a:pt x="571" y="1299"/>
                      <a:pt x="571" y="1299"/>
                    </a:cubicBezTo>
                    <a:cubicBezTo>
                      <a:pt x="571" y="1329"/>
                      <a:pt x="546" y="1354"/>
                      <a:pt x="516" y="1354"/>
                    </a:cubicBezTo>
                    <a:cubicBezTo>
                      <a:pt x="390" y="1354"/>
                      <a:pt x="390" y="1354"/>
                      <a:pt x="390" y="1354"/>
                    </a:cubicBezTo>
                    <a:cubicBezTo>
                      <a:pt x="360" y="1354"/>
                      <a:pt x="335" y="1329"/>
                      <a:pt x="335" y="1299"/>
                    </a:cubicBezTo>
                    <a:cubicBezTo>
                      <a:pt x="335" y="1286"/>
                      <a:pt x="335" y="1286"/>
                      <a:pt x="335" y="1286"/>
                    </a:cubicBezTo>
                    <a:cubicBezTo>
                      <a:pt x="335" y="1284"/>
                      <a:pt x="335" y="1282"/>
                      <a:pt x="335" y="1280"/>
                    </a:cubicBezTo>
                    <a:cubicBezTo>
                      <a:pt x="324" y="1280"/>
                      <a:pt x="324" y="1280"/>
                      <a:pt x="324" y="1280"/>
                    </a:cubicBezTo>
                    <a:cubicBezTo>
                      <a:pt x="294" y="1280"/>
                      <a:pt x="269" y="1255"/>
                      <a:pt x="269" y="1225"/>
                    </a:cubicBezTo>
                    <a:cubicBezTo>
                      <a:pt x="269" y="1212"/>
                      <a:pt x="269" y="1212"/>
                      <a:pt x="269" y="1212"/>
                    </a:cubicBezTo>
                    <a:cubicBezTo>
                      <a:pt x="269" y="1205"/>
                      <a:pt x="270" y="1198"/>
                      <a:pt x="273" y="1192"/>
                    </a:cubicBezTo>
                    <a:cubicBezTo>
                      <a:pt x="261" y="1182"/>
                      <a:pt x="253" y="1167"/>
                      <a:pt x="253" y="1149"/>
                    </a:cubicBezTo>
                    <a:cubicBezTo>
                      <a:pt x="253" y="1136"/>
                      <a:pt x="253" y="1136"/>
                      <a:pt x="253" y="1136"/>
                    </a:cubicBezTo>
                    <a:cubicBezTo>
                      <a:pt x="253" y="1125"/>
                      <a:pt x="256" y="1114"/>
                      <a:pt x="263" y="1105"/>
                    </a:cubicBezTo>
                    <a:cubicBezTo>
                      <a:pt x="256" y="1096"/>
                      <a:pt x="253" y="1085"/>
                      <a:pt x="253" y="1074"/>
                    </a:cubicBezTo>
                    <a:cubicBezTo>
                      <a:pt x="253" y="1060"/>
                      <a:pt x="253" y="1060"/>
                      <a:pt x="253" y="1060"/>
                    </a:cubicBezTo>
                    <a:cubicBezTo>
                      <a:pt x="253" y="1047"/>
                      <a:pt x="258" y="1034"/>
                      <a:pt x="266" y="1024"/>
                    </a:cubicBezTo>
                    <a:cubicBezTo>
                      <a:pt x="262" y="996"/>
                      <a:pt x="258" y="922"/>
                      <a:pt x="258" y="913"/>
                    </a:cubicBezTo>
                    <a:cubicBezTo>
                      <a:pt x="254" y="850"/>
                      <a:pt x="220" y="817"/>
                      <a:pt x="178" y="775"/>
                    </a:cubicBezTo>
                    <a:cubicBezTo>
                      <a:pt x="146" y="743"/>
                      <a:pt x="110" y="708"/>
                      <a:pt x="85" y="655"/>
                    </a:cubicBezTo>
                    <a:cubicBezTo>
                      <a:pt x="35" y="555"/>
                      <a:pt x="39" y="470"/>
                      <a:pt x="39" y="458"/>
                    </a:cubicBezTo>
                    <a:cubicBezTo>
                      <a:pt x="40" y="346"/>
                      <a:pt x="82" y="240"/>
                      <a:pt x="158" y="161"/>
                    </a:cubicBezTo>
                    <a:cubicBezTo>
                      <a:pt x="230" y="88"/>
                      <a:pt x="324" y="45"/>
                      <a:pt x="426" y="38"/>
                    </a:cubicBezTo>
                    <a:cubicBezTo>
                      <a:pt x="426" y="38"/>
                      <a:pt x="445" y="37"/>
                      <a:pt x="453" y="37"/>
                    </a:cubicBezTo>
                    <a:cubicBezTo>
                      <a:pt x="461" y="37"/>
                      <a:pt x="479" y="38"/>
                      <a:pt x="479" y="38"/>
                    </a:cubicBezTo>
                    <a:cubicBezTo>
                      <a:pt x="581" y="45"/>
                      <a:pt x="676" y="88"/>
                      <a:pt x="747" y="161"/>
                    </a:cubicBezTo>
                    <a:cubicBezTo>
                      <a:pt x="824" y="240"/>
                      <a:pt x="866" y="346"/>
                      <a:pt x="866" y="458"/>
                    </a:cubicBezTo>
                    <a:cubicBezTo>
                      <a:pt x="867" y="470"/>
                      <a:pt x="871" y="555"/>
                      <a:pt x="820" y="655"/>
                    </a:cubicBezTo>
                    <a:close/>
                  </a:path>
                </a:pathLst>
              </a:custGeom>
              <a:gradFill>
                <a:gsLst>
                  <a:gs pos="100000">
                    <a:srgbClr val="4472C4">
                      <a:lumMod val="75000"/>
                    </a:srgbClr>
                  </a:gs>
                  <a:gs pos="0">
                    <a:srgbClr val="27506E"/>
                  </a:gs>
                </a:gsLst>
                <a:path path="circle">
                  <a:fillToRect l="50000" t="50000" r="50000" b="50000"/>
                </a:path>
              </a:gradFill>
              <a:ln w="762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667"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2" name="Freeform 11">
                <a:extLst>
                  <a:ext uri="{FF2B5EF4-FFF2-40B4-BE49-F238E27FC236}">
                    <a16:creationId xmlns:a16="http://schemas.microsoft.com/office/drawing/2014/main" id="{0287AA29-DC9B-4FD1-BC3F-63039D0E4CA2}"/>
                  </a:ext>
                </a:extLst>
              </p:cNvPr>
              <p:cNvSpPr>
                <a:spLocks noEditPoints="1"/>
              </p:cNvSpPr>
              <p:nvPr/>
            </p:nvSpPr>
            <p:spPr bwMode="auto">
              <a:xfrm>
                <a:off x="9163050" y="1166813"/>
                <a:ext cx="755650" cy="754063"/>
              </a:xfrm>
              <a:custGeom>
                <a:avLst/>
                <a:gdLst>
                  <a:gd name="T0" fmla="*/ 392 w 420"/>
                  <a:gd name="T1" fmla="*/ 182 h 419"/>
                  <a:gd name="T2" fmla="*/ 384 w 420"/>
                  <a:gd name="T3" fmla="*/ 150 h 419"/>
                  <a:gd name="T4" fmla="*/ 371 w 420"/>
                  <a:gd name="T5" fmla="*/ 120 h 419"/>
                  <a:gd name="T6" fmla="*/ 352 w 420"/>
                  <a:gd name="T7" fmla="*/ 93 h 419"/>
                  <a:gd name="T8" fmla="*/ 329 w 420"/>
                  <a:gd name="T9" fmla="*/ 69 h 419"/>
                  <a:gd name="T10" fmla="*/ 302 w 420"/>
                  <a:gd name="T11" fmla="*/ 50 h 419"/>
                  <a:gd name="T12" fmla="*/ 272 w 420"/>
                  <a:gd name="T13" fmla="*/ 36 h 419"/>
                  <a:gd name="T14" fmla="*/ 240 w 420"/>
                  <a:gd name="T15" fmla="*/ 28 h 419"/>
                  <a:gd name="T16" fmla="*/ 207 w 420"/>
                  <a:gd name="T17" fmla="*/ 26 h 419"/>
                  <a:gd name="T18" fmla="*/ 175 w 420"/>
                  <a:gd name="T19" fmla="*/ 29 h 419"/>
                  <a:gd name="T20" fmla="*/ 143 w 420"/>
                  <a:gd name="T21" fmla="*/ 38 h 419"/>
                  <a:gd name="T22" fmla="*/ 103 w 420"/>
                  <a:gd name="T23" fmla="*/ 29 h 419"/>
                  <a:gd name="T24" fmla="*/ 73 w 420"/>
                  <a:gd name="T25" fmla="*/ 51 h 419"/>
                  <a:gd name="T26" fmla="*/ 47 w 420"/>
                  <a:gd name="T27" fmla="*/ 78 h 419"/>
                  <a:gd name="T28" fmla="*/ 26 w 420"/>
                  <a:gd name="T29" fmla="*/ 109 h 419"/>
                  <a:gd name="T30" fmla="*/ 11 w 420"/>
                  <a:gd name="T31" fmla="*/ 144 h 419"/>
                  <a:gd name="T32" fmla="*/ 3 w 420"/>
                  <a:gd name="T33" fmla="*/ 180 h 419"/>
                  <a:gd name="T34" fmla="*/ 1 w 420"/>
                  <a:gd name="T35" fmla="*/ 218 h 419"/>
                  <a:gd name="T36" fmla="*/ 5 w 420"/>
                  <a:gd name="T37" fmla="*/ 255 h 419"/>
                  <a:gd name="T38" fmla="*/ 17 w 420"/>
                  <a:gd name="T39" fmla="*/ 291 h 419"/>
                  <a:gd name="T40" fmla="*/ 34 w 420"/>
                  <a:gd name="T41" fmla="*/ 324 h 419"/>
                  <a:gd name="T42" fmla="*/ 58 w 420"/>
                  <a:gd name="T43" fmla="*/ 353 h 419"/>
                  <a:gd name="T44" fmla="*/ 86 w 420"/>
                  <a:gd name="T45" fmla="*/ 378 h 419"/>
                  <a:gd name="T46" fmla="*/ 118 w 420"/>
                  <a:gd name="T47" fmla="*/ 398 h 419"/>
                  <a:gd name="T48" fmla="*/ 153 w 420"/>
                  <a:gd name="T49" fmla="*/ 411 h 419"/>
                  <a:gd name="T50" fmla="*/ 190 w 420"/>
                  <a:gd name="T51" fmla="*/ 418 h 419"/>
                  <a:gd name="T52" fmla="*/ 228 w 420"/>
                  <a:gd name="T53" fmla="*/ 419 h 419"/>
                  <a:gd name="T54" fmla="*/ 265 w 420"/>
                  <a:gd name="T55" fmla="*/ 412 h 419"/>
                  <a:gd name="T56" fmla="*/ 294 w 420"/>
                  <a:gd name="T57" fmla="*/ 402 h 419"/>
                  <a:gd name="T58" fmla="*/ 319 w 420"/>
                  <a:gd name="T59" fmla="*/ 389 h 419"/>
                  <a:gd name="T60" fmla="*/ 349 w 420"/>
                  <a:gd name="T61" fmla="*/ 366 h 419"/>
                  <a:gd name="T62" fmla="*/ 375 w 420"/>
                  <a:gd name="T63" fmla="*/ 339 h 419"/>
                  <a:gd name="T64" fmla="*/ 396 w 420"/>
                  <a:gd name="T65" fmla="*/ 307 h 419"/>
                  <a:gd name="T66" fmla="*/ 410 w 420"/>
                  <a:gd name="T67" fmla="*/ 273 h 419"/>
                  <a:gd name="T68" fmla="*/ 418 w 420"/>
                  <a:gd name="T69" fmla="*/ 236 h 419"/>
                  <a:gd name="T70" fmla="*/ 363 w 420"/>
                  <a:gd name="T71" fmla="*/ 140 h 419"/>
                  <a:gd name="T72" fmla="*/ 363 w 420"/>
                  <a:gd name="T73" fmla="*/ 140 h 419"/>
                  <a:gd name="T74" fmla="*/ 216 w 420"/>
                  <a:gd name="T75" fmla="*/ 178 h 419"/>
                  <a:gd name="T76" fmla="*/ 204 w 420"/>
                  <a:gd name="T77" fmla="*/ 195 h 419"/>
                  <a:gd name="T78" fmla="*/ 211 w 420"/>
                  <a:gd name="T79" fmla="*/ 178 h 419"/>
                  <a:gd name="T80" fmla="*/ 141 w 420"/>
                  <a:gd name="T81" fmla="*/ 57 h 419"/>
                  <a:gd name="T82" fmla="*/ 141 w 420"/>
                  <a:gd name="T83" fmla="*/ 57 h 419"/>
                  <a:gd name="T84" fmla="*/ 44 w 420"/>
                  <a:gd name="T85" fmla="*/ 189 h 419"/>
                  <a:gd name="T86" fmla="*/ 180 w 420"/>
                  <a:gd name="T87" fmla="*/ 220 h 419"/>
                  <a:gd name="T88" fmla="*/ 182 w 420"/>
                  <a:gd name="T89" fmla="*/ 225 h 419"/>
                  <a:gd name="T90" fmla="*/ 189 w 420"/>
                  <a:gd name="T91" fmla="*/ 376 h 419"/>
                  <a:gd name="T92" fmla="*/ 189 w 420"/>
                  <a:gd name="T93" fmla="*/ 376 h 419"/>
                  <a:gd name="T94" fmla="*/ 275 w 420"/>
                  <a:gd name="T95" fmla="*/ 364 h 419"/>
                  <a:gd name="T96" fmla="*/ 235 w 420"/>
                  <a:gd name="T97" fmla="*/ 230 h 419"/>
                  <a:gd name="T98" fmla="*/ 237 w 420"/>
                  <a:gd name="T99" fmla="*/ 227 h 419"/>
                  <a:gd name="T100" fmla="*/ 377 w 420"/>
                  <a:gd name="T101" fmla="*/ 226 h 419"/>
                  <a:gd name="T102" fmla="*/ 377 w 420"/>
                  <a:gd name="T103" fmla="*/ 22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20" h="419">
                    <a:moveTo>
                      <a:pt x="394" y="203"/>
                    </a:moveTo>
                    <a:cubicBezTo>
                      <a:pt x="420" y="198"/>
                      <a:pt x="420" y="198"/>
                      <a:pt x="420" y="198"/>
                    </a:cubicBezTo>
                    <a:cubicBezTo>
                      <a:pt x="419" y="193"/>
                      <a:pt x="419" y="187"/>
                      <a:pt x="418" y="182"/>
                    </a:cubicBezTo>
                    <a:cubicBezTo>
                      <a:pt x="392" y="182"/>
                      <a:pt x="392" y="182"/>
                      <a:pt x="392" y="182"/>
                    </a:cubicBezTo>
                    <a:cubicBezTo>
                      <a:pt x="392" y="178"/>
                      <a:pt x="391" y="174"/>
                      <a:pt x="390" y="170"/>
                    </a:cubicBezTo>
                    <a:cubicBezTo>
                      <a:pt x="414" y="161"/>
                      <a:pt x="414" y="161"/>
                      <a:pt x="414" y="161"/>
                    </a:cubicBezTo>
                    <a:cubicBezTo>
                      <a:pt x="413" y="156"/>
                      <a:pt x="412" y="150"/>
                      <a:pt x="410" y="145"/>
                    </a:cubicBezTo>
                    <a:cubicBezTo>
                      <a:pt x="384" y="150"/>
                      <a:pt x="384" y="150"/>
                      <a:pt x="384" y="150"/>
                    </a:cubicBezTo>
                    <a:cubicBezTo>
                      <a:pt x="383" y="146"/>
                      <a:pt x="381" y="142"/>
                      <a:pt x="380" y="139"/>
                    </a:cubicBezTo>
                    <a:cubicBezTo>
                      <a:pt x="402" y="125"/>
                      <a:pt x="402" y="125"/>
                      <a:pt x="402" y="125"/>
                    </a:cubicBezTo>
                    <a:cubicBezTo>
                      <a:pt x="400" y="120"/>
                      <a:pt x="398" y="115"/>
                      <a:pt x="395" y="111"/>
                    </a:cubicBezTo>
                    <a:cubicBezTo>
                      <a:pt x="371" y="120"/>
                      <a:pt x="371" y="120"/>
                      <a:pt x="371" y="120"/>
                    </a:cubicBezTo>
                    <a:cubicBezTo>
                      <a:pt x="369" y="116"/>
                      <a:pt x="367" y="113"/>
                      <a:pt x="365" y="109"/>
                    </a:cubicBezTo>
                    <a:cubicBezTo>
                      <a:pt x="384" y="92"/>
                      <a:pt x="384" y="92"/>
                      <a:pt x="384" y="92"/>
                    </a:cubicBezTo>
                    <a:cubicBezTo>
                      <a:pt x="381" y="88"/>
                      <a:pt x="378" y="83"/>
                      <a:pt x="374" y="79"/>
                    </a:cubicBezTo>
                    <a:cubicBezTo>
                      <a:pt x="352" y="93"/>
                      <a:pt x="352" y="93"/>
                      <a:pt x="352" y="93"/>
                    </a:cubicBezTo>
                    <a:cubicBezTo>
                      <a:pt x="350" y="89"/>
                      <a:pt x="347" y="86"/>
                      <a:pt x="344" y="83"/>
                    </a:cubicBezTo>
                    <a:cubicBezTo>
                      <a:pt x="360" y="63"/>
                      <a:pt x="360" y="63"/>
                      <a:pt x="360" y="63"/>
                    </a:cubicBezTo>
                    <a:cubicBezTo>
                      <a:pt x="357" y="59"/>
                      <a:pt x="353" y="55"/>
                      <a:pt x="349" y="52"/>
                    </a:cubicBezTo>
                    <a:cubicBezTo>
                      <a:pt x="329" y="69"/>
                      <a:pt x="329" y="69"/>
                      <a:pt x="329" y="69"/>
                    </a:cubicBezTo>
                    <a:cubicBezTo>
                      <a:pt x="326" y="66"/>
                      <a:pt x="323" y="64"/>
                      <a:pt x="320" y="62"/>
                    </a:cubicBezTo>
                    <a:cubicBezTo>
                      <a:pt x="332" y="39"/>
                      <a:pt x="332" y="39"/>
                      <a:pt x="332" y="39"/>
                    </a:cubicBezTo>
                    <a:cubicBezTo>
                      <a:pt x="327" y="36"/>
                      <a:pt x="323" y="33"/>
                      <a:pt x="318" y="30"/>
                    </a:cubicBezTo>
                    <a:cubicBezTo>
                      <a:pt x="302" y="50"/>
                      <a:pt x="302" y="50"/>
                      <a:pt x="302" y="50"/>
                    </a:cubicBezTo>
                    <a:cubicBezTo>
                      <a:pt x="299" y="48"/>
                      <a:pt x="295" y="46"/>
                      <a:pt x="291" y="44"/>
                    </a:cubicBezTo>
                    <a:cubicBezTo>
                      <a:pt x="299" y="20"/>
                      <a:pt x="299" y="20"/>
                      <a:pt x="299" y="20"/>
                    </a:cubicBezTo>
                    <a:cubicBezTo>
                      <a:pt x="294" y="17"/>
                      <a:pt x="289" y="15"/>
                      <a:pt x="284" y="13"/>
                    </a:cubicBezTo>
                    <a:cubicBezTo>
                      <a:pt x="272" y="36"/>
                      <a:pt x="272" y="36"/>
                      <a:pt x="272" y="36"/>
                    </a:cubicBezTo>
                    <a:cubicBezTo>
                      <a:pt x="268" y="35"/>
                      <a:pt x="265" y="34"/>
                      <a:pt x="261" y="33"/>
                    </a:cubicBezTo>
                    <a:cubicBezTo>
                      <a:pt x="264" y="7"/>
                      <a:pt x="264" y="7"/>
                      <a:pt x="264" y="7"/>
                    </a:cubicBezTo>
                    <a:cubicBezTo>
                      <a:pt x="259" y="5"/>
                      <a:pt x="254" y="4"/>
                      <a:pt x="248" y="3"/>
                    </a:cubicBezTo>
                    <a:cubicBezTo>
                      <a:pt x="240" y="28"/>
                      <a:pt x="240" y="28"/>
                      <a:pt x="240" y="28"/>
                    </a:cubicBezTo>
                    <a:cubicBezTo>
                      <a:pt x="236" y="27"/>
                      <a:pt x="232" y="27"/>
                      <a:pt x="228" y="26"/>
                    </a:cubicBezTo>
                    <a:cubicBezTo>
                      <a:pt x="227" y="0"/>
                      <a:pt x="227" y="0"/>
                      <a:pt x="227" y="0"/>
                    </a:cubicBezTo>
                    <a:cubicBezTo>
                      <a:pt x="222" y="0"/>
                      <a:pt x="216" y="0"/>
                      <a:pt x="211" y="0"/>
                    </a:cubicBezTo>
                    <a:cubicBezTo>
                      <a:pt x="207" y="26"/>
                      <a:pt x="207" y="26"/>
                      <a:pt x="207" y="26"/>
                    </a:cubicBezTo>
                    <a:cubicBezTo>
                      <a:pt x="203" y="26"/>
                      <a:pt x="199" y="26"/>
                      <a:pt x="195" y="26"/>
                    </a:cubicBezTo>
                    <a:cubicBezTo>
                      <a:pt x="190" y="1"/>
                      <a:pt x="190" y="1"/>
                      <a:pt x="190" y="1"/>
                    </a:cubicBezTo>
                    <a:cubicBezTo>
                      <a:pt x="184" y="1"/>
                      <a:pt x="179" y="2"/>
                      <a:pt x="173" y="3"/>
                    </a:cubicBezTo>
                    <a:cubicBezTo>
                      <a:pt x="175" y="29"/>
                      <a:pt x="175" y="29"/>
                      <a:pt x="175" y="29"/>
                    </a:cubicBezTo>
                    <a:cubicBezTo>
                      <a:pt x="171" y="30"/>
                      <a:pt x="167" y="31"/>
                      <a:pt x="163" y="32"/>
                    </a:cubicBezTo>
                    <a:cubicBezTo>
                      <a:pt x="153" y="8"/>
                      <a:pt x="153" y="8"/>
                      <a:pt x="153" y="8"/>
                    </a:cubicBezTo>
                    <a:cubicBezTo>
                      <a:pt x="148" y="9"/>
                      <a:pt x="142" y="11"/>
                      <a:pt x="137" y="13"/>
                    </a:cubicBezTo>
                    <a:cubicBezTo>
                      <a:pt x="143" y="38"/>
                      <a:pt x="143" y="38"/>
                      <a:pt x="143" y="38"/>
                    </a:cubicBezTo>
                    <a:cubicBezTo>
                      <a:pt x="141" y="39"/>
                      <a:pt x="139" y="40"/>
                      <a:pt x="136" y="41"/>
                    </a:cubicBezTo>
                    <a:cubicBezTo>
                      <a:pt x="135" y="42"/>
                      <a:pt x="134" y="42"/>
                      <a:pt x="132" y="43"/>
                    </a:cubicBezTo>
                    <a:cubicBezTo>
                      <a:pt x="118" y="21"/>
                      <a:pt x="118" y="21"/>
                      <a:pt x="118" y="21"/>
                    </a:cubicBezTo>
                    <a:cubicBezTo>
                      <a:pt x="113" y="24"/>
                      <a:pt x="108" y="26"/>
                      <a:pt x="103" y="29"/>
                    </a:cubicBezTo>
                    <a:cubicBezTo>
                      <a:pt x="114" y="53"/>
                      <a:pt x="114" y="53"/>
                      <a:pt x="114" y="53"/>
                    </a:cubicBezTo>
                    <a:cubicBezTo>
                      <a:pt x="110" y="55"/>
                      <a:pt x="107" y="57"/>
                      <a:pt x="104" y="60"/>
                    </a:cubicBezTo>
                    <a:cubicBezTo>
                      <a:pt x="86" y="41"/>
                      <a:pt x="86" y="41"/>
                      <a:pt x="86" y="41"/>
                    </a:cubicBezTo>
                    <a:cubicBezTo>
                      <a:pt x="81" y="44"/>
                      <a:pt x="77" y="47"/>
                      <a:pt x="73" y="51"/>
                    </a:cubicBezTo>
                    <a:cubicBezTo>
                      <a:pt x="87" y="73"/>
                      <a:pt x="87" y="73"/>
                      <a:pt x="87" y="73"/>
                    </a:cubicBezTo>
                    <a:cubicBezTo>
                      <a:pt x="84" y="75"/>
                      <a:pt x="81" y="78"/>
                      <a:pt x="79" y="81"/>
                    </a:cubicBezTo>
                    <a:cubicBezTo>
                      <a:pt x="58" y="66"/>
                      <a:pt x="58" y="66"/>
                      <a:pt x="58" y="66"/>
                    </a:cubicBezTo>
                    <a:cubicBezTo>
                      <a:pt x="54" y="70"/>
                      <a:pt x="50" y="74"/>
                      <a:pt x="47" y="78"/>
                    </a:cubicBezTo>
                    <a:cubicBezTo>
                      <a:pt x="65" y="97"/>
                      <a:pt x="65" y="97"/>
                      <a:pt x="65" y="97"/>
                    </a:cubicBezTo>
                    <a:cubicBezTo>
                      <a:pt x="62" y="100"/>
                      <a:pt x="60" y="103"/>
                      <a:pt x="58" y="106"/>
                    </a:cubicBezTo>
                    <a:cubicBezTo>
                      <a:pt x="34" y="95"/>
                      <a:pt x="34" y="95"/>
                      <a:pt x="34" y="95"/>
                    </a:cubicBezTo>
                    <a:cubicBezTo>
                      <a:pt x="31" y="100"/>
                      <a:pt x="29" y="104"/>
                      <a:pt x="26" y="109"/>
                    </a:cubicBezTo>
                    <a:cubicBezTo>
                      <a:pt x="47" y="124"/>
                      <a:pt x="47" y="124"/>
                      <a:pt x="47" y="124"/>
                    </a:cubicBezTo>
                    <a:cubicBezTo>
                      <a:pt x="45" y="128"/>
                      <a:pt x="44" y="132"/>
                      <a:pt x="42" y="135"/>
                    </a:cubicBezTo>
                    <a:cubicBezTo>
                      <a:pt x="17" y="128"/>
                      <a:pt x="17" y="128"/>
                      <a:pt x="17" y="128"/>
                    </a:cubicBezTo>
                    <a:cubicBezTo>
                      <a:pt x="15" y="133"/>
                      <a:pt x="13" y="138"/>
                      <a:pt x="11" y="144"/>
                    </a:cubicBezTo>
                    <a:cubicBezTo>
                      <a:pt x="35" y="155"/>
                      <a:pt x="35" y="155"/>
                      <a:pt x="35" y="155"/>
                    </a:cubicBezTo>
                    <a:cubicBezTo>
                      <a:pt x="33" y="159"/>
                      <a:pt x="32" y="162"/>
                      <a:pt x="31" y="166"/>
                    </a:cubicBezTo>
                    <a:cubicBezTo>
                      <a:pt x="5" y="164"/>
                      <a:pt x="5" y="164"/>
                      <a:pt x="5" y="164"/>
                    </a:cubicBezTo>
                    <a:cubicBezTo>
                      <a:pt x="4" y="169"/>
                      <a:pt x="3" y="175"/>
                      <a:pt x="3" y="180"/>
                    </a:cubicBezTo>
                    <a:cubicBezTo>
                      <a:pt x="28" y="187"/>
                      <a:pt x="28" y="187"/>
                      <a:pt x="28" y="187"/>
                    </a:cubicBezTo>
                    <a:cubicBezTo>
                      <a:pt x="27" y="191"/>
                      <a:pt x="27" y="195"/>
                      <a:pt x="26" y="199"/>
                    </a:cubicBezTo>
                    <a:cubicBezTo>
                      <a:pt x="1" y="201"/>
                      <a:pt x="1" y="201"/>
                      <a:pt x="1" y="201"/>
                    </a:cubicBezTo>
                    <a:cubicBezTo>
                      <a:pt x="0" y="207"/>
                      <a:pt x="0" y="212"/>
                      <a:pt x="1" y="218"/>
                    </a:cubicBezTo>
                    <a:cubicBezTo>
                      <a:pt x="26" y="220"/>
                      <a:pt x="26" y="220"/>
                      <a:pt x="26" y="220"/>
                    </a:cubicBezTo>
                    <a:cubicBezTo>
                      <a:pt x="27" y="224"/>
                      <a:pt x="27" y="228"/>
                      <a:pt x="28" y="232"/>
                    </a:cubicBezTo>
                    <a:cubicBezTo>
                      <a:pt x="2" y="239"/>
                      <a:pt x="2" y="239"/>
                      <a:pt x="2" y="239"/>
                    </a:cubicBezTo>
                    <a:cubicBezTo>
                      <a:pt x="3" y="244"/>
                      <a:pt x="4" y="249"/>
                      <a:pt x="5" y="255"/>
                    </a:cubicBezTo>
                    <a:cubicBezTo>
                      <a:pt x="31" y="252"/>
                      <a:pt x="31" y="252"/>
                      <a:pt x="31" y="252"/>
                    </a:cubicBezTo>
                    <a:cubicBezTo>
                      <a:pt x="32" y="256"/>
                      <a:pt x="33" y="260"/>
                      <a:pt x="34" y="264"/>
                    </a:cubicBezTo>
                    <a:cubicBezTo>
                      <a:pt x="11" y="275"/>
                      <a:pt x="11" y="275"/>
                      <a:pt x="11" y="275"/>
                    </a:cubicBezTo>
                    <a:cubicBezTo>
                      <a:pt x="13" y="280"/>
                      <a:pt x="15" y="286"/>
                      <a:pt x="17" y="291"/>
                    </a:cubicBezTo>
                    <a:cubicBezTo>
                      <a:pt x="42" y="284"/>
                      <a:pt x="42" y="284"/>
                      <a:pt x="42" y="284"/>
                    </a:cubicBezTo>
                    <a:cubicBezTo>
                      <a:pt x="43" y="287"/>
                      <a:pt x="45" y="291"/>
                      <a:pt x="47" y="295"/>
                    </a:cubicBezTo>
                    <a:cubicBezTo>
                      <a:pt x="26" y="310"/>
                      <a:pt x="26" y="310"/>
                      <a:pt x="26" y="310"/>
                    </a:cubicBezTo>
                    <a:cubicBezTo>
                      <a:pt x="29" y="315"/>
                      <a:pt x="31" y="319"/>
                      <a:pt x="34" y="324"/>
                    </a:cubicBezTo>
                    <a:cubicBezTo>
                      <a:pt x="58" y="313"/>
                      <a:pt x="58" y="313"/>
                      <a:pt x="58" y="313"/>
                    </a:cubicBezTo>
                    <a:cubicBezTo>
                      <a:pt x="60" y="316"/>
                      <a:pt x="62" y="319"/>
                      <a:pt x="65" y="322"/>
                    </a:cubicBezTo>
                    <a:cubicBezTo>
                      <a:pt x="47" y="341"/>
                      <a:pt x="47" y="341"/>
                      <a:pt x="47" y="341"/>
                    </a:cubicBezTo>
                    <a:cubicBezTo>
                      <a:pt x="50" y="345"/>
                      <a:pt x="54" y="349"/>
                      <a:pt x="58" y="353"/>
                    </a:cubicBezTo>
                    <a:cubicBezTo>
                      <a:pt x="79" y="338"/>
                      <a:pt x="79" y="338"/>
                      <a:pt x="79" y="338"/>
                    </a:cubicBezTo>
                    <a:cubicBezTo>
                      <a:pt x="81" y="341"/>
                      <a:pt x="84" y="344"/>
                      <a:pt x="87" y="347"/>
                    </a:cubicBezTo>
                    <a:cubicBezTo>
                      <a:pt x="73" y="368"/>
                      <a:pt x="73" y="368"/>
                      <a:pt x="73" y="368"/>
                    </a:cubicBezTo>
                    <a:cubicBezTo>
                      <a:pt x="77" y="372"/>
                      <a:pt x="81" y="375"/>
                      <a:pt x="86" y="378"/>
                    </a:cubicBezTo>
                    <a:cubicBezTo>
                      <a:pt x="104" y="360"/>
                      <a:pt x="104" y="360"/>
                      <a:pt x="104" y="360"/>
                    </a:cubicBezTo>
                    <a:cubicBezTo>
                      <a:pt x="107" y="362"/>
                      <a:pt x="110" y="364"/>
                      <a:pt x="114" y="366"/>
                    </a:cubicBezTo>
                    <a:cubicBezTo>
                      <a:pt x="104" y="390"/>
                      <a:pt x="104" y="390"/>
                      <a:pt x="104" y="390"/>
                    </a:cubicBezTo>
                    <a:cubicBezTo>
                      <a:pt x="108" y="393"/>
                      <a:pt x="113" y="395"/>
                      <a:pt x="118" y="398"/>
                    </a:cubicBezTo>
                    <a:cubicBezTo>
                      <a:pt x="132" y="376"/>
                      <a:pt x="132" y="376"/>
                      <a:pt x="132" y="376"/>
                    </a:cubicBezTo>
                    <a:cubicBezTo>
                      <a:pt x="136" y="378"/>
                      <a:pt x="140" y="379"/>
                      <a:pt x="143" y="381"/>
                    </a:cubicBezTo>
                    <a:cubicBezTo>
                      <a:pt x="138" y="406"/>
                      <a:pt x="138" y="406"/>
                      <a:pt x="138" y="406"/>
                    </a:cubicBezTo>
                    <a:cubicBezTo>
                      <a:pt x="143" y="408"/>
                      <a:pt x="148" y="410"/>
                      <a:pt x="153" y="411"/>
                    </a:cubicBezTo>
                    <a:cubicBezTo>
                      <a:pt x="163" y="387"/>
                      <a:pt x="163" y="387"/>
                      <a:pt x="163" y="387"/>
                    </a:cubicBezTo>
                    <a:cubicBezTo>
                      <a:pt x="167" y="388"/>
                      <a:pt x="171" y="389"/>
                      <a:pt x="175" y="390"/>
                    </a:cubicBezTo>
                    <a:cubicBezTo>
                      <a:pt x="174" y="416"/>
                      <a:pt x="174" y="416"/>
                      <a:pt x="174" y="416"/>
                    </a:cubicBezTo>
                    <a:cubicBezTo>
                      <a:pt x="179" y="417"/>
                      <a:pt x="185" y="418"/>
                      <a:pt x="190" y="418"/>
                    </a:cubicBezTo>
                    <a:cubicBezTo>
                      <a:pt x="196" y="393"/>
                      <a:pt x="196" y="393"/>
                      <a:pt x="196" y="393"/>
                    </a:cubicBezTo>
                    <a:cubicBezTo>
                      <a:pt x="200" y="393"/>
                      <a:pt x="204" y="394"/>
                      <a:pt x="208" y="394"/>
                    </a:cubicBezTo>
                    <a:cubicBezTo>
                      <a:pt x="212" y="419"/>
                      <a:pt x="212" y="419"/>
                      <a:pt x="212" y="419"/>
                    </a:cubicBezTo>
                    <a:cubicBezTo>
                      <a:pt x="217" y="419"/>
                      <a:pt x="222" y="419"/>
                      <a:pt x="228" y="419"/>
                    </a:cubicBezTo>
                    <a:cubicBezTo>
                      <a:pt x="229" y="393"/>
                      <a:pt x="229" y="393"/>
                      <a:pt x="229" y="393"/>
                    </a:cubicBezTo>
                    <a:cubicBezTo>
                      <a:pt x="233" y="392"/>
                      <a:pt x="237" y="392"/>
                      <a:pt x="241" y="391"/>
                    </a:cubicBezTo>
                    <a:cubicBezTo>
                      <a:pt x="249" y="416"/>
                      <a:pt x="249" y="416"/>
                      <a:pt x="249" y="416"/>
                    </a:cubicBezTo>
                    <a:cubicBezTo>
                      <a:pt x="254" y="415"/>
                      <a:pt x="260" y="413"/>
                      <a:pt x="265" y="412"/>
                    </a:cubicBezTo>
                    <a:cubicBezTo>
                      <a:pt x="261" y="386"/>
                      <a:pt x="261" y="386"/>
                      <a:pt x="261" y="386"/>
                    </a:cubicBezTo>
                    <a:cubicBezTo>
                      <a:pt x="265" y="385"/>
                      <a:pt x="269" y="384"/>
                      <a:pt x="273" y="382"/>
                    </a:cubicBezTo>
                    <a:cubicBezTo>
                      <a:pt x="285" y="405"/>
                      <a:pt x="285" y="405"/>
                      <a:pt x="285" y="405"/>
                    </a:cubicBezTo>
                    <a:cubicBezTo>
                      <a:pt x="288" y="404"/>
                      <a:pt x="291" y="403"/>
                      <a:pt x="294" y="402"/>
                    </a:cubicBezTo>
                    <a:cubicBezTo>
                      <a:pt x="296" y="401"/>
                      <a:pt x="298" y="400"/>
                      <a:pt x="300" y="399"/>
                    </a:cubicBezTo>
                    <a:cubicBezTo>
                      <a:pt x="292" y="374"/>
                      <a:pt x="292" y="374"/>
                      <a:pt x="292" y="374"/>
                    </a:cubicBezTo>
                    <a:cubicBezTo>
                      <a:pt x="296" y="372"/>
                      <a:pt x="299" y="371"/>
                      <a:pt x="303" y="368"/>
                    </a:cubicBezTo>
                    <a:cubicBezTo>
                      <a:pt x="319" y="389"/>
                      <a:pt x="319" y="389"/>
                      <a:pt x="319" y="389"/>
                    </a:cubicBezTo>
                    <a:cubicBezTo>
                      <a:pt x="324" y="386"/>
                      <a:pt x="328" y="383"/>
                      <a:pt x="333" y="380"/>
                    </a:cubicBezTo>
                    <a:cubicBezTo>
                      <a:pt x="320" y="357"/>
                      <a:pt x="320" y="357"/>
                      <a:pt x="320" y="357"/>
                    </a:cubicBezTo>
                    <a:cubicBezTo>
                      <a:pt x="324" y="355"/>
                      <a:pt x="327" y="352"/>
                      <a:pt x="330" y="349"/>
                    </a:cubicBezTo>
                    <a:cubicBezTo>
                      <a:pt x="349" y="366"/>
                      <a:pt x="349" y="366"/>
                      <a:pt x="349" y="366"/>
                    </a:cubicBezTo>
                    <a:cubicBezTo>
                      <a:pt x="354" y="363"/>
                      <a:pt x="357" y="359"/>
                      <a:pt x="361" y="355"/>
                    </a:cubicBezTo>
                    <a:cubicBezTo>
                      <a:pt x="345" y="335"/>
                      <a:pt x="345" y="335"/>
                      <a:pt x="345" y="335"/>
                    </a:cubicBezTo>
                    <a:cubicBezTo>
                      <a:pt x="348" y="332"/>
                      <a:pt x="350" y="329"/>
                      <a:pt x="353" y="326"/>
                    </a:cubicBezTo>
                    <a:cubicBezTo>
                      <a:pt x="375" y="339"/>
                      <a:pt x="375" y="339"/>
                      <a:pt x="375" y="339"/>
                    </a:cubicBezTo>
                    <a:cubicBezTo>
                      <a:pt x="379" y="335"/>
                      <a:pt x="382" y="330"/>
                      <a:pt x="385" y="326"/>
                    </a:cubicBezTo>
                    <a:cubicBezTo>
                      <a:pt x="365" y="309"/>
                      <a:pt x="365" y="309"/>
                      <a:pt x="365" y="309"/>
                    </a:cubicBezTo>
                    <a:cubicBezTo>
                      <a:pt x="367" y="305"/>
                      <a:pt x="369" y="302"/>
                      <a:pt x="371" y="298"/>
                    </a:cubicBezTo>
                    <a:cubicBezTo>
                      <a:pt x="396" y="307"/>
                      <a:pt x="396" y="307"/>
                      <a:pt x="396" y="307"/>
                    </a:cubicBezTo>
                    <a:cubicBezTo>
                      <a:pt x="398" y="303"/>
                      <a:pt x="401" y="298"/>
                      <a:pt x="403" y="293"/>
                    </a:cubicBezTo>
                    <a:cubicBezTo>
                      <a:pt x="380" y="279"/>
                      <a:pt x="380" y="279"/>
                      <a:pt x="380" y="279"/>
                    </a:cubicBezTo>
                    <a:cubicBezTo>
                      <a:pt x="382" y="276"/>
                      <a:pt x="383" y="272"/>
                      <a:pt x="385" y="268"/>
                    </a:cubicBezTo>
                    <a:cubicBezTo>
                      <a:pt x="410" y="273"/>
                      <a:pt x="410" y="273"/>
                      <a:pt x="410" y="273"/>
                    </a:cubicBezTo>
                    <a:cubicBezTo>
                      <a:pt x="412" y="267"/>
                      <a:pt x="413" y="262"/>
                      <a:pt x="415" y="257"/>
                    </a:cubicBezTo>
                    <a:cubicBezTo>
                      <a:pt x="390" y="248"/>
                      <a:pt x="390" y="248"/>
                      <a:pt x="390" y="248"/>
                    </a:cubicBezTo>
                    <a:cubicBezTo>
                      <a:pt x="391" y="244"/>
                      <a:pt x="392" y="240"/>
                      <a:pt x="392" y="236"/>
                    </a:cubicBezTo>
                    <a:cubicBezTo>
                      <a:pt x="418" y="236"/>
                      <a:pt x="418" y="236"/>
                      <a:pt x="418" y="236"/>
                    </a:cubicBezTo>
                    <a:cubicBezTo>
                      <a:pt x="419" y="230"/>
                      <a:pt x="419" y="225"/>
                      <a:pt x="420" y="220"/>
                    </a:cubicBezTo>
                    <a:cubicBezTo>
                      <a:pt x="394" y="215"/>
                      <a:pt x="394" y="215"/>
                      <a:pt x="394" y="215"/>
                    </a:cubicBezTo>
                    <a:cubicBezTo>
                      <a:pt x="394" y="211"/>
                      <a:pt x="394" y="207"/>
                      <a:pt x="394" y="203"/>
                    </a:cubicBezTo>
                    <a:close/>
                    <a:moveTo>
                      <a:pt x="363" y="140"/>
                    </a:moveTo>
                    <a:cubicBezTo>
                      <a:pt x="238" y="195"/>
                      <a:pt x="238" y="195"/>
                      <a:pt x="238" y="195"/>
                    </a:cubicBezTo>
                    <a:cubicBezTo>
                      <a:pt x="237" y="191"/>
                      <a:pt x="234" y="188"/>
                      <a:pt x="231" y="185"/>
                    </a:cubicBezTo>
                    <a:cubicBezTo>
                      <a:pt x="312" y="76"/>
                      <a:pt x="312" y="76"/>
                      <a:pt x="312" y="76"/>
                    </a:cubicBezTo>
                    <a:cubicBezTo>
                      <a:pt x="333" y="92"/>
                      <a:pt x="351" y="114"/>
                      <a:pt x="363" y="140"/>
                    </a:cubicBezTo>
                    <a:close/>
                    <a:moveTo>
                      <a:pt x="231" y="43"/>
                    </a:moveTo>
                    <a:cubicBezTo>
                      <a:pt x="259" y="47"/>
                      <a:pt x="285" y="57"/>
                      <a:pt x="308" y="73"/>
                    </a:cubicBezTo>
                    <a:cubicBezTo>
                      <a:pt x="227" y="183"/>
                      <a:pt x="227" y="183"/>
                      <a:pt x="227" y="183"/>
                    </a:cubicBezTo>
                    <a:cubicBezTo>
                      <a:pt x="224" y="181"/>
                      <a:pt x="220" y="179"/>
                      <a:pt x="216" y="178"/>
                    </a:cubicBezTo>
                    <a:lnTo>
                      <a:pt x="231" y="43"/>
                    </a:lnTo>
                    <a:close/>
                    <a:moveTo>
                      <a:pt x="217" y="224"/>
                    </a:moveTo>
                    <a:cubicBezTo>
                      <a:pt x="209" y="228"/>
                      <a:pt x="199" y="224"/>
                      <a:pt x="196" y="216"/>
                    </a:cubicBezTo>
                    <a:cubicBezTo>
                      <a:pt x="192" y="208"/>
                      <a:pt x="196" y="199"/>
                      <a:pt x="204" y="195"/>
                    </a:cubicBezTo>
                    <a:cubicBezTo>
                      <a:pt x="212" y="192"/>
                      <a:pt x="221" y="195"/>
                      <a:pt x="225" y="203"/>
                    </a:cubicBezTo>
                    <a:cubicBezTo>
                      <a:pt x="228" y="211"/>
                      <a:pt x="225" y="221"/>
                      <a:pt x="217" y="224"/>
                    </a:cubicBezTo>
                    <a:close/>
                    <a:moveTo>
                      <a:pt x="227" y="43"/>
                    </a:moveTo>
                    <a:cubicBezTo>
                      <a:pt x="211" y="178"/>
                      <a:pt x="211" y="178"/>
                      <a:pt x="211" y="178"/>
                    </a:cubicBezTo>
                    <a:cubicBezTo>
                      <a:pt x="208" y="178"/>
                      <a:pt x="204" y="178"/>
                      <a:pt x="200" y="180"/>
                    </a:cubicBezTo>
                    <a:cubicBezTo>
                      <a:pt x="145" y="55"/>
                      <a:pt x="145" y="55"/>
                      <a:pt x="145" y="55"/>
                    </a:cubicBezTo>
                    <a:cubicBezTo>
                      <a:pt x="172" y="44"/>
                      <a:pt x="200" y="40"/>
                      <a:pt x="227" y="43"/>
                    </a:cubicBezTo>
                    <a:close/>
                    <a:moveTo>
                      <a:pt x="141" y="57"/>
                    </a:moveTo>
                    <a:cubicBezTo>
                      <a:pt x="195" y="181"/>
                      <a:pt x="195" y="181"/>
                      <a:pt x="195" y="181"/>
                    </a:cubicBezTo>
                    <a:cubicBezTo>
                      <a:pt x="192" y="183"/>
                      <a:pt x="189" y="186"/>
                      <a:pt x="186" y="189"/>
                    </a:cubicBezTo>
                    <a:cubicBezTo>
                      <a:pt x="76" y="108"/>
                      <a:pt x="76" y="108"/>
                      <a:pt x="76" y="108"/>
                    </a:cubicBezTo>
                    <a:cubicBezTo>
                      <a:pt x="93" y="87"/>
                      <a:pt x="114" y="69"/>
                      <a:pt x="141" y="57"/>
                    </a:cubicBezTo>
                    <a:close/>
                    <a:moveTo>
                      <a:pt x="74" y="112"/>
                    </a:moveTo>
                    <a:cubicBezTo>
                      <a:pt x="183" y="193"/>
                      <a:pt x="183" y="193"/>
                      <a:pt x="183" y="193"/>
                    </a:cubicBezTo>
                    <a:cubicBezTo>
                      <a:pt x="181" y="196"/>
                      <a:pt x="180" y="200"/>
                      <a:pt x="179" y="204"/>
                    </a:cubicBezTo>
                    <a:cubicBezTo>
                      <a:pt x="44" y="189"/>
                      <a:pt x="44" y="189"/>
                      <a:pt x="44" y="189"/>
                    </a:cubicBezTo>
                    <a:cubicBezTo>
                      <a:pt x="47" y="161"/>
                      <a:pt x="58" y="135"/>
                      <a:pt x="74" y="112"/>
                    </a:cubicBezTo>
                    <a:close/>
                    <a:moveTo>
                      <a:pt x="43" y="193"/>
                    </a:moveTo>
                    <a:cubicBezTo>
                      <a:pt x="178" y="208"/>
                      <a:pt x="178" y="208"/>
                      <a:pt x="178" y="208"/>
                    </a:cubicBezTo>
                    <a:cubicBezTo>
                      <a:pt x="178" y="212"/>
                      <a:pt x="179" y="216"/>
                      <a:pt x="180" y="220"/>
                    </a:cubicBezTo>
                    <a:cubicBezTo>
                      <a:pt x="56" y="275"/>
                      <a:pt x="56" y="275"/>
                      <a:pt x="56" y="275"/>
                    </a:cubicBezTo>
                    <a:cubicBezTo>
                      <a:pt x="44" y="248"/>
                      <a:pt x="41" y="220"/>
                      <a:pt x="43" y="193"/>
                    </a:cubicBezTo>
                    <a:close/>
                    <a:moveTo>
                      <a:pt x="57" y="279"/>
                    </a:moveTo>
                    <a:cubicBezTo>
                      <a:pt x="182" y="225"/>
                      <a:pt x="182" y="225"/>
                      <a:pt x="182" y="225"/>
                    </a:cubicBezTo>
                    <a:cubicBezTo>
                      <a:pt x="184" y="228"/>
                      <a:pt x="187" y="231"/>
                      <a:pt x="190" y="234"/>
                    </a:cubicBezTo>
                    <a:cubicBezTo>
                      <a:pt x="109" y="343"/>
                      <a:pt x="109" y="343"/>
                      <a:pt x="109" y="343"/>
                    </a:cubicBezTo>
                    <a:cubicBezTo>
                      <a:pt x="87" y="327"/>
                      <a:pt x="69" y="305"/>
                      <a:pt x="57" y="279"/>
                    </a:cubicBezTo>
                    <a:close/>
                    <a:moveTo>
                      <a:pt x="189" y="376"/>
                    </a:moveTo>
                    <a:cubicBezTo>
                      <a:pt x="162" y="373"/>
                      <a:pt x="135" y="362"/>
                      <a:pt x="113" y="346"/>
                    </a:cubicBezTo>
                    <a:cubicBezTo>
                      <a:pt x="193" y="237"/>
                      <a:pt x="193" y="237"/>
                      <a:pt x="193" y="237"/>
                    </a:cubicBezTo>
                    <a:cubicBezTo>
                      <a:pt x="197" y="239"/>
                      <a:pt x="200" y="240"/>
                      <a:pt x="204" y="241"/>
                    </a:cubicBezTo>
                    <a:lnTo>
                      <a:pt x="189" y="376"/>
                    </a:lnTo>
                    <a:close/>
                    <a:moveTo>
                      <a:pt x="194" y="377"/>
                    </a:moveTo>
                    <a:cubicBezTo>
                      <a:pt x="209" y="242"/>
                      <a:pt x="209" y="242"/>
                      <a:pt x="209" y="242"/>
                    </a:cubicBezTo>
                    <a:cubicBezTo>
                      <a:pt x="213" y="242"/>
                      <a:pt x="217" y="241"/>
                      <a:pt x="221" y="240"/>
                    </a:cubicBezTo>
                    <a:cubicBezTo>
                      <a:pt x="275" y="364"/>
                      <a:pt x="275" y="364"/>
                      <a:pt x="275" y="364"/>
                    </a:cubicBezTo>
                    <a:cubicBezTo>
                      <a:pt x="249" y="376"/>
                      <a:pt x="221" y="379"/>
                      <a:pt x="194" y="377"/>
                    </a:cubicBezTo>
                    <a:close/>
                    <a:moveTo>
                      <a:pt x="280" y="362"/>
                    </a:moveTo>
                    <a:cubicBezTo>
                      <a:pt x="225" y="238"/>
                      <a:pt x="225" y="238"/>
                      <a:pt x="225" y="238"/>
                    </a:cubicBezTo>
                    <a:cubicBezTo>
                      <a:pt x="229" y="236"/>
                      <a:pt x="232" y="233"/>
                      <a:pt x="235" y="230"/>
                    </a:cubicBezTo>
                    <a:cubicBezTo>
                      <a:pt x="344" y="311"/>
                      <a:pt x="344" y="311"/>
                      <a:pt x="344" y="311"/>
                    </a:cubicBezTo>
                    <a:cubicBezTo>
                      <a:pt x="328" y="333"/>
                      <a:pt x="306" y="350"/>
                      <a:pt x="280" y="362"/>
                    </a:cubicBezTo>
                    <a:close/>
                    <a:moveTo>
                      <a:pt x="347" y="307"/>
                    </a:moveTo>
                    <a:cubicBezTo>
                      <a:pt x="237" y="227"/>
                      <a:pt x="237" y="227"/>
                      <a:pt x="237" y="227"/>
                    </a:cubicBezTo>
                    <a:cubicBezTo>
                      <a:pt x="239" y="223"/>
                      <a:pt x="241" y="219"/>
                      <a:pt x="242" y="215"/>
                    </a:cubicBezTo>
                    <a:cubicBezTo>
                      <a:pt x="377" y="230"/>
                      <a:pt x="377" y="230"/>
                      <a:pt x="377" y="230"/>
                    </a:cubicBezTo>
                    <a:cubicBezTo>
                      <a:pt x="373" y="258"/>
                      <a:pt x="363" y="285"/>
                      <a:pt x="347" y="307"/>
                    </a:cubicBezTo>
                    <a:close/>
                    <a:moveTo>
                      <a:pt x="377" y="226"/>
                    </a:moveTo>
                    <a:cubicBezTo>
                      <a:pt x="242" y="211"/>
                      <a:pt x="242" y="211"/>
                      <a:pt x="242" y="211"/>
                    </a:cubicBezTo>
                    <a:cubicBezTo>
                      <a:pt x="242" y="207"/>
                      <a:pt x="242" y="203"/>
                      <a:pt x="240" y="199"/>
                    </a:cubicBezTo>
                    <a:cubicBezTo>
                      <a:pt x="365" y="144"/>
                      <a:pt x="365" y="144"/>
                      <a:pt x="365" y="144"/>
                    </a:cubicBezTo>
                    <a:cubicBezTo>
                      <a:pt x="376" y="171"/>
                      <a:pt x="380" y="199"/>
                      <a:pt x="377" y="226"/>
                    </a:cubicBezTo>
                    <a:close/>
                  </a:path>
                </a:pathLst>
              </a:custGeom>
              <a:gradFill>
                <a:gsLst>
                  <a:gs pos="100000">
                    <a:srgbClr val="4472C4">
                      <a:lumMod val="75000"/>
                    </a:srgbClr>
                  </a:gs>
                  <a:gs pos="0">
                    <a:srgbClr val="27506E"/>
                  </a:gs>
                </a:gsLst>
                <a:path path="circle">
                  <a:fillToRect l="50000" t="50000" r="50000" b="50000"/>
                </a:path>
              </a:gradFill>
              <a:ln w="762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667"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3" name="Freeform 12">
                <a:extLst>
                  <a:ext uri="{FF2B5EF4-FFF2-40B4-BE49-F238E27FC236}">
                    <a16:creationId xmlns:a16="http://schemas.microsoft.com/office/drawing/2014/main" id="{45677FD0-3CF5-4B54-9936-218B6861FFA3}"/>
                  </a:ext>
                </a:extLst>
              </p:cNvPr>
              <p:cNvSpPr>
                <a:spLocks noEditPoints="1"/>
              </p:cNvSpPr>
              <p:nvPr/>
            </p:nvSpPr>
            <p:spPr bwMode="auto">
              <a:xfrm>
                <a:off x="8782050" y="1476375"/>
                <a:ext cx="358775" cy="358775"/>
              </a:xfrm>
              <a:custGeom>
                <a:avLst/>
                <a:gdLst>
                  <a:gd name="T0" fmla="*/ 111 w 199"/>
                  <a:gd name="T1" fmla="*/ 198 h 199"/>
                  <a:gd name="T2" fmla="*/ 119 w 199"/>
                  <a:gd name="T3" fmla="*/ 182 h 199"/>
                  <a:gd name="T4" fmla="*/ 139 w 199"/>
                  <a:gd name="T5" fmla="*/ 191 h 199"/>
                  <a:gd name="T6" fmla="*/ 142 w 199"/>
                  <a:gd name="T7" fmla="*/ 173 h 199"/>
                  <a:gd name="T8" fmla="*/ 163 w 199"/>
                  <a:gd name="T9" fmla="*/ 176 h 199"/>
                  <a:gd name="T10" fmla="*/ 161 w 199"/>
                  <a:gd name="T11" fmla="*/ 159 h 199"/>
                  <a:gd name="T12" fmla="*/ 182 w 199"/>
                  <a:gd name="T13" fmla="*/ 155 h 199"/>
                  <a:gd name="T14" fmla="*/ 175 w 199"/>
                  <a:gd name="T15" fmla="*/ 139 h 199"/>
                  <a:gd name="T16" fmla="*/ 194 w 199"/>
                  <a:gd name="T17" fmla="*/ 130 h 199"/>
                  <a:gd name="T18" fmla="*/ 183 w 199"/>
                  <a:gd name="T19" fmla="*/ 116 h 199"/>
                  <a:gd name="T20" fmla="*/ 199 w 199"/>
                  <a:gd name="T21" fmla="*/ 102 h 199"/>
                  <a:gd name="T22" fmla="*/ 184 w 199"/>
                  <a:gd name="T23" fmla="*/ 92 h 199"/>
                  <a:gd name="T24" fmla="*/ 196 w 199"/>
                  <a:gd name="T25" fmla="*/ 73 h 199"/>
                  <a:gd name="T26" fmla="*/ 179 w 199"/>
                  <a:gd name="T27" fmla="*/ 68 h 199"/>
                  <a:gd name="T28" fmla="*/ 191 w 199"/>
                  <a:gd name="T29" fmla="*/ 59 h 199"/>
                  <a:gd name="T30" fmla="*/ 171 w 199"/>
                  <a:gd name="T31" fmla="*/ 53 h 199"/>
                  <a:gd name="T32" fmla="*/ 176 w 199"/>
                  <a:gd name="T33" fmla="*/ 36 h 199"/>
                  <a:gd name="T34" fmla="*/ 155 w 199"/>
                  <a:gd name="T35" fmla="*/ 34 h 199"/>
                  <a:gd name="T36" fmla="*/ 155 w 199"/>
                  <a:gd name="T37" fmla="*/ 17 h 199"/>
                  <a:gd name="T38" fmla="*/ 134 w 199"/>
                  <a:gd name="T39" fmla="*/ 22 h 199"/>
                  <a:gd name="T40" fmla="*/ 130 w 199"/>
                  <a:gd name="T41" fmla="*/ 4 h 199"/>
                  <a:gd name="T42" fmla="*/ 111 w 199"/>
                  <a:gd name="T43" fmla="*/ 15 h 199"/>
                  <a:gd name="T44" fmla="*/ 102 w 199"/>
                  <a:gd name="T45" fmla="*/ 0 h 199"/>
                  <a:gd name="T46" fmla="*/ 86 w 199"/>
                  <a:gd name="T47" fmla="*/ 15 h 199"/>
                  <a:gd name="T48" fmla="*/ 73 w 199"/>
                  <a:gd name="T49" fmla="*/ 3 h 199"/>
                  <a:gd name="T50" fmla="*/ 63 w 199"/>
                  <a:gd name="T51" fmla="*/ 22 h 199"/>
                  <a:gd name="T52" fmla="*/ 47 w 199"/>
                  <a:gd name="T53" fmla="*/ 14 h 199"/>
                  <a:gd name="T54" fmla="*/ 43 w 199"/>
                  <a:gd name="T55" fmla="*/ 36 h 199"/>
                  <a:gd name="T56" fmla="*/ 25 w 199"/>
                  <a:gd name="T57" fmla="*/ 32 h 199"/>
                  <a:gd name="T58" fmla="*/ 27 w 199"/>
                  <a:gd name="T59" fmla="*/ 54 h 199"/>
                  <a:gd name="T60" fmla="*/ 10 w 199"/>
                  <a:gd name="T61" fmla="*/ 56 h 199"/>
                  <a:gd name="T62" fmla="*/ 17 w 199"/>
                  <a:gd name="T63" fmla="*/ 76 h 199"/>
                  <a:gd name="T64" fmla="*/ 1 w 199"/>
                  <a:gd name="T65" fmla="*/ 83 h 199"/>
                  <a:gd name="T66" fmla="*/ 14 w 199"/>
                  <a:gd name="T67" fmla="*/ 100 h 199"/>
                  <a:gd name="T68" fmla="*/ 0 w 199"/>
                  <a:gd name="T69" fmla="*/ 111 h 199"/>
                  <a:gd name="T70" fmla="*/ 18 w 199"/>
                  <a:gd name="T71" fmla="*/ 124 h 199"/>
                  <a:gd name="T72" fmla="*/ 8 w 199"/>
                  <a:gd name="T73" fmla="*/ 139 h 199"/>
                  <a:gd name="T74" fmla="*/ 14 w 199"/>
                  <a:gd name="T75" fmla="*/ 151 h 199"/>
                  <a:gd name="T76" fmla="*/ 32 w 199"/>
                  <a:gd name="T77" fmla="*/ 152 h 199"/>
                  <a:gd name="T78" fmla="*/ 32 w 199"/>
                  <a:gd name="T79" fmla="*/ 173 h 199"/>
                  <a:gd name="T80" fmla="*/ 50 w 199"/>
                  <a:gd name="T81" fmla="*/ 168 h 199"/>
                  <a:gd name="T82" fmla="*/ 56 w 199"/>
                  <a:gd name="T83" fmla="*/ 189 h 199"/>
                  <a:gd name="T84" fmla="*/ 71 w 199"/>
                  <a:gd name="T85" fmla="*/ 180 h 199"/>
                  <a:gd name="T86" fmla="*/ 83 w 199"/>
                  <a:gd name="T87" fmla="*/ 198 h 199"/>
                  <a:gd name="T88" fmla="*/ 95 w 199"/>
                  <a:gd name="T89" fmla="*/ 184 h 199"/>
                  <a:gd name="T90" fmla="*/ 32 w 199"/>
                  <a:gd name="T91" fmla="*/ 129 h 199"/>
                  <a:gd name="T92" fmla="*/ 167 w 199"/>
                  <a:gd name="T93" fmla="*/ 70 h 199"/>
                  <a:gd name="T94" fmla="*/ 32 w 199"/>
                  <a:gd name="T95" fmla="*/ 12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9" h="199">
                    <a:moveTo>
                      <a:pt x="97" y="199"/>
                    </a:moveTo>
                    <a:cubicBezTo>
                      <a:pt x="102" y="199"/>
                      <a:pt x="107" y="199"/>
                      <a:pt x="111" y="198"/>
                    </a:cubicBezTo>
                    <a:cubicBezTo>
                      <a:pt x="112" y="184"/>
                      <a:pt x="112" y="184"/>
                      <a:pt x="112" y="184"/>
                    </a:cubicBezTo>
                    <a:cubicBezTo>
                      <a:pt x="115" y="183"/>
                      <a:pt x="117" y="183"/>
                      <a:pt x="119" y="182"/>
                    </a:cubicBezTo>
                    <a:cubicBezTo>
                      <a:pt x="125" y="196"/>
                      <a:pt x="125" y="196"/>
                      <a:pt x="125" y="196"/>
                    </a:cubicBezTo>
                    <a:cubicBezTo>
                      <a:pt x="130" y="194"/>
                      <a:pt x="134" y="193"/>
                      <a:pt x="139" y="191"/>
                    </a:cubicBezTo>
                    <a:cubicBezTo>
                      <a:pt x="136" y="176"/>
                      <a:pt x="136" y="176"/>
                      <a:pt x="136" y="176"/>
                    </a:cubicBezTo>
                    <a:cubicBezTo>
                      <a:pt x="138" y="176"/>
                      <a:pt x="140" y="174"/>
                      <a:pt x="142" y="173"/>
                    </a:cubicBezTo>
                    <a:cubicBezTo>
                      <a:pt x="152" y="184"/>
                      <a:pt x="152" y="184"/>
                      <a:pt x="152" y="184"/>
                    </a:cubicBezTo>
                    <a:cubicBezTo>
                      <a:pt x="156" y="182"/>
                      <a:pt x="159" y="179"/>
                      <a:pt x="163" y="176"/>
                    </a:cubicBezTo>
                    <a:cubicBezTo>
                      <a:pt x="156" y="163"/>
                      <a:pt x="156" y="163"/>
                      <a:pt x="156" y="163"/>
                    </a:cubicBezTo>
                    <a:cubicBezTo>
                      <a:pt x="158" y="162"/>
                      <a:pt x="159" y="160"/>
                      <a:pt x="161" y="159"/>
                    </a:cubicBezTo>
                    <a:cubicBezTo>
                      <a:pt x="173" y="166"/>
                      <a:pt x="173" y="166"/>
                      <a:pt x="173" y="166"/>
                    </a:cubicBezTo>
                    <a:cubicBezTo>
                      <a:pt x="177" y="163"/>
                      <a:pt x="179" y="159"/>
                      <a:pt x="182" y="155"/>
                    </a:cubicBezTo>
                    <a:cubicBezTo>
                      <a:pt x="172" y="145"/>
                      <a:pt x="172" y="145"/>
                      <a:pt x="172" y="145"/>
                    </a:cubicBezTo>
                    <a:cubicBezTo>
                      <a:pt x="173" y="143"/>
                      <a:pt x="174" y="141"/>
                      <a:pt x="175" y="139"/>
                    </a:cubicBezTo>
                    <a:cubicBezTo>
                      <a:pt x="189" y="143"/>
                      <a:pt x="189" y="143"/>
                      <a:pt x="189" y="143"/>
                    </a:cubicBezTo>
                    <a:cubicBezTo>
                      <a:pt x="191" y="138"/>
                      <a:pt x="193" y="134"/>
                      <a:pt x="194" y="130"/>
                    </a:cubicBezTo>
                    <a:cubicBezTo>
                      <a:pt x="181" y="123"/>
                      <a:pt x="181" y="123"/>
                      <a:pt x="181" y="123"/>
                    </a:cubicBezTo>
                    <a:cubicBezTo>
                      <a:pt x="182" y="120"/>
                      <a:pt x="183" y="118"/>
                      <a:pt x="183" y="116"/>
                    </a:cubicBezTo>
                    <a:cubicBezTo>
                      <a:pt x="198" y="116"/>
                      <a:pt x="198" y="116"/>
                      <a:pt x="198" y="116"/>
                    </a:cubicBezTo>
                    <a:cubicBezTo>
                      <a:pt x="199" y="111"/>
                      <a:pt x="199" y="106"/>
                      <a:pt x="199" y="102"/>
                    </a:cubicBezTo>
                    <a:cubicBezTo>
                      <a:pt x="185" y="98"/>
                      <a:pt x="185" y="98"/>
                      <a:pt x="185" y="98"/>
                    </a:cubicBezTo>
                    <a:cubicBezTo>
                      <a:pt x="185" y="96"/>
                      <a:pt x="184" y="94"/>
                      <a:pt x="184" y="92"/>
                    </a:cubicBezTo>
                    <a:cubicBezTo>
                      <a:pt x="198" y="87"/>
                      <a:pt x="198" y="87"/>
                      <a:pt x="198" y="87"/>
                    </a:cubicBezTo>
                    <a:cubicBezTo>
                      <a:pt x="198" y="83"/>
                      <a:pt x="197" y="78"/>
                      <a:pt x="196" y="73"/>
                    </a:cubicBezTo>
                    <a:cubicBezTo>
                      <a:pt x="181" y="75"/>
                      <a:pt x="181" y="75"/>
                      <a:pt x="181" y="75"/>
                    </a:cubicBezTo>
                    <a:cubicBezTo>
                      <a:pt x="180" y="72"/>
                      <a:pt x="180" y="70"/>
                      <a:pt x="179" y="68"/>
                    </a:cubicBezTo>
                    <a:cubicBezTo>
                      <a:pt x="191" y="60"/>
                      <a:pt x="191" y="60"/>
                      <a:pt x="191" y="60"/>
                    </a:cubicBezTo>
                    <a:cubicBezTo>
                      <a:pt x="191" y="60"/>
                      <a:pt x="191" y="60"/>
                      <a:pt x="191" y="59"/>
                    </a:cubicBezTo>
                    <a:cubicBezTo>
                      <a:pt x="189" y="55"/>
                      <a:pt x="187" y="51"/>
                      <a:pt x="185" y="47"/>
                    </a:cubicBezTo>
                    <a:cubicBezTo>
                      <a:pt x="171" y="53"/>
                      <a:pt x="171" y="53"/>
                      <a:pt x="171" y="53"/>
                    </a:cubicBezTo>
                    <a:cubicBezTo>
                      <a:pt x="169" y="51"/>
                      <a:pt x="168" y="49"/>
                      <a:pt x="167" y="47"/>
                    </a:cubicBezTo>
                    <a:cubicBezTo>
                      <a:pt x="176" y="36"/>
                      <a:pt x="176" y="36"/>
                      <a:pt x="176" y="36"/>
                    </a:cubicBezTo>
                    <a:cubicBezTo>
                      <a:pt x="173" y="32"/>
                      <a:pt x="170" y="29"/>
                      <a:pt x="166" y="25"/>
                    </a:cubicBezTo>
                    <a:cubicBezTo>
                      <a:pt x="155" y="34"/>
                      <a:pt x="155" y="34"/>
                      <a:pt x="155" y="34"/>
                    </a:cubicBezTo>
                    <a:cubicBezTo>
                      <a:pt x="153" y="33"/>
                      <a:pt x="151" y="32"/>
                      <a:pt x="149" y="30"/>
                    </a:cubicBezTo>
                    <a:cubicBezTo>
                      <a:pt x="155" y="17"/>
                      <a:pt x="155" y="17"/>
                      <a:pt x="155" y="17"/>
                    </a:cubicBezTo>
                    <a:cubicBezTo>
                      <a:pt x="151" y="14"/>
                      <a:pt x="147" y="12"/>
                      <a:pt x="143" y="10"/>
                    </a:cubicBezTo>
                    <a:cubicBezTo>
                      <a:pt x="134" y="22"/>
                      <a:pt x="134" y="22"/>
                      <a:pt x="134" y="22"/>
                    </a:cubicBezTo>
                    <a:cubicBezTo>
                      <a:pt x="132" y="21"/>
                      <a:pt x="130" y="20"/>
                      <a:pt x="128" y="19"/>
                    </a:cubicBezTo>
                    <a:cubicBezTo>
                      <a:pt x="130" y="4"/>
                      <a:pt x="130" y="4"/>
                      <a:pt x="130" y="4"/>
                    </a:cubicBezTo>
                    <a:cubicBezTo>
                      <a:pt x="125" y="3"/>
                      <a:pt x="120" y="2"/>
                      <a:pt x="116" y="1"/>
                    </a:cubicBezTo>
                    <a:cubicBezTo>
                      <a:pt x="111" y="15"/>
                      <a:pt x="111" y="15"/>
                      <a:pt x="111" y="15"/>
                    </a:cubicBezTo>
                    <a:cubicBezTo>
                      <a:pt x="108" y="15"/>
                      <a:pt x="106" y="14"/>
                      <a:pt x="104" y="14"/>
                    </a:cubicBezTo>
                    <a:cubicBezTo>
                      <a:pt x="102" y="0"/>
                      <a:pt x="102" y="0"/>
                      <a:pt x="102" y="0"/>
                    </a:cubicBezTo>
                    <a:cubicBezTo>
                      <a:pt x="97" y="0"/>
                      <a:pt x="92" y="0"/>
                      <a:pt x="87" y="0"/>
                    </a:cubicBezTo>
                    <a:cubicBezTo>
                      <a:pt x="86" y="15"/>
                      <a:pt x="86" y="15"/>
                      <a:pt x="86" y="15"/>
                    </a:cubicBezTo>
                    <a:cubicBezTo>
                      <a:pt x="84" y="15"/>
                      <a:pt x="82" y="16"/>
                      <a:pt x="80" y="16"/>
                    </a:cubicBezTo>
                    <a:cubicBezTo>
                      <a:pt x="73" y="3"/>
                      <a:pt x="73" y="3"/>
                      <a:pt x="73" y="3"/>
                    </a:cubicBezTo>
                    <a:cubicBezTo>
                      <a:pt x="69" y="4"/>
                      <a:pt x="64" y="6"/>
                      <a:pt x="60" y="8"/>
                    </a:cubicBezTo>
                    <a:cubicBezTo>
                      <a:pt x="63" y="22"/>
                      <a:pt x="63" y="22"/>
                      <a:pt x="63" y="22"/>
                    </a:cubicBezTo>
                    <a:cubicBezTo>
                      <a:pt x="61" y="23"/>
                      <a:pt x="59" y="24"/>
                      <a:pt x="57" y="25"/>
                    </a:cubicBezTo>
                    <a:cubicBezTo>
                      <a:pt x="47" y="14"/>
                      <a:pt x="47" y="14"/>
                      <a:pt x="47" y="14"/>
                    </a:cubicBezTo>
                    <a:cubicBezTo>
                      <a:pt x="43" y="17"/>
                      <a:pt x="39" y="20"/>
                      <a:pt x="36" y="23"/>
                    </a:cubicBezTo>
                    <a:cubicBezTo>
                      <a:pt x="43" y="36"/>
                      <a:pt x="43" y="36"/>
                      <a:pt x="43" y="36"/>
                    </a:cubicBezTo>
                    <a:cubicBezTo>
                      <a:pt x="41" y="37"/>
                      <a:pt x="40" y="39"/>
                      <a:pt x="38" y="40"/>
                    </a:cubicBezTo>
                    <a:cubicBezTo>
                      <a:pt x="25" y="32"/>
                      <a:pt x="25" y="32"/>
                      <a:pt x="25" y="32"/>
                    </a:cubicBezTo>
                    <a:cubicBezTo>
                      <a:pt x="22" y="36"/>
                      <a:pt x="19" y="40"/>
                      <a:pt x="17" y="44"/>
                    </a:cubicBezTo>
                    <a:cubicBezTo>
                      <a:pt x="27" y="54"/>
                      <a:pt x="27" y="54"/>
                      <a:pt x="27" y="54"/>
                    </a:cubicBezTo>
                    <a:cubicBezTo>
                      <a:pt x="26" y="56"/>
                      <a:pt x="25" y="58"/>
                      <a:pt x="24" y="60"/>
                    </a:cubicBezTo>
                    <a:cubicBezTo>
                      <a:pt x="10" y="56"/>
                      <a:pt x="10" y="56"/>
                      <a:pt x="10" y="56"/>
                    </a:cubicBezTo>
                    <a:cubicBezTo>
                      <a:pt x="8" y="60"/>
                      <a:pt x="6" y="65"/>
                      <a:pt x="4" y="69"/>
                    </a:cubicBezTo>
                    <a:cubicBezTo>
                      <a:pt x="17" y="76"/>
                      <a:pt x="17" y="76"/>
                      <a:pt x="17" y="76"/>
                    </a:cubicBezTo>
                    <a:cubicBezTo>
                      <a:pt x="17" y="78"/>
                      <a:pt x="16" y="80"/>
                      <a:pt x="16" y="83"/>
                    </a:cubicBezTo>
                    <a:cubicBezTo>
                      <a:pt x="1" y="83"/>
                      <a:pt x="1" y="83"/>
                      <a:pt x="1" y="83"/>
                    </a:cubicBezTo>
                    <a:cubicBezTo>
                      <a:pt x="0" y="88"/>
                      <a:pt x="0" y="92"/>
                      <a:pt x="0" y="97"/>
                    </a:cubicBezTo>
                    <a:cubicBezTo>
                      <a:pt x="14" y="100"/>
                      <a:pt x="14" y="100"/>
                      <a:pt x="14" y="100"/>
                    </a:cubicBezTo>
                    <a:cubicBezTo>
                      <a:pt x="14" y="102"/>
                      <a:pt x="14" y="105"/>
                      <a:pt x="15" y="107"/>
                    </a:cubicBezTo>
                    <a:cubicBezTo>
                      <a:pt x="0" y="111"/>
                      <a:pt x="0" y="111"/>
                      <a:pt x="0" y="111"/>
                    </a:cubicBezTo>
                    <a:cubicBezTo>
                      <a:pt x="1" y="116"/>
                      <a:pt x="2" y="121"/>
                      <a:pt x="3" y="125"/>
                    </a:cubicBezTo>
                    <a:cubicBezTo>
                      <a:pt x="18" y="124"/>
                      <a:pt x="18" y="124"/>
                      <a:pt x="18" y="124"/>
                    </a:cubicBezTo>
                    <a:cubicBezTo>
                      <a:pt x="19" y="126"/>
                      <a:pt x="19" y="128"/>
                      <a:pt x="20" y="130"/>
                    </a:cubicBezTo>
                    <a:cubicBezTo>
                      <a:pt x="8" y="139"/>
                      <a:pt x="8" y="139"/>
                      <a:pt x="8" y="139"/>
                    </a:cubicBezTo>
                    <a:cubicBezTo>
                      <a:pt x="8" y="139"/>
                      <a:pt x="8" y="139"/>
                      <a:pt x="8" y="139"/>
                    </a:cubicBezTo>
                    <a:cubicBezTo>
                      <a:pt x="10" y="144"/>
                      <a:pt x="12" y="148"/>
                      <a:pt x="14" y="151"/>
                    </a:cubicBezTo>
                    <a:cubicBezTo>
                      <a:pt x="28" y="146"/>
                      <a:pt x="28" y="146"/>
                      <a:pt x="28" y="146"/>
                    </a:cubicBezTo>
                    <a:cubicBezTo>
                      <a:pt x="29" y="148"/>
                      <a:pt x="31" y="150"/>
                      <a:pt x="32" y="152"/>
                    </a:cubicBezTo>
                    <a:cubicBezTo>
                      <a:pt x="23" y="163"/>
                      <a:pt x="23" y="163"/>
                      <a:pt x="23" y="163"/>
                    </a:cubicBezTo>
                    <a:cubicBezTo>
                      <a:pt x="26" y="167"/>
                      <a:pt x="29" y="170"/>
                      <a:pt x="32" y="173"/>
                    </a:cubicBezTo>
                    <a:cubicBezTo>
                      <a:pt x="44" y="164"/>
                      <a:pt x="44" y="164"/>
                      <a:pt x="44" y="164"/>
                    </a:cubicBezTo>
                    <a:cubicBezTo>
                      <a:pt x="46" y="166"/>
                      <a:pt x="48" y="167"/>
                      <a:pt x="50" y="168"/>
                    </a:cubicBezTo>
                    <a:cubicBezTo>
                      <a:pt x="44" y="182"/>
                      <a:pt x="44" y="182"/>
                      <a:pt x="44" y="182"/>
                    </a:cubicBezTo>
                    <a:cubicBezTo>
                      <a:pt x="48" y="185"/>
                      <a:pt x="52" y="187"/>
                      <a:pt x="56" y="189"/>
                    </a:cubicBezTo>
                    <a:cubicBezTo>
                      <a:pt x="65" y="177"/>
                      <a:pt x="65" y="177"/>
                      <a:pt x="65" y="177"/>
                    </a:cubicBezTo>
                    <a:cubicBezTo>
                      <a:pt x="67" y="178"/>
                      <a:pt x="69" y="179"/>
                      <a:pt x="71" y="180"/>
                    </a:cubicBezTo>
                    <a:cubicBezTo>
                      <a:pt x="69" y="194"/>
                      <a:pt x="69" y="194"/>
                      <a:pt x="69" y="194"/>
                    </a:cubicBezTo>
                    <a:cubicBezTo>
                      <a:pt x="74" y="196"/>
                      <a:pt x="78" y="197"/>
                      <a:pt x="83" y="198"/>
                    </a:cubicBezTo>
                    <a:cubicBezTo>
                      <a:pt x="88" y="184"/>
                      <a:pt x="88" y="184"/>
                      <a:pt x="88" y="184"/>
                    </a:cubicBezTo>
                    <a:cubicBezTo>
                      <a:pt x="90" y="184"/>
                      <a:pt x="93" y="184"/>
                      <a:pt x="95" y="184"/>
                    </a:cubicBezTo>
                    <a:lnTo>
                      <a:pt x="97" y="199"/>
                    </a:lnTo>
                    <a:close/>
                    <a:moveTo>
                      <a:pt x="32" y="129"/>
                    </a:moveTo>
                    <a:cubicBezTo>
                      <a:pt x="16" y="92"/>
                      <a:pt x="33" y="48"/>
                      <a:pt x="70" y="32"/>
                    </a:cubicBezTo>
                    <a:cubicBezTo>
                      <a:pt x="107" y="16"/>
                      <a:pt x="151" y="33"/>
                      <a:pt x="167" y="70"/>
                    </a:cubicBezTo>
                    <a:cubicBezTo>
                      <a:pt x="183" y="107"/>
                      <a:pt x="166" y="150"/>
                      <a:pt x="129" y="167"/>
                    </a:cubicBezTo>
                    <a:cubicBezTo>
                      <a:pt x="92" y="183"/>
                      <a:pt x="48" y="166"/>
                      <a:pt x="32" y="129"/>
                    </a:cubicBezTo>
                    <a:close/>
                  </a:path>
                </a:pathLst>
              </a:custGeom>
              <a:gradFill>
                <a:gsLst>
                  <a:gs pos="100000">
                    <a:srgbClr val="4472C4">
                      <a:lumMod val="75000"/>
                    </a:srgbClr>
                  </a:gs>
                  <a:gs pos="0">
                    <a:srgbClr val="27506E"/>
                  </a:gs>
                </a:gsLst>
                <a:path path="circle">
                  <a:fillToRect l="50000" t="50000" r="50000" b="50000"/>
                </a:path>
              </a:gradFill>
              <a:ln w="762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667"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4" name="Freeform 13">
                <a:extLst>
                  <a:ext uri="{FF2B5EF4-FFF2-40B4-BE49-F238E27FC236}">
                    <a16:creationId xmlns:a16="http://schemas.microsoft.com/office/drawing/2014/main" id="{B825FE4A-5FDD-4E22-8AEB-689478991818}"/>
                  </a:ext>
                </a:extLst>
              </p:cNvPr>
              <p:cNvSpPr>
                <a:spLocks noEditPoints="1"/>
              </p:cNvSpPr>
              <p:nvPr/>
            </p:nvSpPr>
            <p:spPr bwMode="auto">
              <a:xfrm>
                <a:off x="8816975" y="1509713"/>
                <a:ext cx="288925" cy="290513"/>
              </a:xfrm>
              <a:custGeom>
                <a:avLst/>
                <a:gdLst>
                  <a:gd name="T0" fmla="*/ 145 w 161"/>
                  <a:gd name="T1" fmla="*/ 52 h 161"/>
                  <a:gd name="T2" fmla="*/ 52 w 161"/>
                  <a:gd name="T3" fmla="*/ 15 h 161"/>
                  <a:gd name="T4" fmla="*/ 16 w 161"/>
                  <a:gd name="T5" fmla="*/ 109 h 161"/>
                  <a:gd name="T6" fmla="*/ 109 w 161"/>
                  <a:gd name="T7" fmla="*/ 145 h 161"/>
                  <a:gd name="T8" fmla="*/ 145 w 161"/>
                  <a:gd name="T9" fmla="*/ 52 h 161"/>
                  <a:gd name="T10" fmla="*/ 25 w 161"/>
                  <a:gd name="T11" fmla="*/ 104 h 161"/>
                  <a:gd name="T12" fmla="*/ 56 w 161"/>
                  <a:gd name="T13" fmla="*/ 25 h 161"/>
                  <a:gd name="T14" fmla="*/ 135 w 161"/>
                  <a:gd name="T15" fmla="*/ 56 h 161"/>
                  <a:gd name="T16" fmla="*/ 105 w 161"/>
                  <a:gd name="T17" fmla="*/ 135 h 161"/>
                  <a:gd name="T18" fmla="*/ 25 w 161"/>
                  <a:gd name="T19" fmla="*/ 10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61">
                    <a:moveTo>
                      <a:pt x="145" y="52"/>
                    </a:moveTo>
                    <a:cubicBezTo>
                      <a:pt x="130" y="16"/>
                      <a:pt x="88" y="0"/>
                      <a:pt x="52" y="15"/>
                    </a:cubicBezTo>
                    <a:cubicBezTo>
                      <a:pt x="16" y="31"/>
                      <a:pt x="0" y="73"/>
                      <a:pt x="16" y="109"/>
                    </a:cubicBezTo>
                    <a:cubicBezTo>
                      <a:pt x="31" y="145"/>
                      <a:pt x="73" y="161"/>
                      <a:pt x="109" y="145"/>
                    </a:cubicBezTo>
                    <a:cubicBezTo>
                      <a:pt x="145" y="130"/>
                      <a:pt x="161" y="88"/>
                      <a:pt x="145" y="52"/>
                    </a:cubicBezTo>
                    <a:close/>
                    <a:moveTo>
                      <a:pt x="25" y="104"/>
                    </a:moveTo>
                    <a:cubicBezTo>
                      <a:pt x="12" y="74"/>
                      <a:pt x="26" y="39"/>
                      <a:pt x="56" y="25"/>
                    </a:cubicBezTo>
                    <a:cubicBezTo>
                      <a:pt x="87" y="12"/>
                      <a:pt x="122" y="26"/>
                      <a:pt x="135" y="56"/>
                    </a:cubicBezTo>
                    <a:cubicBezTo>
                      <a:pt x="149" y="87"/>
                      <a:pt x="135" y="122"/>
                      <a:pt x="105" y="135"/>
                    </a:cubicBezTo>
                    <a:cubicBezTo>
                      <a:pt x="74" y="149"/>
                      <a:pt x="39" y="135"/>
                      <a:pt x="25" y="104"/>
                    </a:cubicBezTo>
                    <a:close/>
                  </a:path>
                </a:pathLst>
              </a:custGeom>
              <a:gradFill>
                <a:gsLst>
                  <a:gs pos="100000">
                    <a:srgbClr val="4472C4">
                      <a:lumMod val="75000"/>
                    </a:srgbClr>
                  </a:gs>
                  <a:gs pos="0">
                    <a:srgbClr val="27506E"/>
                  </a:gs>
                </a:gsLst>
                <a:path path="circle">
                  <a:fillToRect l="50000" t="50000" r="50000" b="50000"/>
                </a:path>
              </a:gradFill>
              <a:ln w="762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667"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5" name="Freeform 14">
                <a:extLst>
                  <a:ext uri="{FF2B5EF4-FFF2-40B4-BE49-F238E27FC236}">
                    <a16:creationId xmlns:a16="http://schemas.microsoft.com/office/drawing/2014/main" id="{1C3CEF65-B6D3-48A5-88E6-F3040D8B9F5D}"/>
                  </a:ext>
                </a:extLst>
              </p:cNvPr>
              <p:cNvSpPr>
                <a:spLocks noEditPoints="1"/>
              </p:cNvSpPr>
              <p:nvPr/>
            </p:nvSpPr>
            <p:spPr bwMode="auto">
              <a:xfrm>
                <a:off x="8947150" y="1803400"/>
                <a:ext cx="417513" cy="415925"/>
              </a:xfrm>
              <a:custGeom>
                <a:avLst/>
                <a:gdLst>
                  <a:gd name="T0" fmla="*/ 91 w 231"/>
                  <a:gd name="T1" fmla="*/ 214 h 231"/>
                  <a:gd name="T2" fmla="*/ 102 w 231"/>
                  <a:gd name="T3" fmla="*/ 216 h 231"/>
                  <a:gd name="T4" fmla="*/ 116 w 231"/>
                  <a:gd name="T5" fmla="*/ 231 h 231"/>
                  <a:gd name="T6" fmla="*/ 127 w 231"/>
                  <a:gd name="T7" fmla="*/ 217 h 231"/>
                  <a:gd name="T8" fmla="*/ 139 w 231"/>
                  <a:gd name="T9" fmla="*/ 215 h 231"/>
                  <a:gd name="T10" fmla="*/ 160 w 231"/>
                  <a:gd name="T11" fmla="*/ 223 h 231"/>
                  <a:gd name="T12" fmla="*/ 170 w 231"/>
                  <a:gd name="T13" fmla="*/ 218 h 231"/>
                  <a:gd name="T14" fmla="*/ 177 w 231"/>
                  <a:gd name="T15" fmla="*/ 196 h 231"/>
                  <a:gd name="T16" fmla="*/ 186 w 231"/>
                  <a:gd name="T17" fmla="*/ 189 h 231"/>
                  <a:gd name="T18" fmla="*/ 208 w 231"/>
                  <a:gd name="T19" fmla="*/ 185 h 231"/>
                  <a:gd name="T20" fmla="*/ 215 w 231"/>
                  <a:gd name="T21" fmla="*/ 175 h 231"/>
                  <a:gd name="T22" fmla="*/ 210 w 231"/>
                  <a:gd name="T23" fmla="*/ 153 h 231"/>
                  <a:gd name="T24" fmla="*/ 214 w 231"/>
                  <a:gd name="T25" fmla="*/ 142 h 231"/>
                  <a:gd name="T26" fmla="*/ 231 w 231"/>
                  <a:gd name="T27" fmla="*/ 127 h 231"/>
                  <a:gd name="T28" fmla="*/ 231 w 231"/>
                  <a:gd name="T29" fmla="*/ 116 h 231"/>
                  <a:gd name="T30" fmla="*/ 216 w 231"/>
                  <a:gd name="T31" fmla="*/ 99 h 231"/>
                  <a:gd name="T32" fmla="*/ 213 w 231"/>
                  <a:gd name="T33" fmla="*/ 88 h 231"/>
                  <a:gd name="T34" fmla="*/ 220 w 231"/>
                  <a:gd name="T35" fmla="*/ 67 h 231"/>
                  <a:gd name="T36" fmla="*/ 215 w 231"/>
                  <a:gd name="T37" fmla="*/ 56 h 231"/>
                  <a:gd name="T38" fmla="*/ 193 w 231"/>
                  <a:gd name="T39" fmla="*/ 50 h 231"/>
                  <a:gd name="T40" fmla="*/ 185 w 231"/>
                  <a:gd name="T41" fmla="*/ 42 h 231"/>
                  <a:gd name="T42" fmla="*/ 180 w 231"/>
                  <a:gd name="T43" fmla="*/ 20 h 231"/>
                  <a:gd name="T44" fmla="*/ 170 w 231"/>
                  <a:gd name="T45" fmla="*/ 14 h 231"/>
                  <a:gd name="T46" fmla="*/ 149 w 231"/>
                  <a:gd name="T47" fmla="*/ 20 h 231"/>
                  <a:gd name="T48" fmla="*/ 138 w 231"/>
                  <a:gd name="T49" fmla="*/ 17 h 231"/>
                  <a:gd name="T50" fmla="*/ 122 w 231"/>
                  <a:gd name="T51" fmla="*/ 0 h 231"/>
                  <a:gd name="T52" fmla="*/ 113 w 231"/>
                  <a:gd name="T53" fmla="*/ 14 h 231"/>
                  <a:gd name="T54" fmla="*/ 101 w 231"/>
                  <a:gd name="T55" fmla="*/ 15 h 231"/>
                  <a:gd name="T56" fmla="*/ 81 w 231"/>
                  <a:gd name="T57" fmla="*/ 5 h 231"/>
                  <a:gd name="T58" fmla="*/ 70 w 231"/>
                  <a:gd name="T59" fmla="*/ 9 h 231"/>
                  <a:gd name="T60" fmla="*/ 61 w 231"/>
                  <a:gd name="T61" fmla="*/ 30 h 231"/>
                  <a:gd name="T62" fmla="*/ 52 w 231"/>
                  <a:gd name="T63" fmla="*/ 37 h 231"/>
                  <a:gd name="T64" fmla="*/ 30 w 231"/>
                  <a:gd name="T65" fmla="*/ 38 h 231"/>
                  <a:gd name="T66" fmla="*/ 22 w 231"/>
                  <a:gd name="T67" fmla="*/ 47 h 231"/>
                  <a:gd name="T68" fmla="*/ 25 w 231"/>
                  <a:gd name="T69" fmla="*/ 70 h 231"/>
                  <a:gd name="T70" fmla="*/ 20 w 231"/>
                  <a:gd name="T71" fmla="*/ 80 h 231"/>
                  <a:gd name="T72" fmla="*/ 2 w 231"/>
                  <a:gd name="T73" fmla="*/ 93 h 231"/>
                  <a:gd name="T74" fmla="*/ 0 w 231"/>
                  <a:gd name="T75" fmla="*/ 105 h 231"/>
                  <a:gd name="T76" fmla="*/ 14 w 231"/>
                  <a:gd name="T77" fmla="*/ 123 h 231"/>
                  <a:gd name="T78" fmla="*/ 16 w 231"/>
                  <a:gd name="T79" fmla="*/ 134 h 231"/>
                  <a:gd name="T80" fmla="*/ 7 w 231"/>
                  <a:gd name="T81" fmla="*/ 155 h 231"/>
                  <a:gd name="T82" fmla="*/ 11 w 231"/>
                  <a:gd name="T83" fmla="*/ 166 h 231"/>
                  <a:gd name="T84" fmla="*/ 32 w 231"/>
                  <a:gd name="T85" fmla="*/ 174 h 231"/>
                  <a:gd name="T86" fmla="*/ 39 w 231"/>
                  <a:gd name="T87" fmla="*/ 183 h 231"/>
                  <a:gd name="T88" fmla="*/ 42 w 231"/>
                  <a:gd name="T89" fmla="*/ 205 h 231"/>
                  <a:gd name="T90" fmla="*/ 52 w 231"/>
                  <a:gd name="T91" fmla="*/ 212 h 231"/>
                  <a:gd name="T92" fmla="*/ 74 w 231"/>
                  <a:gd name="T93" fmla="*/ 208 h 231"/>
                  <a:gd name="T94" fmla="*/ 176 w 231"/>
                  <a:gd name="T95" fmla="*/ 87 h 231"/>
                  <a:gd name="T96" fmla="*/ 147 w 231"/>
                  <a:gd name="T97" fmla="*/ 116 h 231"/>
                  <a:gd name="T98" fmla="*/ 144 w 231"/>
                  <a:gd name="T99" fmla="*/ 55 h 231"/>
                  <a:gd name="T100" fmla="*/ 116 w 231"/>
                  <a:gd name="T101" fmla="*/ 26 h 231"/>
                  <a:gd name="T102" fmla="*/ 103 w 231"/>
                  <a:gd name="T103" fmla="*/ 116 h 231"/>
                  <a:gd name="T104" fmla="*/ 116 w 231"/>
                  <a:gd name="T105" fmla="*/ 148 h 231"/>
                  <a:gd name="T106" fmla="*/ 87 w 231"/>
                  <a:gd name="T107" fmla="*/ 176 h 231"/>
                  <a:gd name="T108" fmla="*/ 26 w 231"/>
                  <a:gd name="T109" fmla="*/ 116 h 231"/>
                  <a:gd name="T110" fmla="*/ 55 w 231"/>
                  <a:gd name="T111" fmla="*/ 145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1" h="231">
                    <a:moveTo>
                      <a:pt x="78" y="225"/>
                    </a:moveTo>
                    <a:cubicBezTo>
                      <a:pt x="84" y="212"/>
                      <a:pt x="84" y="212"/>
                      <a:pt x="84" y="212"/>
                    </a:cubicBezTo>
                    <a:cubicBezTo>
                      <a:pt x="87" y="213"/>
                      <a:pt x="89" y="214"/>
                      <a:pt x="91" y="214"/>
                    </a:cubicBezTo>
                    <a:cubicBezTo>
                      <a:pt x="90" y="229"/>
                      <a:pt x="90" y="229"/>
                      <a:pt x="90" y="229"/>
                    </a:cubicBezTo>
                    <a:cubicBezTo>
                      <a:pt x="92" y="229"/>
                      <a:pt x="95" y="230"/>
                      <a:pt x="98" y="230"/>
                    </a:cubicBezTo>
                    <a:cubicBezTo>
                      <a:pt x="102" y="216"/>
                      <a:pt x="102" y="216"/>
                      <a:pt x="102" y="216"/>
                    </a:cubicBezTo>
                    <a:cubicBezTo>
                      <a:pt x="104" y="217"/>
                      <a:pt x="107" y="217"/>
                      <a:pt x="109" y="217"/>
                    </a:cubicBezTo>
                    <a:cubicBezTo>
                      <a:pt x="110" y="231"/>
                      <a:pt x="110" y="231"/>
                      <a:pt x="110" y="231"/>
                    </a:cubicBezTo>
                    <a:cubicBezTo>
                      <a:pt x="112" y="231"/>
                      <a:pt x="114" y="231"/>
                      <a:pt x="116" y="231"/>
                    </a:cubicBezTo>
                    <a:cubicBezTo>
                      <a:pt x="117" y="231"/>
                      <a:pt x="118" y="231"/>
                      <a:pt x="119" y="231"/>
                    </a:cubicBezTo>
                    <a:cubicBezTo>
                      <a:pt x="120" y="217"/>
                      <a:pt x="120" y="217"/>
                      <a:pt x="120" y="217"/>
                    </a:cubicBezTo>
                    <a:cubicBezTo>
                      <a:pt x="123" y="217"/>
                      <a:pt x="125" y="217"/>
                      <a:pt x="127" y="217"/>
                    </a:cubicBezTo>
                    <a:cubicBezTo>
                      <a:pt x="131" y="230"/>
                      <a:pt x="131" y="230"/>
                      <a:pt x="131" y="230"/>
                    </a:cubicBezTo>
                    <a:cubicBezTo>
                      <a:pt x="134" y="230"/>
                      <a:pt x="137" y="230"/>
                      <a:pt x="140" y="229"/>
                    </a:cubicBezTo>
                    <a:cubicBezTo>
                      <a:pt x="139" y="215"/>
                      <a:pt x="139" y="215"/>
                      <a:pt x="139" y="215"/>
                    </a:cubicBezTo>
                    <a:cubicBezTo>
                      <a:pt x="141" y="214"/>
                      <a:pt x="143" y="214"/>
                      <a:pt x="145" y="213"/>
                    </a:cubicBezTo>
                    <a:cubicBezTo>
                      <a:pt x="151" y="226"/>
                      <a:pt x="151" y="226"/>
                      <a:pt x="151" y="226"/>
                    </a:cubicBezTo>
                    <a:cubicBezTo>
                      <a:pt x="154" y="225"/>
                      <a:pt x="157" y="224"/>
                      <a:pt x="160" y="223"/>
                    </a:cubicBezTo>
                    <a:cubicBezTo>
                      <a:pt x="156" y="209"/>
                      <a:pt x="156" y="209"/>
                      <a:pt x="156" y="209"/>
                    </a:cubicBezTo>
                    <a:cubicBezTo>
                      <a:pt x="158" y="208"/>
                      <a:pt x="160" y="207"/>
                      <a:pt x="162" y="206"/>
                    </a:cubicBezTo>
                    <a:cubicBezTo>
                      <a:pt x="170" y="218"/>
                      <a:pt x="170" y="218"/>
                      <a:pt x="170" y="218"/>
                    </a:cubicBezTo>
                    <a:cubicBezTo>
                      <a:pt x="173" y="216"/>
                      <a:pt x="176" y="215"/>
                      <a:pt x="178" y="213"/>
                    </a:cubicBezTo>
                    <a:cubicBezTo>
                      <a:pt x="172" y="200"/>
                      <a:pt x="172" y="200"/>
                      <a:pt x="172" y="200"/>
                    </a:cubicBezTo>
                    <a:cubicBezTo>
                      <a:pt x="174" y="199"/>
                      <a:pt x="176" y="198"/>
                      <a:pt x="177" y="196"/>
                    </a:cubicBezTo>
                    <a:cubicBezTo>
                      <a:pt x="188" y="206"/>
                      <a:pt x="188" y="206"/>
                      <a:pt x="188" y="206"/>
                    </a:cubicBezTo>
                    <a:cubicBezTo>
                      <a:pt x="190" y="204"/>
                      <a:pt x="192" y="202"/>
                      <a:pt x="194" y="200"/>
                    </a:cubicBezTo>
                    <a:cubicBezTo>
                      <a:pt x="186" y="189"/>
                      <a:pt x="186" y="189"/>
                      <a:pt x="186" y="189"/>
                    </a:cubicBezTo>
                    <a:cubicBezTo>
                      <a:pt x="188" y="187"/>
                      <a:pt x="189" y="186"/>
                      <a:pt x="191" y="184"/>
                    </a:cubicBezTo>
                    <a:cubicBezTo>
                      <a:pt x="203" y="192"/>
                      <a:pt x="203" y="192"/>
                      <a:pt x="203" y="192"/>
                    </a:cubicBezTo>
                    <a:cubicBezTo>
                      <a:pt x="205" y="190"/>
                      <a:pt x="207" y="187"/>
                      <a:pt x="208" y="185"/>
                    </a:cubicBezTo>
                    <a:cubicBezTo>
                      <a:pt x="198" y="175"/>
                      <a:pt x="198" y="175"/>
                      <a:pt x="198" y="175"/>
                    </a:cubicBezTo>
                    <a:cubicBezTo>
                      <a:pt x="199" y="173"/>
                      <a:pt x="201" y="171"/>
                      <a:pt x="202" y="169"/>
                    </a:cubicBezTo>
                    <a:cubicBezTo>
                      <a:pt x="215" y="175"/>
                      <a:pt x="215" y="175"/>
                      <a:pt x="215" y="175"/>
                    </a:cubicBezTo>
                    <a:cubicBezTo>
                      <a:pt x="216" y="173"/>
                      <a:pt x="218" y="170"/>
                      <a:pt x="219" y="167"/>
                    </a:cubicBezTo>
                    <a:cubicBezTo>
                      <a:pt x="207" y="159"/>
                      <a:pt x="207" y="159"/>
                      <a:pt x="207" y="159"/>
                    </a:cubicBezTo>
                    <a:cubicBezTo>
                      <a:pt x="208" y="157"/>
                      <a:pt x="209" y="155"/>
                      <a:pt x="210" y="153"/>
                    </a:cubicBezTo>
                    <a:cubicBezTo>
                      <a:pt x="224" y="156"/>
                      <a:pt x="224" y="156"/>
                      <a:pt x="224" y="156"/>
                    </a:cubicBezTo>
                    <a:cubicBezTo>
                      <a:pt x="225" y="154"/>
                      <a:pt x="226" y="151"/>
                      <a:pt x="227" y="148"/>
                    </a:cubicBezTo>
                    <a:cubicBezTo>
                      <a:pt x="214" y="142"/>
                      <a:pt x="214" y="142"/>
                      <a:pt x="214" y="142"/>
                    </a:cubicBezTo>
                    <a:cubicBezTo>
                      <a:pt x="214" y="140"/>
                      <a:pt x="215" y="138"/>
                      <a:pt x="215" y="136"/>
                    </a:cubicBezTo>
                    <a:cubicBezTo>
                      <a:pt x="229" y="136"/>
                      <a:pt x="229" y="136"/>
                      <a:pt x="229" y="136"/>
                    </a:cubicBezTo>
                    <a:cubicBezTo>
                      <a:pt x="230" y="133"/>
                      <a:pt x="230" y="130"/>
                      <a:pt x="231" y="127"/>
                    </a:cubicBezTo>
                    <a:cubicBezTo>
                      <a:pt x="217" y="124"/>
                      <a:pt x="217" y="124"/>
                      <a:pt x="217" y="124"/>
                    </a:cubicBezTo>
                    <a:cubicBezTo>
                      <a:pt x="217" y="122"/>
                      <a:pt x="217" y="120"/>
                      <a:pt x="217" y="117"/>
                    </a:cubicBezTo>
                    <a:cubicBezTo>
                      <a:pt x="231" y="116"/>
                      <a:pt x="231" y="116"/>
                      <a:pt x="231" y="116"/>
                    </a:cubicBezTo>
                    <a:cubicBezTo>
                      <a:pt x="231" y="113"/>
                      <a:pt x="231" y="110"/>
                      <a:pt x="231" y="107"/>
                    </a:cubicBezTo>
                    <a:cubicBezTo>
                      <a:pt x="217" y="106"/>
                      <a:pt x="217" y="106"/>
                      <a:pt x="217" y="106"/>
                    </a:cubicBezTo>
                    <a:cubicBezTo>
                      <a:pt x="216" y="104"/>
                      <a:pt x="216" y="102"/>
                      <a:pt x="216" y="99"/>
                    </a:cubicBezTo>
                    <a:cubicBezTo>
                      <a:pt x="229" y="95"/>
                      <a:pt x="229" y="95"/>
                      <a:pt x="229" y="95"/>
                    </a:cubicBezTo>
                    <a:cubicBezTo>
                      <a:pt x="229" y="92"/>
                      <a:pt x="228" y="89"/>
                      <a:pt x="227" y="86"/>
                    </a:cubicBezTo>
                    <a:cubicBezTo>
                      <a:pt x="213" y="88"/>
                      <a:pt x="213" y="88"/>
                      <a:pt x="213" y="88"/>
                    </a:cubicBezTo>
                    <a:cubicBezTo>
                      <a:pt x="213" y="86"/>
                      <a:pt x="212" y="84"/>
                      <a:pt x="211" y="82"/>
                    </a:cubicBezTo>
                    <a:cubicBezTo>
                      <a:pt x="224" y="75"/>
                      <a:pt x="224" y="75"/>
                      <a:pt x="224" y="75"/>
                    </a:cubicBezTo>
                    <a:cubicBezTo>
                      <a:pt x="223" y="72"/>
                      <a:pt x="222" y="69"/>
                      <a:pt x="220" y="67"/>
                    </a:cubicBezTo>
                    <a:cubicBezTo>
                      <a:pt x="207" y="71"/>
                      <a:pt x="207" y="71"/>
                      <a:pt x="207" y="71"/>
                    </a:cubicBezTo>
                    <a:cubicBezTo>
                      <a:pt x="206" y="69"/>
                      <a:pt x="205" y="67"/>
                      <a:pt x="204" y="65"/>
                    </a:cubicBezTo>
                    <a:cubicBezTo>
                      <a:pt x="215" y="56"/>
                      <a:pt x="215" y="56"/>
                      <a:pt x="215" y="56"/>
                    </a:cubicBezTo>
                    <a:cubicBezTo>
                      <a:pt x="213" y="54"/>
                      <a:pt x="212" y="51"/>
                      <a:pt x="210" y="49"/>
                    </a:cubicBezTo>
                    <a:cubicBezTo>
                      <a:pt x="197" y="56"/>
                      <a:pt x="197" y="56"/>
                      <a:pt x="197" y="56"/>
                    </a:cubicBezTo>
                    <a:cubicBezTo>
                      <a:pt x="196" y="54"/>
                      <a:pt x="195" y="52"/>
                      <a:pt x="193" y="50"/>
                    </a:cubicBezTo>
                    <a:cubicBezTo>
                      <a:pt x="203" y="40"/>
                      <a:pt x="203" y="40"/>
                      <a:pt x="203" y="40"/>
                    </a:cubicBezTo>
                    <a:cubicBezTo>
                      <a:pt x="201" y="37"/>
                      <a:pt x="199" y="35"/>
                      <a:pt x="196" y="33"/>
                    </a:cubicBezTo>
                    <a:cubicBezTo>
                      <a:pt x="185" y="42"/>
                      <a:pt x="185" y="42"/>
                      <a:pt x="185" y="42"/>
                    </a:cubicBezTo>
                    <a:cubicBezTo>
                      <a:pt x="184" y="40"/>
                      <a:pt x="182" y="39"/>
                      <a:pt x="180" y="38"/>
                    </a:cubicBezTo>
                    <a:cubicBezTo>
                      <a:pt x="188" y="25"/>
                      <a:pt x="188" y="25"/>
                      <a:pt x="188" y="25"/>
                    </a:cubicBezTo>
                    <a:cubicBezTo>
                      <a:pt x="185" y="23"/>
                      <a:pt x="183" y="22"/>
                      <a:pt x="180" y="20"/>
                    </a:cubicBezTo>
                    <a:cubicBezTo>
                      <a:pt x="171" y="31"/>
                      <a:pt x="171" y="31"/>
                      <a:pt x="171" y="31"/>
                    </a:cubicBezTo>
                    <a:cubicBezTo>
                      <a:pt x="169" y="30"/>
                      <a:pt x="167" y="28"/>
                      <a:pt x="165" y="27"/>
                    </a:cubicBezTo>
                    <a:cubicBezTo>
                      <a:pt x="170" y="14"/>
                      <a:pt x="170" y="14"/>
                      <a:pt x="170" y="14"/>
                    </a:cubicBezTo>
                    <a:cubicBezTo>
                      <a:pt x="168" y="12"/>
                      <a:pt x="165" y="11"/>
                      <a:pt x="162" y="10"/>
                    </a:cubicBezTo>
                    <a:cubicBezTo>
                      <a:pt x="155" y="22"/>
                      <a:pt x="155" y="22"/>
                      <a:pt x="155" y="22"/>
                    </a:cubicBezTo>
                    <a:cubicBezTo>
                      <a:pt x="153" y="21"/>
                      <a:pt x="151" y="21"/>
                      <a:pt x="149" y="20"/>
                    </a:cubicBezTo>
                    <a:cubicBezTo>
                      <a:pt x="151" y="6"/>
                      <a:pt x="151" y="6"/>
                      <a:pt x="151" y="6"/>
                    </a:cubicBezTo>
                    <a:cubicBezTo>
                      <a:pt x="149" y="5"/>
                      <a:pt x="146" y="4"/>
                      <a:pt x="143" y="3"/>
                    </a:cubicBezTo>
                    <a:cubicBezTo>
                      <a:pt x="138" y="17"/>
                      <a:pt x="138" y="17"/>
                      <a:pt x="138" y="17"/>
                    </a:cubicBezTo>
                    <a:cubicBezTo>
                      <a:pt x="135" y="16"/>
                      <a:pt x="133" y="16"/>
                      <a:pt x="131" y="15"/>
                    </a:cubicBezTo>
                    <a:cubicBezTo>
                      <a:pt x="131" y="1"/>
                      <a:pt x="131" y="1"/>
                      <a:pt x="131" y="1"/>
                    </a:cubicBezTo>
                    <a:cubicBezTo>
                      <a:pt x="128" y="1"/>
                      <a:pt x="125" y="0"/>
                      <a:pt x="122" y="0"/>
                    </a:cubicBezTo>
                    <a:cubicBezTo>
                      <a:pt x="120" y="14"/>
                      <a:pt x="120" y="14"/>
                      <a:pt x="120" y="14"/>
                    </a:cubicBezTo>
                    <a:cubicBezTo>
                      <a:pt x="118" y="14"/>
                      <a:pt x="117" y="14"/>
                      <a:pt x="116" y="14"/>
                    </a:cubicBezTo>
                    <a:cubicBezTo>
                      <a:pt x="115" y="14"/>
                      <a:pt x="114" y="14"/>
                      <a:pt x="113" y="14"/>
                    </a:cubicBezTo>
                    <a:cubicBezTo>
                      <a:pt x="111" y="0"/>
                      <a:pt x="111" y="0"/>
                      <a:pt x="111" y="0"/>
                    </a:cubicBezTo>
                    <a:cubicBezTo>
                      <a:pt x="108" y="0"/>
                      <a:pt x="105" y="1"/>
                      <a:pt x="102" y="1"/>
                    </a:cubicBezTo>
                    <a:cubicBezTo>
                      <a:pt x="101" y="15"/>
                      <a:pt x="101" y="15"/>
                      <a:pt x="101" y="15"/>
                    </a:cubicBezTo>
                    <a:cubicBezTo>
                      <a:pt x="99" y="16"/>
                      <a:pt x="97" y="16"/>
                      <a:pt x="95" y="16"/>
                    </a:cubicBezTo>
                    <a:cubicBezTo>
                      <a:pt x="90" y="3"/>
                      <a:pt x="90" y="3"/>
                      <a:pt x="90" y="3"/>
                    </a:cubicBezTo>
                    <a:cubicBezTo>
                      <a:pt x="87" y="4"/>
                      <a:pt x="84" y="4"/>
                      <a:pt x="81" y="5"/>
                    </a:cubicBezTo>
                    <a:cubicBezTo>
                      <a:pt x="84" y="19"/>
                      <a:pt x="84" y="19"/>
                      <a:pt x="84" y="19"/>
                    </a:cubicBezTo>
                    <a:cubicBezTo>
                      <a:pt x="82" y="20"/>
                      <a:pt x="80" y="21"/>
                      <a:pt x="78" y="22"/>
                    </a:cubicBezTo>
                    <a:cubicBezTo>
                      <a:pt x="70" y="9"/>
                      <a:pt x="70" y="9"/>
                      <a:pt x="70" y="9"/>
                    </a:cubicBezTo>
                    <a:cubicBezTo>
                      <a:pt x="68" y="10"/>
                      <a:pt x="65" y="12"/>
                      <a:pt x="62" y="13"/>
                    </a:cubicBezTo>
                    <a:cubicBezTo>
                      <a:pt x="67" y="27"/>
                      <a:pt x="67" y="27"/>
                      <a:pt x="67" y="27"/>
                    </a:cubicBezTo>
                    <a:cubicBezTo>
                      <a:pt x="65" y="28"/>
                      <a:pt x="63" y="29"/>
                      <a:pt x="61" y="30"/>
                    </a:cubicBezTo>
                    <a:cubicBezTo>
                      <a:pt x="52" y="19"/>
                      <a:pt x="52" y="19"/>
                      <a:pt x="52" y="19"/>
                    </a:cubicBezTo>
                    <a:cubicBezTo>
                      <a:pt x="50" y="21"/>
                      <a:pt x="47" y="22"/>
                      <a:pt x="45" y="24"/>
                    </a:cubicBezTo>
                    <a:cubicBezTo>
                      <a:pt x="52" y="37"/>
                      <a:pt x="52" y="37"/>
                      <a:pt x="52" y="37"/>
                    </a:cubicBezTo>
                    <a:cubicBezTo>
                      <a:pt x="50" y="38"/>
                      <a:pt x="49" y="39"/>
                      <a:pt x="47" y="41"/>
                    </a:cubicBezTo>
                    <a:cubicBezTo>
                      <a:pt x="36" y="32"/>
                      <a:pt x="36" y="32"/>
                      <a:pt x="36" y="32"/>
                    </a:cubicBezTo>
                    <a:cubicBezTo>
                      <a:pt x="34" y="34"/>
                      <a:pt x="32" y="36"/>
                      <a:pt x="30" y="38"/>
                    </a:cubicBezTo>
                    <a:cubicBezTo>
                      <a:pt x="39" y="49"/>
                      <a:pt x="39" y="49"/>
                      <a:pt x="39" y="49"/>
                    </a:cubicBezTo>
                    <a:cubicBezTo>
                      <a:pt x="38" y="51"/>
                      <a:pt x="36" y="53"/>
                      <a:pt x="35" y="54"/>
                    </a:cubicBezTo>
                    <a:cubicBezTo>
                      <a:pt x="22" y="47"/>
                      <a:pt x="22" y="47"/>
                      <a:pt x="22" y="47"/>
                    </a:cubicBezTo>
                    <a:cubicBezTo>
                      <a:pt x="20" y="50"/>
                      <a:pt x="19" y="52"/>
                      <a:pt x="17" y="55"/>
                    </a:cubicBezTo>
                    <a:cubicBezTo>
                      <a:pt x="28" y="64"/>
                      <a:pt x="28" y="64"/>
                      <a:pt x="28" y="64"/>
                    </a:cubicBezTo>
                    <a:cubicBezTo>
                      <a:pt x="27" y="66"/>
                      <a:pt x="26" y="68"/>
                      <a:pt x="25" y="70"/>
                    </a:cubicBezTo>
                    <a:cubicBezTo>
                      <a:pt x="12" y="65"/>
                      <a:pt x="12" y="65"/>
                      <a:pt x="12" y="65"/>
                    </a:cubicBezTo>
                    <a:cubicBezTo>
                      <a:pt x="10" y="68"/>
                      <a:pt x="9" y="71"/>
                      <a:pt x="8" y="73"/>
                    </a:cubicBezTo>
                    <a:cubicBezTo>
                      <a:pt x="20" y="80"/>
                      <a:pt x="20" y="80"/>
                      <a:pt x="20" y="80"/>
                    </a:cubicBezTo>
                    <a:cubicBezTo>
                      <a:pt x="20" y="82"/>
                      <a:pt x="19" y="84"/>
                      <a:pt x="18" y="87"/>
                    </a:cubicBezTo>
                    <a:cubicBezTo>
                      <a:pt x="4" y="85"/>
                      <a:pt x="4" y="85"/>
                      <a:pt x="4" y="85"/>
                    </a:cubicBezTo>
                    <a:cubicBezTo>
                      <a:pt x="3" y="87"/>
                      <a:pt x="3" y="90"/>
                      <a:pt x="2" y="93"/>
                    </a:cubicBezTo>
                    <a:cubicBezTo>
                      <a:pt x="16" y="98"/>
                      <a:pt x="16" y="98"/>
                      <a:pt x="16" y="98"/>
                    </a:cubicBezTo>
                    <a:cubicBezTo>
                      <a:pt x="15" y="100"/>
                      <a:pt x="15" y="102"/>
                      <a:pt x="15" y="104"/>
                    </a:cubicBezTo>
                    <a:cubicBezTo>
                      <a:pt x="0" y="105"/>
                      <a:pt x="0" y="105"/>
                      <a:pt x="0" y="105"/>
                    </a:cubicBezTo>
                    <a:cubicBezTo>
                      <a:pt x="0" y="108"/>
                      <a:pt x="0" y="111"/>
                      <a:pt x="0" y="114"/>
                    </a:cubicBezTo>
                    <a:cubicBezTo>
                      <a:pt x="14" y="116"/>
                      <a:pt x="14" y="116"/>
                      <a:pt x="14" y="116"/>
                    </a:cubicBezTo>
                    <a:cubicBezTo>
                      <a:pt x="14" y="118"/>
                      <a:pt x="14" y="120"/>
                      <a:pt x="14" y="123"/>
                    </a:cubicBezTo>
                    <a:cubicBezTo>
                      <a:pt x="0" y="126"/>
                      <a:pt x="0" y="126"/>
                      <a:pt x="0" y="126"/>
                    </a:cubicBezTo>
                    <a:cubicBezTo>
                      <a:pt x="1" y="129"/>
                      <a:pt x="1" y="132"/>
                      <a:pt x="1" y="135"/>
                    </a:cubicBezTo>
                    <a:cubicBezTo>
                      <a:pt x="16" y="134"/>
                      <a:pt x="16" y="134"/>
                      <a:pt x="16" y="134"/>
                    </a:cubicBezTo>
                    <a:cubicBezTo>
                      <a:pt x="16" y="136"/>
                      <a:pt x="17" y="138"/>
                      <a:pt x="17" y="141"/>
                    </a:cubicBezTo>
                    <a:cubicBezTo>
                      <a:pt x="4" y="146"/>
                      <a:pt x="4" y="146"/>
                      <a:pt x="4" y="146"/>
                    </a:cubicBezTo>
                    <a:cubicBezTo>
                      <a:pt x="5" y="149"/>
                      <a:pt x="6" y="152"/>
                      <a:pt x="7" y="155"/>
                    </a:cubicBezTo>
                    <a:cubicBezTo>
                      <a:pt x="21" y="152"/>
                      <a:pt x="21" y="152"/>
                      <a:pt x="21" y="152"/>
                    </a:cubicBezTo>
                    <a:cubicBezTo>
                      <a:pt x="21" y="154"/>
                      <a:pt x="22" y="156"/>
                      <a:pt x="23" y="158"/>
                    </a:cubicBezTo>
                    <a:cubicBezTo>
                      <a:pt x="11" y="166"/>
                      <a:pt x="11" y="166"/>
                      <a:pt x="11" y="166"/>
                    </a:cubicBezTo>
                    <a:cubicBezTo>
                      <a:pt x="12" y="168"/>
                      <a:pt x="14" y="171"/>
                      <a:pt x="15" y="173"/>
                    </a:cubicBezTo>
                    <a:cubicBezTo>
                      <a:pt x="29" y="168"/>
                      <a:pt x="29" y="168"/>
                      <a:pt x="29" y="168"/>
                    </a:cubicBezTo>
                    <a:cubicBezTo>
                      <a:pt x="30" y="170"/>
                      <a:pt x="31" y="172"/>
                      <a:pt x="32" y="174"/>
                    </a:cubicBezTo>
                    <a:cubicBezTo>
                      <a:pt x="22" y="183"/>
                      <a:pt x="22" y="183"/>
                      <a:pt x="22" y="183"/>
                    </a:cubicBezTo>
                    <a:cubicBezTo>
                      <a:pt x="23" y="186"/>
                      <a:pt x="25" y="188"/>
                      <a:pt x="27" y="190"/>
                    </a:cubicBezTo>
                    <a:cubicBezTo>
                      <a:pt x="39" y="183"/>
                      <a:pt x="39" y="183"/>
                      <a:pt x="39" y="183"/>
                    </a:cubicBezTo>
                    <a:cubicBezTo>
                      <a:pt x="41" y="184"/>
                      <a:pt x="42" y="186"/>
                      <a:pt x="44" y="188"/>
                    </a:cubicBezTo>
                    <a:cubicBezTo>
                      <a:pt x="35" y="199"/>
                      <a:pt x="35" y="199"/>
                      <a:pt x="35" y="199"/>
                    </a:cubicBezTo>
                    <a:cubicBezTo>
                      <a:pt x="37" y="201"/>
                      <a:pt x="40" y="203"/>
                      <a:pt x="42" y="205"/>
                    </a:cubicBezTo>
                    <a:cubicBezTo>
                      <a:pt x="52" y="195"/>
                      <a:pt x="52" y="195"/>
                      <a:pt x="52" y="195"/>
                    </a:cubicBezTo>
                    <a:cubicBezTo>
                      <a:pt x="54" y="197"/>
                      <a:pt x="56" y="198"/>
                      <a:pt x="58" y="199"/>
                    </a:cubicBezTo>
                    <a:cubicBezTo>
                      <a:pt x="52" y="212"/>
                      <a:pt x="52" y="212"/>
                      <a:pt x="52" y="212"/>
                    </a:cubicBezTo>
                    <a:cubicBezTo>
                      <a:pt x="54" y="214"/>
                      <a:pt x="57" y="215"/>
                      <a:pt x="59" y="217"/>
                    </a:cubicBezTo>
                    <a:cubicBezTo>
                      <a:pt x="68" y="205"/>
                      <a:pt x="68" y="205"/>
                      <a:pt x="68" y="205"/>
                    </a:cubicBezTo>
                    <a:cubicBezTo>
                      <a:pt x="70" y="206"/>
                      <a:pt x="72" y="207"/>
                      <a:pt x="74" y="208"/>
                    </a:cubicBezTo>
                    <a:cubicBezTo>
                      <a:pt x="70" y="222"/>
                      <a:pt x="70" y="222"/>
                      <a:pt x="70" y="222"/>
                    </a:cubicBezTo>
                    <a:cubicBezTo>
                      <a:pt x="73" y="223"/>
                      <a:pt x="75" y="224"/>
                      <a:pt x="78" y="225"/>
                    </a:cubicBezTo>
                    <a:close/>
                    <a:moveTo>
                      <a:pt x="176" y="87"/>
                    </a:moveTo>
                    <a:cubicBezTo>
                      <a:pt x="192" y="87"/>
                      <a:pt x="205" y="100"/>
                      <a:pt x="205" y="116"/>
                    </a:cubicBezTo>
                    <a:cubicBezTo>
                      <a:pt x="205" y="132"/>
                      <a:pt x="192" y="145"/>
                      <a:pt x="176" y="145"/>
                    </a:cubicBezTo>
                    <a:cubicBezTo>
                      <a:pt x="160" y="145"/>
                      <a:pt x="147" y="132"/>
                      <a:pt x="147" y="116"/>
                    </a:cubicBezTo>
                    <a:cubicBezTo>
                      <a:pt x="147" y="100"/>
                      <a:pt x="160" y="87"/>
                      <a:pt x="176" y="87"/>
                    </a:cubicBezTo>
                    <a:close/>
                    <a:moveTo>
                      <a:pt x="116" y="26"/>
                    </a:moveTo>
                    <a:cubicBezTo>
                      <a:pt x="131" y="26"/>
                      <a:pt x="144" y="39"/>
                      <a:pt x="144" y="55"/>
                    </a:cubicBezTo>
                    <a:cubicBezTo>
                      <a:pt x="144" y="71"/>
                      <a:pt x="131" y="84"/>
                      <a:pt x="116" y="84"/>
                    </a:cubicBezTo>
                    <a:cubicBezTo>
                      <a:pt x="100" y="84"/>
                      <a:pt x="87" y="71"/>
                      <a:pt x="87" y="55"/>
                    </a:cubicBezTo>
                    <a:cubicBezTo>
                      <a:pt x="87" y="39"/>
                      <a:pt x="100" y="26"/>
                      <a:pt x="116" y="26"/>
                    </a:cubicBezTo>
                    <a:close/>
                    <a:moveTo>
                      <a:pt x="128" y="116"/>
                    </a:moveTo>
                    <a:cubicBezTo>
                      <a:pt x="128" y="123"/>
                      <a:pt x="123" y="128"/>
                      <a:pt x="116" y="128"/>
                    </a:cubicBezTo>
                    <a:cubicBezTo>
                      <a:pt x="109" y="128"/>
                      <a:pt x="103" y="123"/>
                      <a:pt x="103" y="116"/>
                    </a:cubicBezTo>
                    <a:cubicBezTo>
                      <a:pt x="103" y="109"/>
                      <a:pt x="109" y="103"/>
                      <a:pt x="116" y="103"/>
                    </a:cubicBezTo>
                    <a:cubicBezTo>
                      <a:pt x="123" y="103"/>
                      <a:pt x="128" y="109"/>
                      <a:pt x="128" y="116"/>
                    </a:cubicBezTo>
                    <a:close/>
                    <a:moveTo>
                      <a:pt x="116" y="148"/>
                    </a:moveTo>
                    <a:cubicBezTo>
                      <a:pt x="131" y="148"/>
                      <a:pt x="144" y="161"/>
                      <a:pt x="144" y="176"/>
                    </a:cubicBezTo>
                    <a:cubicBezTo>
                      <a:pt x="144" y="192"/>
                      <a:pt x="131" y="205"/>
                      <a:pt x="116" y="205"/>
                    </a:cubicBezTo>
                    <a:cubicBezTo>
                      <a:pt x="100" y="205"/>
                      <a:pt x="87" y="192"/>
                      <a:pt x="87" y="176"/>
                    </a:cubicBezTo>
                    <a:cubicBezTo>
                      <a:pt x="87" y="161"/>
                      <a:pt x="100" y="148"/>
                      <a:pt x="116" y="148"/>
                    </a:cubicBezTo>
                    <a:close/>
                    <a:moveTo>
                      <a:pt x="55" y="145"/>
                    </a:moveTo>
                    <a:cubicBezTo>
                      <a:pt x="39" y="145"/>
                      <a:pt x="26" y="132"/>
                      <a:pt x="26" y="116"/>
                    </a:cubicBezTo>
                    <a:cubicBezTo>
                      <a:pt x="26" y="100"/>
                      <a:pt x="39" y="87"/>
                      <a:pt x="55" y="87"/>
                    </a:cubicBezTo>
                    <a:cubicBezTo>
                      <a:pt x="71" y="87"/>
                      <a:pt x="84" y="100"/>
                      <a:pt x="84" y="116"/>
                    </a:cubicBezTo>
                    <a:cubicBezTo>
                      <a:pt x="84" y="132"/>
                      <a:pt x="71" y="145"/>
                      <a:pt x="55" y="145"/>
                    </a:cubicBezTo>
                    <a:close/>
                  </a:path>
                </a:pathLst>
              </a:custGeom>
              <a:gradFill>
                <a:gsLst>
                  <a:gs pos="100000">
                    <a:srgbClr val="4472C4">
                      <a:lumMod val="75000"/>
                    </a:srgbClr>
                  </a:gs>
                  <a:gs pos="0">
                    <a:srgbClr val="27506E"/>
                  </a:gs>
                </a:gsLst>
                <a:path path="circle">
                  <a:fillToRect l="50000" t="50000" r="50000" b="50000"/>
                </a:path>
              </a:gradFill>
              <a:ln w="762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667"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sp>
        <p:nvSpPr>
          <p:cNvPr id="85" name="Oval 6">
            <a:extLst>
              <a:ext uri="{FF2B5EF4-FFF2-40B4-BE49-F238E27FC236}">
                <a16:creationId xmlns:a16="http://schemas.microsoft.com/office/drawing/2014/main" id="{3B709918-5A54-4734-A4CF-26154FA0F95D}"/>
              </a:ext>
            </a:extLst>
          </p:cNvPr>
          <p:cNvSpPr/>
          <p:nvPr/>
        </p:nvSpPr>
        <p:spPr>
          <a:xfrm>
            <a:off x="4101311" y="1825297"/>
            <a:ext cx="535327" cy="535325"/>
          </a:xfrm>
          <a:prstGeom prst="ellipse">
            <a:avLst/>
          </a:prstGeom>
          <a:gradFill>
            <a:gsLst>
              <a:gs pos="100000">
                <a:schemeClr val="accent1">
                  <a:lumMod val="75000"/>
                </a:schemeClr>
              </a:gs>
              <a:gs pos="0">
                <a:srgbClr val="27506E"/>
              </a:gs>
            </a:gsLst>
            <a:path path="circle">
              <a:fillToRect l="50000" t="50000" r="50000" b="50000"/>
            </a:path>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667"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86" name="矩形 85"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a:extLst>
              <a:ext uri="{FF2B5EF4-FFF2-40B4-BE49-F238E27FC236}">
                <a16:creationId xmlns:a16="http://schemas.microsoft.com/office/drawing/2014/main" id="{3D68BC51-1049-4D61-9BF6-1CCFE449261D}"/>
              </a:ext>
            </a:extLst>
          </p:cNvPr>
          <p:cNvSpPr/>
          <p:nvPr/>
        </p:nvSpPr>
        <p:spPr>
          <a:xfrm>
            <a:off x="8001110" y="1854838"/>
            <a:ext cx="3792800" cy="338554"/>
          </a:xfrm>
          <a:prstGeom prst="rect">
            <a:avLst/>
          </a:prstGeom>
        </p:spPr>
        <p:txBody>
          <a:bodyPr wrap="square">
            <a:spAutoFit/>
          </a:bodyPr>
          <a:lstStyle/>
          <a:p>
            <a:pPr lvl="0" eaLnBrk="1" hangingPunct="1">
              <a:defRPr/>
            </a:pPr>
            <a:r>
              <a:rPr lang="en-US" altLang="zh-CN" sz="1600" b="1" dirty="0">
                <a:solidFill>
                  <a:srgbClr val="4472C4"/>
                </a:solidFill>
                <a:latin typeface="等线" panose="020F0502020204030204"/>
                <a:ea typeface="方正兰亭黑_GBK"/>
                <a:sym typeface="Calibri" panose="020F0502020204030204" pitchFamily="34" charset="0"/>
              </a:rPr>
              <a:t>2</a:t>
            </a:r>
            <a:r>
              <a:rPr lang="en-US" altLang="zh-CN" sz="1600" b="1" baseline="30000" dirty="0">
                <a:solidFill>
                  <a:srgbClr val="4472C4"/>
                </a:solidFill>
                <a:latin typeface="等线" panose="020F0502020204030204"/>
                <a:ea typeface="方正兰亭黑_GBK"/>
                <a:sym typeface="Calibri" panose="020F0502020204030204" pitchFamily="34" charset="0"/>
              </a:rPr>
              <a:t>nd  </a:t>
            </a:r>
            <a:r>
              <a:rPr kumimoji="0" lang="en-US" altLang="zh-CN" sz="1600" b="1" i="0" u="none" strike="noStrike" kern="1200" cap="none" spc="0" normalizeH="0" baseline="0" noProof="0" dirty="0">
                <a:ln>
                  <a:noFill/>
                </a:ln>
                <a:solidFill>
                  <a:srgbClr val="4472C4"/>
                </a:solidFill>
                <a:effectLst/>
                <a:uLnTx/>
                <a:uFillTx/>
                <a:latin typeface="等线" panose="020F0502020204030204"/>
                <a:ea typeface="方正兰亭黑_GBK"/>
                <a:cs typeface="+mn-cs"/>
                <a:sym typeface="Calibri" panose="020F0502020204030204" pitchFamily="34" charset="0"/>
              </a:rPr>
              <a:t>Sensing (SA2/SA3/SA5/RAN)</a:t>
            </a:r>
          </a:p>
        </p:txBody>
      </p:sp>
      <p:grpSp>
        <p:nvGrpSpPr>
          <p:cNvPr id="105" name="Group 216">
            <a:extLst>
              <a:ext uri="{FF2B5EF4-FFF2-40B4-BE49-F238E27FC236}">
                <a16:creationId xmlns:a16="http://schemas.microsoft.com/office/drawing/2014/main" id="{6585FD8B-EA24-4EF7-9ED2-F377BCA0A98F}"/>
              </a:ext>
            </a:extLst>
          </p:cNvPr>
          <p:cNvGrpSpPr/>
          <p:nvPr/>
        </p:nvGrpSpPr>
        <p:grpSpPr>
          <a:xfrm>
            <a:off x="4187039" y="1928839"/>
            <a:ext cx="308645" cy="249752"/>
            <a:chOff x="1209675" y="6354763"/>
            <a:chExt cx="449263" cy="363538"/>
          </a:xfrm>
          <a:solidFill>
            <a:schemeClr val="bg1"/>
          </a:solidFill>
        </p:grpSpPr>
        <p:sp>
          <p:nvSpPr>
            <p:cNvPr id="107" name="Freeform 205">
              <a:extLst>
                <a:ext uri="{FF2B5EF4-FFF2-40B4-BE49-F238E27FC236}">
                  <a16:creationId xmlns:a16="http://schemas.microsoft.com/office/drawing/2014/main" id="{E5334360-E03F-4A59-B7B2-F33896E09EF7}"/>
                </a:ext>
              </a:extLst>
            </p:cNvPr>
            <p:cNvSpPr/>
            <p:nvPr/>
          </p:nvSpPr>
          <p:spPr bwMode="auto">
            <a:xfrm>
              <a:off x="1560513" y="6529388"/>
              <a:ext cx="96838" cy="188913"/>
            </a:xfrm>
            <a:custGeom>
              <a:avLst/>
              <a:gdLst>
                <a:gd name="T0" fmla="*/ 31 w 126"/>
                <a:gd name="T1" fmla="*/ 0 h 245"/>
                <a:gd name="T2" fmla="*/ 0 w 126"/>
                <a:gd name="T3" fmla="*/ 39 h 245"/>
                <a:gd name="T4" fmla="*/ 0 w 126"/>
                <a:gd name="T5" fmla="*/ 245 h 245"/>
                <a:gd name="T6" fmla="*/ 126 w 126"/>
                <a:gd name="T7" fmla="*/ 245 h 245"/>
                <a:gd name="T8" fmla="*/ 125 w 126"/>
                <a:gd name="T9" fmla="*/ 74 h 245"/>
                <a:gd name="T10" fmla="*/ 31 w 126"/>
                <a:gd name="T11" fmla="*/ 0 h 245"/>
              </a:gdLst>
              <a:ahLst/>
              <a:cxnLst>
                <a:cxn ang="0">
                  <a:pos x="T0" y="T1"/>
                </a:cxn>
                <a:cxn ang="0">
                  <a:pos x="T2" y="T3"/>
                </a:cxn>
                <a:cxn ang="0">
                  <a:pos x="T4" y="T5"/>
                </a:cxn>
                <a:cxn ang="0">
                  <a:pos x="T6" y="T7"/>
                </a:cxn>
                <a:cxn ang="0">
                  <a:pos x="T8" y="T9"/>
                </a:cxn>
                <a:cxn ang="0">
                  <a:pos x="T10" y="T11"/>
                </a:cxn>
              </a:cxnLst>
              <a:rect l="0" t="0" r="r" b="b"/>
              <a:pathLst>
                <a:path w="126" h="245">
                  <a:moveTo>
                    <a:pt x="31" y="0"/>
                  </a:moveTo>
                  <a:cubicBezTo>
                    <a:pt x="0" y="39"/>
                    <a:pt x="0" y="39"/>
                    <a:pt x="0" y="39"/>
                  </a:cubicBezTo>
                  <a:cubicBezTo>
                    <a:pt x="0" y="245"/>
                    <a:pt x="0" y="245"/>
                    <a:pt x="0" y="245"/>
                  </a:cubicBezTo>
                  <a:cubicBezTo>
                    <a:pt x="126" y="245"/>
                    <a:pt x="126" y="245"/>
                    <a:pt x="126" y="245"/>
                  </a:cubicBezTo>
                  <a:cubicBezTo>
                    <a:pt x="125" y="74"/>
                    <a:pt x="125" y="74"/>
                    <a:pt x="125" y="74"/>
                  </a:cubicBezTo>
                  <a:cubicBezTo>
                    <a:pt x="99" y="52"/>
                    <a:pt x="31" y="0"/>
                    <a:pt x="31" y="0"/>
                  </a:cubicBezTo>
                  <a:close/>
                </a:path>
              </a:pathLst>
            </a:custGeom>
            <a:grpFill/>
            <a:ln>
              <a:noFill/>
            </a:ln>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AU" sz="24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cs typeface="+mn-cs"/>
              </a:endParaRPr>
            </a:p>
          </p:txBody>
        </p:sp>
        <p:sp>
          <p:nvSpPr>
            <p:cNvPr id="126" name="Freeform 207">
              <a:extLst>
                <a:ext uri="{FF2B5EF4-FFF2-40B4-BE49-F238E27FC236}">
                  <a16:creationId xmlns:a16="http://schemas.microsoft.com/office/drawing/2014/main" id="{16C57092-721E-4BEB-94A9-079163E52856}"/>
                </a:ext>
              </a:extLst>
            </p:cNvPr>
            <p:cNvSpPr/>
            <p:nvPr/>
          </p:nvSpPr>
          <p:spPr bwMode="auto">
            <a:xfrm>
              <a:off x="1209675" y="6354763"/>
              <a:ext cx="449263" cy="339725"/>
            </a:xfrm>
            <a:custGeom>
              <a:avLst/>
              <a:gdLst>
                <a:gd name="T0" fmla="*/ 236 w 585"/>
                <a:gd name="T1" fmla="*/ 248 h 442"/>
                <a:gd name="T2" fmla="*/ 76 w 585"/>
                <a:gd name="T3" fmla="*/ 428 h 442"/>
                <a:gd name="T4" fmla="*/ 46 w 585"/>
                <a:gd name="T5" fmla="*/ 442 h 442"/>
                <a:gd name="T6" fmla="*/ 18 w 585"/>
                <a:gd name="T7" fmla="*/ 432 h 442"/>
                <a:gd name="T8" fmla="*/ 15 w 585"/>
                <a:gd name="T9" fmla="*/ 374 h 442"/>
                <a:gd name="T10" fmla="*/ 206 w 585"/>
                <a:gd name="T11" fmla="*/ 158 h 442"/>
                <a:gd name="T12" fmla="*/ 237 w 585"/>
                <a:gd name="T13" fmla="*/ 144 h 442"/>
                <a:gd name="T14" fmla="*/ 268 w 585"/>
                <a:gd name="T15" fmla="*/ 158 h 442"/>
                <a:gd name="T16" fmla="*/ 323 w 585"/>
                <a:gd name="T17" fmla="*/ 224 h 442"/>
                <a:gd name="T18" fmla="*/ 425 w 585"/>
                <a:gd name="T19" fmla="*/ 101 h 442"/>
                <a:gd name="T20" fmla="*/ 330 w 585"/>
                <a:gd name="T21" fmla="*/ 19 h 442"/>
                <a:gd name="T22" fmla="*/ 566 w 585"/>
                <a:gd name="T23" fmla="*/ 0 h 442"/>
                <a:gd name="T24" fmla="*/ 585 w 585"/>
                <a:gd name="T25" fmla="*/ 239 h 442"/>
                <a:gd name="T26" fmla="*/ 487 w 585"/>
                <a:gd name="T27" fmla="*/ 154 h 442"/>
                <a:gd name="T28" fmla="*/ 355 w 585"/>
                <a:gd name="T29" fmla="*/ 314 h 442"/>
                <a:gd name="T30" fmla="*/ 324 w 585"/>
                <a:gd name="T31" fmla="*/ 329 h 442"/>
                <a:gd name="T32" fmla="*/ 292 w 585"/>
                <a:gd name="T33" fmla="*/ 314 h 442"/>
                <a:gd name="T34" fmla="*/ 236 w 585"/>
                <a:gd name="T35" fmla="*/ 24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5" h="442">
                  <a:moveTo>
                    <a:pt x="236" y="248"/>
                  </a:moveTo>
                  <a:cubicBezTo>
                    <a:pt x="76" y="428"/>
                    <a:pt x="76" y="428"/>
                    <a:pt x="76" y="428"/>
                  </a:cubicBezTo>
                  <a:cubicBezTo>
                    <a:pt x="68" y="438"/>
                    <a:pt x="57" y="442"/>
                    <a:pt x="46" y="442"/>
                  </a:cubicBezTo>
                  <a:cubicBezTo>
                    <a:pt x="36" y="442"/>
                    <a:pt x="26" y="439"/>
                    <a:pt x="18" y="432"/>
                  </a:cubicBezTo>
                  <a:cubicBezTo>
                    <a:pt x="1" y="417"/>
                    <a:pt x="0" y="391"/>
                    <a:pt x="15" y="374"/>
                  </a:cubicBezTo>
                  <a:cubicBezTo>
                    <a:pt x="206" y="158"/>
                    <a:pt x="206" y="158"/>
                    <a:pt x="206" y="158"/>
                  </a:cubicBezTo>
                  <a:cubicBezTo>
                    <a:pt x="214" y="149"/>
                    <a:pt x="225" y="143"/>
                    <a:pt x="237" y="144"/>
                  </a:cubicBezTo>
                  <a:cubicBezTo>
                    <a:pt x="249" y="144"/>
                    <a:pt x="260" y="149"/>
                    <a:pt x="268" y="158"/>
                  </a:cubicBezTo>
                  <a:cubicBezTo>
                    <a:pt x="323" y="224"/>
                    <a:pt x="323" y="224"/>
                    <a:pt x="323" y="224"/>
                  </a:cubicBezTo>
                  <a:cubicBezTo>
                    <a:pt x="425" y="101"/>
                    <a:pt x="425" y="101"/>
                    <a:pt x="425" y="101"/>
                  </a:cubicBezTo>
                  <a:cubicBezTo>
                    <a:pt x="330" y="19"/>
                    <a:pt x="330" y="19"/>
                    <a:pt x="330" y="19"/>
                  </a:cubicBezTo>
                  <a:cubicBezTo>
                    <a:pt x="566" y="0"/>
                    <a:pt x="566" y="0"/>
                    <a:pt x="566" y="0"/>
                  </a:cubicBezTo>
                  <a:cubicBezTo>
                    <a:pt x="585" y="239"/>
                    <a:pt x="585" y="239"/>
                    <a:pt x="585" y="239"/>
                  </a:cubicBezTo>
                  <a:cubicBezTo>
                    <a:pt x="487" y="154"/>
                    <a:pt x="487" y="154"/>
                    <a:pt x="487" y="154"/>
                  </a:cubicBezTo>
                  <a:cubicBezTo>
                    <a:pt x="355" y="314"/>
                    <a:pt x="355" y="314"/>
                    <a:pt x="355" y="314"/>
                  </a:cubicBezTo>
                  <a:cubicBezTo>
                    <a:pt x="348" y="323"/>
                    <a:pt x="336" y="329"/>
                    <a:pt x="324" y="329"/>
                  </a:cubicBezTo>
                  <a:cubicBezTo>
                    <a:pt x="311" y="329"/>
                    <a:pt x="300" y="324"/>
                    <a:pt x="292" y="314"/>
                  </a:cubicBezTo>
                  <a:lnTo>
                    <a:pt x="236" y="248"/>
                  </a:lnTo>
                  <a:close/>
                </a:path>
              </a:pathLst>
            </a:custGeom>
            <a:grpFill/>
            <a:ln>
              <a:noFill/>
            </a:ln>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AU" sz="24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cs typeface="+mn-cs"/>
              </a:endParaRPr>
            </a:p>
          </p:txBody>
        </p:sp>
        <p:sp>
          <p:nvSpPr>
            <p:cNvPr id="138" name="Freeform 208">
              <a:extLst>
                <a:ext uri="{FF2B5EF4-FFF2-40B4-BE49-F238E27FC236}">
                  <a16:creationId xmlns:a16="http://schemas.microsoft.com/office/drawing/2014/main" id="{EB2E1D88-88F9-42F2-B857-8802AC592F0C}"/>
                </a:ext>
              </a:extLst>
            </p:cNvPr>
            <p:cNvSpPr/>
            <p:nvPr/>
          </p:nvSpPr>
          <p:spPr bwMode="auto">
            <a:xfrm>
              <a:off x="1417638" y="6589713"/>
              <a:ext cx="119063" cy="127000"/>
            </a:xfrm>
            <a:custGeom>
              <a:avLst/>
              <a:gdLst>
                <a:gd name="T0" fmla="*/ 98 w 153"/>
                <a:gd name="T1" fmla="*/ 64 h 167"/>
                <a:gd name="T2" fmla="*/ 62 w 153"/>
                <a:gd name="T3" fmla="*/ 83 h 167"/>
                <a:gd name="T4" fmla="*/ 1 w 153"/>
                <a:gd name="T5" fmla="*/ 56 h 167"/>
                <a:gd name="T6" fmla="*/ 0 w 153"/>
                <a:gd name="T7" fmla="*/ 167 h 167"/>
                <a:gd name="T8" fmla="*/ 150 w 153"/>
                <a:gd name="T9" fmla="*/ 167 h 167"/>
                <a:gd name="T10" fmla="*/ 153 w 153"/>
                <a:gd name="T11" fmla="*/ 0 h 167"/>
                <a:gd name="T12" fmla="*/ 98 w 153"/>
                <a:gd name="T13" fmla="*/ 64 h 167"/>
              </a:gdLst>
              <a:ahLst/>
              <a:cxnLst>
                <a:cxn ang="0">
                  <a:pos x="T0" y="T1"/>
                </a:cxn>
                <a:cxn ang="0">
                  <a:pos x="T2" y="T3"/>
                </a:cxn>
                <a:cxn ang="0">
                  <a:pos x="T4" y="T5"/>
                </a:cxn>
                <a:cxn ang="0">
                  <a:pos x="T6" y="T7"/>
                </a:cxn>
                <a:cxn ang="0">
                  <a:pos x="T8" y="T9"/>
                </a:cxn>
                <a:cxn ang="0">
                  <a:pos x="T10" y="T11"/>
                </a:cxn>
                <a:cxn ang="0">
                  <a:pos x="T12" y="T13"/>
                </a:cxn>
              </a:cxnLst>
              <a:rect l="0" t="0" r="r" b="b"/>
              <a:pathLst>
                <a:path w="153" h="167">
                  <a:moveTo>
                    <a:pt x="98" y="64"/>
                  </a:moveTo>
                  <a:cubicBezTo>
                    <a:pt x="76" y="83"/>
                    <a:pt x="62" y="83"/>
                    <a:pt x="62" y="83"/>
                  </a:cubicBezTo>
                  <a:cubicBezTo>
                    <a:pt x="43" y="86"/>
                    <a:pt x="15" y="67"/>
                    <a:pt x="1" y="56"/>
                  </a:cubicBezTo>
                  <a:cubicBezTo>
                    <a:pt x="0" y="167"/>
                    <a:pt x="0" y="167"/>
                    <a:pt x="0" y="167"/>
                  </a:cubicBezTo>
                  <a:cubicBezTo>
                    <a:pt x="150" y="167"/>
                    <a:pt x="150" y="167"/>
                    <a:pt x="150" y="167"/>
                  </a:cubicBezTo>
                  <a:cubicBezTo>
                    <a:pt x="153" y="0"/>
                    <a:pt x="153" y="0"/>
                    <a:pt x="153" y="0"/>
                  </a:cubicBezTo>
                  <a:cubicBezTo>
                    <a:pt x="132" y="24"/>
                    <a:pt x="116" y="47"/>
                    <a:pt x="98" y="64"/>
                  </a:cubicBezTo>
                  <a:close/>
                </a:path>
              </a:pathLst>
            </a:custGeom>
            <a:grpFill/>
            <a:ln>
              <a:noFill/>
            </a:ln>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AU" sz="24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cs typeface="+mn-cs"/>
              </a:endParaRPr>
            </a:p>
          </p:txBody>
        </p:sp>
        <p:sp>
          <p:nvSpPr>
            <p:cNvPr id="139" name="Freeform 209">
              <a:extLst>
                <a:ext uri="{FF2B5EF4-FFF2-40B4-BE49-F238E27FC236}">
                  <a16:creationId xmlns:a16="http://schemas.microsoft.com/office/drawing/2014/main" id="{F08CFC0A-ADB3-4633-BB00-1350F5E4FF8F}"/>
                </a:ext>
              </a:extLst>
            </p:cNvPr>
            <p:cNvSpPr/>
            <p:nvPr/>
          </p:nvSpPr>
          <p:spPr bwMode="auto">
            <a:xfrm>
              <a:off x="1295400" y="6600825"/>
              <a:ext cx="96838" cy="115888"/>
            </a:xfrm>
            <a:custGeom>
              <a:avLst/>
              <a:gdLst>
                <a:gd name="T0" fmla="*/ 0 w 61"/>
                <a:gd name="T1" fmla="*/ 73 h 73"/>
                <a:gd name="T2" fmla="*/ 61 w 61"/>
                <a:gd name="T3" fmla="*/ 73 h 73"/>
                <a:gd name="T4" fmla="*/ 61 w 61"/>
                <a:gd name="T5" fmla="*/ 0 h 73"/>
                <a:gd name="T6" fmla="*/ 0 w 61"/>
                <a:gd name="T7" fmla="*/ 70 h 73"/>
                <a:gd name="T8" fmla="*/ 0 w 61"/>
                <a:gd name="T9" fmla="*/ 73 h 73"/>
              </a:gdLst>
              <a:ahLst/>
              <a:cxnLst>
                <a:cxn ang="0">
                  <a:pos x="T0" y="T1"/>
                </a:cxn>
                <a:cxn ang="0">
                  <a:pos x="T2" y="T3"/>
                </a:cxn>
                <a:cxn ang="0">
                  <a:pos x="T4" y="T5"/>
                </a:cxn>
                <a:cxn ang="0">
                  <a:pos x="T6" y="T7"/>
                </a:cxn>
                <a:cxn ang="0">
                  <a:pos x="T8" y="T9"/>
                </a:cxn>
              </a:cxnLst>
              <a:rect l="0" t="0" r="r" b="b"/>
              <a:pathLst>
                <a:path w="61" h="73">
                  <a:moveTo>
                    <a:pt x="0" y="73"/>
                  </a:moveTo>
                  <a:lnTo>
                    <a:pt x="61" y="73"/>
                  </a:lnTo>
                  <a:lnTo>
                    <a:pt x="61" y="0"/>
                  </a:lnTo>
                  <a:lnTo>
                    <a:pt x="0" y="70"/>
                  </a:lnTo>
                  <a:lnTo>
                    <a:pt x="0" y="73"/>
                  </a:lnTo>
                  <a:close/>
                </a:path>
              </a:pathLst>
            </a:custGeom>
            <a:grpFill/>
            <a:ln>
              <a:noFill/>
            </a:ln>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AU" sz="24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cs typeface="+mn-cs"/>
              </a:endParaRPr>
            </a:p>
          </p:txBody>
        </p:sp>
      </p:grpSp>
      <p:sp>
        <p:nvSpPr>
          <p:cNvPr id="140" name="矩形 47">
            <a:extLst>
              <a:ext uri="{FF2B5EF4-FFF2-40B4-BE49-F238E27FC236}">
                <a16:creationId xmlns:a16="http://schemas.microsoft.com/office/drawing/2014/main" id="{F57CC80F-FF9A-46A2-8885-0920DA708608}"/>
              </a:ext>
            </a:extLst>
          </p:cNvPr>
          <p:cNvSpPr>
            <a:spLocks noChangeArrowheads="1"/>
          </p:cNvSpPr>
          <p:nvPr/>
        </p:nvSpPr>
        <p:spPr bwMode="auto">
          <a:xfrm>
            <a:off x="8001110" y="2289305"/>
            <a:ext cx="3792800" cy="959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altLang="ja-JP" sz="12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Architecture enhancement</a:t>
            </a: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altLang="zh-CN" sz="12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sym typeface="方正兰亭黑_GBK" pitchFamily="2" charset="-122"/>
              </a:rPr>
              <a:t>E2E signaling procedures </a:t>
            </a: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altLang="zh-CN" sz="12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sym typeface="方正兰亭黑_GBK" pitchFamily="2" charset="-122"/>
              </a:rPr>
              <a:t>Data privacy</a:t>
            </a: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lang="en-US" altLang="zh-CN" sz="1200">
                <a:solidFill>
                  <a:prstClr val="black">
                    <a:lumMod val="65000"/>
                    <a:lumOff val="35000"/>
                  </a:prstClr>
                </a:solidFill>
                <a:latin typeface="微软雅黑" panose="020B0503020204020204" pitchFamily="34" charset="-122"/>
                <a:ea typeface="微软雅黑" panose="020B0503020204020204" pitchFamily="34" charset="-122"/>
                <a:cs typeface="+mn-cs"/>
                <a:sym typeface="方正兰亭黑_GBK" pitchFamily="2" charset="-122"/>
              </a:rPr>
              <a:t>Charging</a:t>
            </a:r>
            <a:endParaRPr kumimoji="0" lang="en-US" altLang="zh-CN" sz="12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sym typeface="方正兰亭黑_GBK" pitchFamily="2" charset="-122"/>
            </a:endParaRPr>
          </a:p>
        </p:txBody>
      </p:sp>
      <p:sp>
        <p:nvSpPr>
          <p:cNvPr id="141" name="Oval 6">
            <a:extLst>
              <a:ext uri="{FF2B5EF4-FFF2-40B4-BE49-F238E27FC236}">
                <a16:creationId xmlns:a16="http://schemas.microsoft.com/office/drawing/2014/main" id="{08BF4363-6F05-4C04-B9D9-548F733D1F93}"/>
              </a:ext>
            </a:extLst>
          </p:cNvPr>
          <p:cNvSpPr/>
          <p:nvPr/>
        </p:nvSpPr>
        <p:spPr>
          <a:xfrm>
            <a:off x="4101311" y="3485168"/>
            <a:ext cx="535327" cy="535325"/>
          </a:xfrm>
          <a:prstGeom prst="ellipse">
            <a:avLst/>
          </a:prstGeom>
          <a:gradFill>
            <a:gsLst>
              <a:gs pos="100000">
                <a:schemeClr val="accent1">
                  <a:lumMod val="75000"/>
                </a:schemeClr>
              </a:gs>
              <a:gs pos="0">
                <a:srgbClr val="27506E"/>
              </a:gs>
            </a:gsLst>
            <a:path path="circle">
              <a:fillToRect l="50000" t="50000" r="50000" b="50000"/>
            </a:path>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667"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42" name="矩形 141"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a:extLst>
              <a:ext uri="{FF2B5EF4-FFF2-40B4-BE49-F238E27FC236}">
                <a16:creationId xmlns:a16="http://schemas.microsoft.com/office/drawing/2014/main" id="{DD92C8EA-D8C9-43BE-8ED5-F26E0736DCFD}"/>
              </a:ext>
            </a:extLst>
          </p:cNvPr>
          <p:cNvSpPr/>
          <p:nvPr/>
        </p:nvSpPr>
        <p:spPr>
          <a:xfrm>
            <a:off x="347627" y="3717373"/>
            <a:ext cx="3721452" cy="338554"/>
          </a:xfrm>
          <a:prstGeom prst="rect">
            <a:avLst/>
          </a:prstGeom>
        </p:spPr>
        <p:txBody>
          <a:bodyPr wrap="square">
            <a:spAutoFit/>
          </a:bodyPr>
          <a:lstStyle/>
          <a:p>
            <a:pPr lvl="0" eaLnBrk="1" hangingPunct="1">
              <a:defRPr/>
            </a:pPr>
            <a:r>
              <a:rPr lang="en-US" altLang="zh-CN" sz="1600" b="1" dirty="0">
                <a:solidFill>
                  <a:srgbClr val="4472C4"/>
                </a:solidFill>
                <a:latin typeface="等线" panose="020F0502020204030204"/>
                <a:ea typeface="方正兰亭黑_GBK"/>
                <a:sym typeface="Calibri" panose="020F0502020204030204" pitchFamily="34" charset="0"/>
              </a:rPr>
              <a:t>3</a:t>
            </a:r>
            <a:r>
              <a:rPr lang="en-US" altLang="zh-CN" sz="1600" b="1" baseline="30000" dirty="0">
                <a:solidFill>
                  <a:srgbClr val="4472C4"/>
                </a:solidFill>
                <a:latin typeface="等线" panose="020F0502020204030204"/>
                <a:ea typeface="方正兰亭黑_GBK"/>
                <a:sym typeface="Calibri" panose="020F0502020204030204" pitchFamily="34" charset="0"/>
              </a:rPr>
              <a:t>rd </a:t>
            </a:r>
            <a:r>
              <a:rPr kumimoji="0" lang="en-US" altLang="zh-CN" sz="1600" b="1" i="0" u="none" strike="noStrike" kern="1200" cap="none" spc="0" normalizeH="0" baseline="0" noProof="0" dirty="0">
                <a:ln>
                  <a:noFill/>
                </a:ln>
                <a:solidFill>
                  <a:srgbClr val="4472C4"/>
                </a:solidFill>
                <a:effectLst/>
                <a:uLnTx/>
                <a:uFillTx/>
                <a:latin typeface="等线" panose="020F0502020204030204"/>
                <a:ea typeface="方正兰亭黑_GBK"/>
                <a:cs typeface="+mn-cs"/>
                <a:sym typeface="Calibri" panose="020F0502020204030204" pitchFamily="34" charset="0"/>
              </a:rPr>
              <a:t>Ambient IOT</a:t>
            </a:r>
            <a:r>
              <a:rPr lang="en-US" altLang="zh-CN" sz="1600" b="1" dirty="0">
                <a:solidFill>
                  <a:srgbClr val="4472C4"/>
                </a:solidFill>
                <a:latin typeface="等线" panose="020F0502020204030204"/>
                <a:ea typeface="方正兰亭黑_GBK"/>
                <a:sym typeface="Calibri" panose="020F0502020204030204" pitchFamily="34" charset="0"/>
              </a:rPr>
              <a:t> (SA2/SA3/SA5/RAN)</a:t>
            </a:r>
            <a:endParaRPr kumimoji="0" lang="en-US" altLang="zh-CN" sz="1600" b="1" i="0" u="none" strike="noStrike" kern="1200" cap="none" spc="0" normalizeH="0" baseline="0" noProof="0" dirty="0">
              <a:ln>
                <a:noFill/>
              </a:ln>
              <a:solidFill>
                <a:srgbClr val="4472C4"/>
              </a:solidFill>
              <a:effectLst/>
              <a:uLnTx/>
              <a:uFillTx/>
              <a:latin typeface="等线" panose="020F0502020204030204"/>
              <a:ea typeface="方正兰亭黑_GBK"/>
              <a:cs typeface="+mn-cs"/>
              <a:sym typeface="Calibri" panose="020F0502020204030204" pitchFamily="34" charset="0"/>
            </a:endParaRPr>
          </a:p>
        </p:txBody>
      </p:sp>
      <p:cxnSp>
        <p:nvCxnSpPr>
          <p:cNvPr id="143" name="直接连接符 142">
            <a:extLst>
              <a:ext uri="{FF2B5EF4-FFF2-40B4-BE49-F238E27FC236}">
                <a16:creationId xmlns:a16="http://schemas.microsoft.com/office/drawing/2014/main" id="{F89CF941-9508-419D-908A-23B23BE025A8}"/>
              </a:ext>
            </a:extLst>
          </p:cNvPr>
          <p:cNvCxnSpPr>
            <a:cxnSpLocks/>
          </p:cNvCxnSpPr>
          <p:nvPr/>
        </p:nvCxnSpPr>
        <p:spPr>
          <a:xfrm>
            <a:off x="347628" y="4118849"/>
            <a:ext cx="284643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44" name="Group 216">
            <a:extLst>
              <a:ext uri="{FF2B5EF4-FFF2-40B4-BE49-F238E27FC236}">
                <a16:creationId xmlns:a16="http://schemas.microsoft.com/office/drawing/2014/main" id="{F855955E-0FE2-4E8A-ABA4-3A519D47BF26}"/>
              </a:ext>
            </a:extLst>
          </p:cNvPr>
          <p:cNvGrpSpPr/>
          <p:nvPr/>
        </p:nvGrpSpPr>
        <p:grpSpPr>
          <a:xfrm>
            <a:off x="4187039" y="3627954"/>
            <a:ext cx="308645" cy="249752"/>
            <a:chOff x="1209675" y="6354763"/>
            <a:chExt cx="449263" cy="363538"/>
          </a:xfrm>
          <a:solidFill>
            <a:schemeClr val="bg1"/>
          </a:solidFill>
        </p:grpSpPr>
        <p:sp>
          <p:nvSpPr>
            <p:cNvPr id="145" name="Freeform 205">
              <a:extLst>
                <a:ext uri="{FF2B5EF4-FFF2-40B4-BE49-F238E27FC236}">
                  <a16:creationId xmlns:a16="http://schemas.microsoft.com/office/drawing/2014/main" id="{6F730671-CE25-4688-9E1B-4CBB5811554A}"/>
                </a:ext>
              </a:extLst>
            </p:cNvPr>
            <p:cNvSpPr/>
            <p:nvPr/>
          </p:nvSpPr>
          <p:spPr bwMode="auto">
            <a:xfrm>
              <a:off x="1560513" y="6529388"/>
              <a:ext cx="96838" cy="188913"/>
            </a:xfrm>
            <a:custGeom>
              <a:avLst/>
              <a:gdLst>
                <a:gd name="T0" fmla="*/ 31 w 126"/>
                <a:gd name="T1" fmla="*/ 0 h 245"/>
                <a:gd name="T2" fmla="*/ 0 w 126"/>
                <a:gd name="T3" fmla="*/ 39 h 245"/>
                <a:gd name="T4" fmla="*/ 0 w 126"/>
                <a:gd name="T5" fmla="*/ 245 h 245"/>
                <a:gd name="T6" fmla="*/ 126 w 126"/>
                <a:gd name="T7" fmla="*/ 245 h 245"/>
                <a:gd name="T8" fmla="*/ 125 w 126"/>
                <a:gd name="T9" fmla="*/ 74 h 245"/>
                <a:gd name="T10" fmla="*/ 31 w 126"/>
                <a:gd name="T11" fmla="*/ 0 h 245"/>
              </a:gdLst>
              <a:ahLst/>
              <a:cxnLst>
                <a:cxn ang="0">
                  <a:pos x="T0" y="T1"/>
                </a:cxn>
                <a:cxn ang="0">
                  <a:pos x="T2" y="T3"/>
                </a:cxn>
                <a:cxn ang="0">
                  <a:pos x="T4" y="T5"/>
                </a:cxn>
                <a:cxn ang="0">
                  <a:pos x="T6" y="T7"/>
                </a:cxn>
                <a:cxn ang="0">
                  <a:pos x="T8" y="T9"/>
                </a:cxn>
                <a:cxn ang="0">
                  <a:pos x="T10" y="T11"/>
                </a:cxn>
              </a:cxnLst>
              <a:rect l="0" t="0" r="r" b="b"/>
              <a:pathLst>
                <a:path w="126" h="245">
                  <a:moveTo>
                    <a:pt x="31" y="0"/>
                  </a:moveTo>
                  <a:cubicBezTo>
                    <a:pt x="0" y="39"/>
                    <a:pt x="0" y="39"/>
                    <a:pt x="0" y="39"/>
                  </a:cubicBezTo>
                  <a:cubicBezTo>
                    <a:pt x="0" y="245"/>
                    <a:pt x="0" y="245"/>
                    <a:pt x="0" y="245"/>
                  </a:cubicBezTo>
                  <a:cubicBezTo>
                    <a:pt x="126" y="245"/>
                    <a:pt x="126" y="245"/>
                    <a:pt x="126" y="245"/>
                  </a:cubicBezTo>
                  <a:cubicBezTo>
                    <a:pt x="125" y="74"/>
                    <a:pt x="125" y="74"/>
                    <a:pt x="125" y="74"/>
                  </a:cubicBezTo>
                  <a:cubicBezTo>
                    <a:pt x="99" y="52"/>
                    <a:pt x="31" y="0"/>
                    <a:pt x="31" y="0"/>
                  </a:cubicBezTo>
                  <a:close/>
                </a:path>
              </a:pathLst>
            </a:custGeom>
            <a:grpFill/>
            <a:ln>
              <a:noFill/>
            </a:ln>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AU" sz="24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cs typeface="+mn-cs"/>
              </a:endParaRPr>
            </a:p>
          </p:txBody>
        </p:sp>
        <p:sp>
          <p:nvSpPr>
            <p:cNvPr id="146" name="Freeform 207">
              <a:extLst>
                <a:ext uri="{FF2B5EF4-FFF2-40B4-BE49-F238E27FC236}">
                  <a16:creationId xmlns:a16="http://schemas.microsoft.com/office/drawing/2014/main" id="{9236B4E5-E451-4DB0-A2C9-2FB21F5E109B}"/>
                </a:ext>
              </a:extLst>
            </p:cNvPr>
            <p:cNvSpPr/>
            <p:nvPr/>
          </p:nvSpPr>
          <p:spPr bwMode="auto">
            <a:xfrm>
              <a:off x="1209675" y="6354763"/>
              <a:ext cx="449263" cy="339725"/>
            </a:xfrm>
            <a:custGeom>
              <a:avLst/>
              <a:gdLst>
                <a:gd name="T0" fmla="*/ 236 w 585"/>
                <a:gd name="T1" fmla="*/ 248 h 442"/>
                <a:gd name="T2" fmla="*/ 76 w 585"/>
                <a:gd name="T3" fmla="*/ 428 h 442"/>
                <a:gd name="T4" fmla="*/ 46 w 585"/>
                <a:gd name="T5" fmla="*/ 442 h 442"/>
                <a:gd name="T6" fmla="*/ 18 w 585"/>
                <a:gd name="T7" fmla="*/ 432 h 442"/>
                <a:gd name="T8" fmla="*/ 15 w 585"/>
                <a:gd name="T9" fmla="*/ 374 h 442"/>
                <a:gd name="T10" fmla="*/ 206 w 585"/>
                <a:gd name="T11" fmla="*/ 158 h 442"/>
                <a:gd name="T12" fmla="*/ 237 w 585"/>
                <a:gd name="T13" fmla="*/ 144 h 442"/>
                <a:gd name="T14" fmla="*/ 268 w 585"/>
                <a:gd name="T15" fmla="*/ 158 h 442"/>
                <a:gd name="T16" fmla="*/ 323 w 585"/>
                <a:gd name="T17" fmla="*/ 224 h 442"/>
                <a:gd name="T18" fmla="*/ 425 w 585"/>
                <a:gd name="T19" fmla="*/ 101 h 442"/>
                <a:gd name="T20" fmla="*/ 330 w 585"/>
                <a:gd name="T21" fmla="*/ 19 h 442"/>
                <a:gd name="T22" fmla="*/ 566 w 585"/>
                <a:gd name="T23" fmla="*/ 0 h 442"/>
                <a:gd name="T24" fmla="*/ 585 w 585"/>
                <a:gd name="T25" fmla="*/ 239 h 442"/>
                <a:gd name="T26" fmla="*/ 487 w 585"/>
                <a:gd name="T27" fmla="*/ 154 h 442"/>
                <a:gd name="T28" fmla="*/ 355 w 585"/>
                <a:gd name="T29" fmla="*/ 314 h 442"/>
                <a:gd name="T30" fmla="*/ 324 w 585"/>
                <a:gd name="T31" fmla="*/ 329 h 442"/>
                <a:gd name="T32" fmla="*/ 292 w 585"/>
                <a:gd name="T33" fmla="*/ 314 h 442"/>
                <a:gd name="T34" fmla="*/ 236 w 585"/>
                <a:gd name="T35" fmla="*/ 24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5" h="442">
                  <a:moveTo>
                    <a:pt x="236" y="248"/>
                  </a:moveTo>
                  <a:cubicBezTo>
                    <a:pt x="76" y="428"/>
                    <a:pt x="76" y="428"/>
                    <a:pt x="76" y="428"/>
                  </a:cubicBezTo>
                  <a:cubicBezTo>
                    <a:pt x="68" y="438"/>
                    <a:pt x="57" y="442"/>
                    <a:pt x="46" y="442"/>
                  </a:cubicBezTo>
                  <a:cubicBezTo>
                    <a:pt x="36" y="442"/>
                    <a:pt x="26" y="439"/>
                    <a:pt x="18" y="432"/>
                  </a:cubicBezTo>
                  <a:cubicBezTo>
                    <a:pt x="1" y="417"/>
                    <a:pt x="0" y="391"/>
                    <a:pt x="15" y="374"/>
                  </a:cubicBezTo>
                  <a:cubicBezTo>
                    <a:pt x="206" y="158"/>
                    <a:pt x="206" y="158"/>
                    <a:pt x="206" y="158"/>
                  </a:cubicBezTo>
                  <a:cubicBezTo>
                    <a:pt x="214" y="149"/>
                    <a:pt x="225" y="143"/>
                    <a:pt x="237" y="144"/>
                  </a:cubicBezTo>
                  <a:cubicBezTo>
                    <a:pt x="249" y="144"/>
                    <a:pt x="260" y="149"/>
                    <a:pt x="268" y="158"/>
                  </a:cubicBezTo>
                  <a:cubicBezTo>
                    <a:pt x="323" y="224"/>
                    <a:pt x="323" y="224"/>
                    <a:pt x="323" y="224"/>
                  </a:cubicBezTo>
                  <a:cubicBezTo>
                    <a:pt x="425" y="101"/>
                    <a:pt x="425" y="101"/>
                    <a:pt x="425" y="101"/>
                  </a:cubicBezTo>
                  <a:cubicBezTo>
                    <a:pt x="330" y="19"/>
                    <a:pt x="330" y="19"/>
                    <a:pt x="330" y="19"/>
                  </a:cubicBezTo>
                  <a:cubicBezTo>
                    <a:pt x="566" y="0"/>
                    <a:pt x="566" y="0"/>
                    <a:pt x="566" y="0"/>
                  </a:cubicBezTo>
                  <a:cubicBezTo>
                    <a:pt x="585" y="239"/>
                    <a:pt x="585" y="239"/>
                    <a:pt x="585" y="239"/>
                  </a:cubicBezTo>
                  <a:cubicBezTo>
                    <a:pt x="487" y="154"/>
                    <a:pt x="487" y="154"/>
                    <a:pt x="487" y="154"/>
                  </a:cubicBezTo>
                  <a:cubicBezTo>
                    <a:pt x="355" y="314"/>
                    <a:pt x="355" y="314"/>
                    <a:pt x="355" y="314"/>
                  </a:cubicBezTo>
                  <a:cubicBezTo>
                    <a:pt x="348" y="323"/>
                    <a:pt x="336" y="329"/>
                    <a:pt x="324" y="329"/>
                  </a:cubicBezTo>
                  <a:cubicBezTo>
                    <a:pt x="311" y="329"/>
                    <a:pt x="300" y="324"/>
                    <a:pt x="292" y="314"/>
                  </a:cubicBezTo>
                  <a:lnTo>
                    <a:pt x="236" y="248"/>
                  </a:lnTo>
                  <a:close/>
                </a:path>
              </a:pathLst>
            </a:custGeom>
            <a:grpFill/>
            <a:ln>
              <a:noFill/>
            </a:ln>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AU" sz="24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cs typeface="+mn-cs"/>
              </a:endParaRPr>
            </a:p>
          </p:txBody>
        </p:sp>
        <p:sp>
          <p:nvSpPr>
            <p:cNvPr id="147" name="Freeform 208">
              <a:extLst>
                <a:ext uri="{FF2B5EF4-FFF2-40B4-BE49-F238E27FC236}">
                  <a16:creationId xmlns:a16="http://schemas.microsoft.com/office/drawing/2014/main" id="{B830E978-E8B5-4C4C-A994-B4DBC510E6C2}"/>
                </a:ext>
              </a:extLst>
            </p:cNvPr>
            <p:cNvSpPr/>
            <p:nvPr/>
          </p:nvSpPr>
          <p:spPr bwMode="auto">
            <a:xfrm>
              <a:off x="1417638" y="6589713"/>
              <a:ext cx="119063" cy="127000"/>
            </a:xfrm>
            <a:custGeom>
              <a:avLst/>
              <a:gdLst>
                <a:gd name="T0" fmla="*/ 98 w 153"/>
                <a:gd name="T1" fmla="*/ 64 h 167"/>
                <a:gd name="T2" fmla="*/ 62 w 153"/>
                <a:gd name="T3" fmla="*/ 83 h 167"/>
                <a:gd name="T4" fmla="*/ 1 w 153"/>
                <a:gd name="T5" fmla="*/ 56 h 167"/>
                <a:gd name="T6" fmla="*/ 0 w 153"/>
                <a:gd name="T7" fmla="*/ 167 h 167"/>
                <a:gd name="T8" fmla="*/ 150 w 153"/>
                <a:gd name="T9" fmla="*/ 167 h 167"/>
                <a:gd name="T10" fmla="*/ 153 w 153"/>
                <a:gd name="T11" fmla="*/ 0 h 167"/>
                <a:gd name="T12" fmla="*/ 98 w 153"/>
                <a:gd name="T13" fmla="*/ 64 h 167"/>
              </a:gdLst>
              <a:ahLst/>
              <a:cxnLst>
                <a:cxn ang="0">
                  <a:pos x="T0" y="T1"/>
                </a:cxn>
                <a:cxn ang="0">
                  <a:pos x="T2" y="T3"/>
                </a:cxn>
                <a:cxn ang="0">
                  <a:pos x="T4" y="T5"/>
                </a:cxn>
                <a:cxn ang="0">
                  <a:pos x="T6" y="T7"/>
                </a:cxn>
                <a:cxn ang="0">
                  <a:pos x="T8" y="T9"/>
                </a:cxn>
                <a:cxn ang="0">
                  <a:pos x="T10" y="T11"/>
                </a:cxn>
                <a:cxn ang="0">
                  <a:pos x="T12" y="T13"/>
                </a:cxn>
              </a:cxnLst>
              <a:rect l="0" t="0" r="r" b="b"/>
              <a:pathLst>
                <a:path w="153" h="167">
                  <a:moveTo>
                    <a:pt x="98" y="64"/>
                  </a:moveTo>
                  <a:cubicBezTo>
                    <a:pt x="76" y="83"/>
                    <a:pt x="62" y="83"/>
                    <a:pt x="62" y="83"/>
                  </a:cubicBezTo>
                  <a:cubicBezTo>
                    <a:pt x="43" y="86"/>
                    <a:pt x="15" y="67"/>
                    <a:pt x="1" y="56"/>
                  </a:cubicBezTo>
                  <a:cubicBezTo>
                    <a:pt x="0" y="167"/>
                    <a:pt x="0" y="167"/>
                    <a:pt x="0" y="167"/>
                  </a:cubicBezTo>
                  <a:cubicBezTo>
                    <a:pt x="150" y="167"/>
                    <a:pt x="150" y="167"/>
                    <a:pt x="150" y="167"/>
                  </a:cubicBezTo>
                  <a:cubicBezTo>
                    <a:pt x="153" y="0"/>
                    <a:pt x="153" y="0"/>
                    <a:pt x="153" y="0"/>
                  </a:cubicBezTo>
                  <a:cubicBezTo>
                    <a:pt x="132" y="24"/>
                    <a:pt x="116" y="47"/>
                    <a:pt x="98" y="64"/>
                  </a:cubicBezTo>
                  <a:close/>
                </a:path>
              </a:pathLst>
            </a:custGeom>
            <a:grpFill/>
            <a:ln>
              <a:noFill/>
            </a:ln>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AU" sz="24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cs typeface="+mn-cs"/>
              </a:endParaRPr>
            </a:p>
          </p:txBody>
        </p:sp>
        <p:sp>
          <p:nvSpPr>
            <p:cNvPr id="148" name="Freeform 209">
              <a:extLst>
                <a:ext uri="{FF2B5EF4-FFF2-40B4-BE49-F238E27FC236}">
                  <a16:creationId xmlns:a16="http://schemas.microsoft.com/office/drawing/2014/main" id="{85B19823-A49D-4C25-9A93-37C98E68DA84}"/>
                </a:ext>
              </a:extLst>
            </p:cNvPr>
            <p:cNvSpPr/>
            <p:nvPr/>
          </p:nvSpPr>
          <p:spPr bwMode="auto">
            <a:xfrm>
              <a:off x="1295400" y="6600825"/>
              <a:ext cx="96838" cy="115888"/>
            </a:xfrm>
            <a:custGeom>
              <a:avLst/>
              <a:gdLst>
                <a:gd name="T0" fmla="*/ 0 w 61"/>
                <a:gd name="T1" fmla="*/ 73 h 73"/>
                <a:gd name="T2" fmla="*/ 61 w 61"/>
                <a:gd name="T3" fmla="*/ 73 h 73"/>
                <a:gd name="T4" fmla="*/ 61 w 61"/>
                <a:gd name="T5" fmla="*/ 0 h 73"/>
                <a:gd name="T6" fmla="*/ 0 w 61"/>
                <a:gd name="T7" fmla="*/ 70 h 73"/>
                <a:gd name="T8" fmla="*/ 0 w 61"/>
                <a:gd name="T9" fmla="*/ 73 h 73"/>
              </a:gdLst>
              <a:ahLst/>
              <a:cxnLst>
                <a:cxn ang="0">
                  <a:pos x="T0" y="T1"/>
                </a:cxn>
                <a:cxn ang="0">
                  <a:pos x="T2" y="T3"/>
                </a:cxn>
                <a:cxn ang="0">
                  <a:pos x="T4" y="T5"/>
                </a:cxn>
                <a:cxn ang="0">
                  <a:pos x="T6" y="T7"/>
                </a:cxn>
                <a:cxn ang="0">
                  <a:pos x="T8" y="T9"/>
                </a:cxn>
              </a:cxnLst>
              <a:rect l="0" t="0" r="r" b="b"/>
              <a:pathLst>
                <a:path w="61" h="73">
                  <a:moveTo>
                    <a:pt x="0" y="73"/>
                  </a:moveTo>
                  <a:lnTo>
                    <a:pt x="61" y="73"/>
                  </a:lnTo>
                  <a:lnTo>
                    <a:pt x="61" y="0"/>
                  </a:lnTo>
                  <a:lnTo>
                    <a:pt x="0" y="70"/>
                  </a:lnTo>
                  <a:lnTo>
                    <a:pt x="0" y="73"/>
                  </a:lnTo>
                  <a:close/>
                </a:path>
              </a:pathLst>
            </a:custGeom>
            <a:grpFill/>
            <a:ln>
              <a:noFill/>
            </a:ln>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AU" sz="24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cs typeface="+mn-cs"/>
              </a:endParaRPr>
            </a:p>
          </p:txBody>
        </p:sp>
      </p:grpSp>
      <p:sp>
        <p:nvSpPr>
          <p:cNvPr id="149" name="矩形 47">
            <a:extLst>
              <a:ext uri="{FF2B5EF4-FFF2-40B4-BE49-F238E27FC236}">
                <a16:creationId xmlns:a16="http://schemas.microsoft.com/office/drawing/2014/main" id="{DDD884DC-E453-4DA7-9BE4-FA3A692C0861}"/>
              </a:ext>
            </a:extLst>
          </p:cNvPr>
          <p:cNvSpPr>
            <a:spLocks noChangeArrowheads="1"/>
          </p:cNvSpPr>
          <p:nvPr/>
        </p:nvSpPr>
        <p:spPr bwMode="auto">
          <a:xfrm>
            <a:off x="347627" y="4142660"/>
            <a:ext cx="4233403" cy="959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p>
            <a:pPr marL="285750" lvl="0" indent="-285750" eaLnBrk="1" fontAlgn="auto" hangingPunct="1">
              <a:lnSpc>
                <a:spcPct val="120000"/>
              </a:lnSpc>
              <a:spcBef>
                <a:spcPts val="0"/>
              </a:spcBef>
              <a:spcAft>
                <a:spcPts val="0"/>
              </a:spcAft>
              <a:buFont typeface="Arial" panose="020B0604020202020204" pitchFamily="34" charset="0"/>
              <a:buChar char="•"/>
              <a:defRPr/>
            </a:pP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cs typeface="+mn-cs"/>
                <a:sym typeface="方正兰亭黑_GBK" pitchFamily="2" charset="-122"/>
              </a:rPr>
              <a:t>Manage the communication between Reader and </a:t>
            </a:r>
            <a:r>
              <a:rPr lang="en-US" altLang="zh-CN" sz="1200" dirty="0" err="1">
                <a:solidFill>
                  <a:prstClr val="black">
                    <a:lumMod val="65000"/>
                    <a:lumOff val="35000"/>
                  </a:prstClr>
                </a:solidFill>
                <a:latin typeface="微软雅黑" panose="020B0503020204020204" pitchFamily="34" charset="-122"/>
                <a:ea typeface="微软雅黑" panose="020B0503020204020204" pitchFamily="34" charset="-122"/>
                <a:cs typeface="+mn-cs"/>
                <a:sym typeface="方正兰亭黑_GBK" pitchFamily="2" charset="-122"/>
              </a:rPr>
              <a:t>AIOT</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cs typeface="+mn-cs"/>
                <a:sym typeface="方正兰亭黑_GBK" pitchFamily="2" charset="-122"/>
              </a:rPr>
              <a:t> devices, e.g. read, write, inventory, etc.</a:t>
            </a: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altLang="ja-JP" sz="12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Architecture </a:t>
            </a:r>
            <a:r>
              <a:rPr lang="en-US" altLang="ja-JP" sz="1200" dirty="0">
                <a:solidFill>
                  <a:prstClr val="black">
                    <a:lumMod val="65000"/>
                    <a:lumOff val="35000"/>
                  </a:prstClr>
                </a:solidFill>
                <a:latin typeface="微软雅黑" panose="020B0503020204020204" pitchFamily="34" charset="-122"/>
                <a:ea typeface="微软雅黑" panose="020B0503020204020204" pitchFamily="34" charset="-122"/>
                <a:cs typeface="+mn-cs"/>
              </a:rPr>
              <a:t>enhancement.</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cs typeface="+mn-cs"/>
                <a:sym typeface="方正兰亭黑_GBK" pitchFamily="2" charset="-122"/>
              </a:rPr>
              <a:t> </a:t>
            </a:r>
          </a:p>
          <a:p>
            <a:pPr marL="285750" lvl="0" indent="-285750" eaLnBrk="1" fontAlgn="auto" hangingPunct="1">
              <a:lnSpc>
                <a:spcPct val="120000"/>
              </a:lnSpc>
              <a:spcBef>
                <a:spcPts val="0"/>
              </a:spcBef>
              <a:spcAft>
                <a:spcPts val="0"/>
              </a:spcAft>
              <a:buFont typeface="Arial" panose="020B0604020202020204" pitchFamily="34" charset="0"/>
              <a:buChar char="•"/>
              <a:defRPr/>
            </a:pP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cs typeface="+mn-cs"/>
              </a:rPr>
              <a:t>Simplified protocol stack for </a:t>
            </a:r>
            <a:r>
              <a:rPr lang="en-US" altLang="zh-CN" sz="1200" dirty="0" err="1">
                <a:solidFill>
                  <a:prstClr val="black">
                    <a:lumMod val="65000"/>
                    <a:lumOff val="35000"/>
                  </a:prstClr>
                </a:solidFill>
                <a:latin typeface="微软雅黑" panose="020B0503020204020204" pitchFamily="34" charset="-122"/>
                <a:ea typeface="微软雅黑" panose="020B0503020204020204" pitchFamily="34" charset="-122"/>
                <a:cs typeface="+mn-cs"/>
              </a:rPr>
              <a:t>AIOT</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cs typeface="+mn-cs"/>
              </a:rPr>
              <a:t> devices</a:t>
            </a:r>
            <a:endPar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cs typeface="+mn-cs"/>
              <a:sym typeface="方正兰亭黑_GBK" pitchFamily="2" charset="-122"/>
            </a:endParaRPr>
          </a:p>
        </p:txBody>
      </p:sp>
      <p:cxnSp>
        <p:nvCxnSpPr>
          <p:cNvPr id="150" name="直接连接符 149">
            <a:extLst>
              <a:ext uri="{FF2B5EF4-FFF2-40B4-BE49-F238E27FC236}">
                <a16:creationId xmlns:a16="http://schemas.microsoft.com/office/drawing/2014/main" id="{5AEFDB1C-8E94-4941-918F-304D45CADE42}"/>
              </a:ext>
            </a:extLst>
          </p:cNvPr>
          <p:cNvCxnSpPr>
            <a:cxnSpLocks/>
          </p:cNvCxnSpPr>
          <p:nvPr/>
        </p:nvCxnSpPr>
        <p:spPr>
          <a:xfrm>
            <a:off x="8001110" y="2214856"/>
            <a:ext cx="284643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51" name="Oval 6">
            <a:extLst>
              <a:ext uri="{FF2B5EF4-FFF2-40B4-BE49-F238E27FC236}">
                <a16:creationId xmlns:a16="http://schemas.microsoft.com/office/drawing/2014/main" id="{81067DF3-BDF7-4F5B-94E5-049FA1C5BE23}"/>
              </a:ext>
            </a:extLst>
          </p:cNvPr>
          <p:cNvSpPr/>
          <p:nvPr/>
        </p:nvSpPr>
        <p:spPr>
          <a:xfrm>
            <a:off x="4101311" y="5127101"/>
            <a:ext cx="535327" cy="535325"/>
          </a:xfrm>
          <a:prstGeom prst="ellipse">
            <a:avLst/>
          </a:prstGeom>
          <a:gradFill>
            <a:gsLst>
              <a:gs pos="100000">
                <a:schemeClr val="accent1">
                  <a:lumMod val="75000"/>
                </a:schemeClr>
              </a:gs>
              <a:gs pos="0">
                <a:srgbClr val="27506E"/>
              </a:gs>
            </a:gsLst>
            <a:path path="circle">
              <a:fillToRect l="50000" t="50000" r="50000" b="50000"/>
            </a:path>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667"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52" name="矩形 151"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a:extLst>
              <a:ext uri="{FF2B5EF4-FFF2-40B4-BE49-F238E27FC236}">
                <a16:creationId xmlns:a16="http://schemas.microsoft.com/office/drawing/2014/main" id="{54B0E8A0-22C4-43EB-AE6C-C17F9C7FF376}"/>
              </a:ext>
            </a:extLst>
          </p:cNvPr>
          <p:cNvSpPr/>
          <p:nvPr/>
        </p:nvSpPr>
        <p:spPr>
          <a:xfrm>
            <a:off x="347628" y="5192328"/>
            <a:ext cx="4061332" cy="338554"/>
          </a:xfrm>
          <a:prstGeom prst="rect">
            <a:avLst/>
          </a:prstGeom>
        </p:spPr>
        <p:txBody>
          <a:bodyPr wrap="square">
            <a:spAutoFit/>
          </a:bodyPr>
          <a:lstStyle/>
          <a:p>
            <a:pPr lvl="0" eaLnBrk="1" hangingPunct="1">
              <a:defRPr/>
            </a:pPr>
            <a:r>
              <a:rPr lang="en-US" altLang="zh-CN" sz="1600" b="1" dirty="0">
                <a:solidFill>
                  <a:srgbClr val="4472C4"/>
                </a:solidFill>
                <a:latin typeface="等线" panose="020F0502020204030204"/>
                <a:ea typeface="方正兰亭黑_GBK"/>
                <a:sym typeface="Calibri" panose="020F0502020204030204" pitchFamily="34" charset="0"/>
              </a:rPr>
              <a:t>5</a:t>
            </a:r>
            <a:r>
              <a:rPr lang="en-US" altLang="zh-CN" sz="1600" b="1" baseline="30000" dirty="0">
                <a:solidFill>
                  <a:srgbClr val="4472C4"/>
                </a:solidFill>
                <a:latin typeface="等线" panose="020F0502020204030204"/>
                <a:ea typeface="方正兰亭黑_GBK"/>
                <a:sym typeface="Calibri" panose="020F0502020204030204" pitchFamily="34" charset="0"/>
              </a:rPr>
              <a:t>th </a:t>
            </a:r>
            <a:r>
              <a:rPr kumimoji="0" lang="en-US" altLang="zh-CN" sz="1600" b="1" i="0" u="none" strike="noStrike" kern="1200" cap="none" spc="0" normalizeH="0" baseline="0" noProof="0" dirty="0">
                <a:ln>
                  <a:noFill/>
                </a:ln>
                <a:solidFill>
                  <a:srgbClr val="4472C4"/>
                </a:solidFill>
                <a:effectLst/>
                <a:uLnTx/>
                <a:uFillTx/>
                <a:latin typeface="等线" panose="020F0502020204030204"/>
                <a:ea typeface="方正兰亭黑_GBK"/>
                <a:cs typeface="+mn-cs"/>
                <a:sym typeface="Calibri" panose="020F0502020204030204" pitchFamily="34" charset="0"/>
              </a:rPr>
              <a:t>Metaverse &amp; </a:t>
            </a:r>
            <a:r>
              <a:rPr kumimoji="0" lang="en-US" altLang="zh-CN" sz="1600" b="1" i="0" u="none" strike="noStrike" kern="1200" cap="none" spc="0" normalizeH="0" baseline="0" noProof="0" dirty="0" err="1">
                <a:ln>
                  <a:noFill/>
                </a:ln>
                <a:solidFill>
                  <a:srgbClr val="4472C4"/>
                </a:solidFill>
                <a:effectLst/>
                <a:uLnTx/>
                <a:uFillTx/>
                <a:latin typeface="等线" panose="020F0502020204030204"/>
                <a:ea typeface="方正兰亭黑_GBK"/>
                <a:cs typeface="+mn-cs"/>
                <a:sym typeface="Calibri" panose="020F0502020204030204" pitchFamily="34" charset="0"/>
              </a:rPr>
              <a:t>MEC</a:t>
            </a:r>
            <a:r>
              <a:rPr kumimoji="0" lang="en-US" altLang="zh-CN" sz="1600" b="1" i="0" u="none" strike="noStrike" kern="1200" cap="none" spc="0" normalizeH="0" baseline="0" noProof="0" dirty="0">
                <a:ln>
                  <a:noFill/>
                </a:ln>
                <a:solidFill>
                  <a:srgbClr val="4472C4"/>
                </a:solidFill>
                <a:effectLst/>
                <a:uLnTx/>
                <a:uFillTx/>
                <a:latin typeface="等线" panose="020F0502020204030204"/>
                <a:ea typeface="方正兰亭黑_GBK"/>
                <a:cs typeface="+mn-cs"/>
                <a:sym typeface="Calibri" panose="020F0502020204030204" pitchFamily="34" charset="0"/>
              </a:rPr>
              <a:t> (SA2/SA4/SA6)</a:t>
            </a:r>
          </a:p>
        </p:txBody>
      </p:sp>
      <p:cxnSp>
        <p:nvCxnSpPr>
          <p:cNvPr id="153" name="直接连接符 152">
            <a:extLst>
              <a:ext uri="{FF2B5EF4-FFF2-40B4-BE49-F238E27FC236}">
                <a16:creationId xmlns:a16="http://schemas.microsoft.com/office/drawing/2014/main" id="{1C7BA4DE-BB89-49F4-864F-DEB8F784717B}"/>
              </a:ext>
            </a:extLst>
          </p:cNvPr>
          <p:cNvCxnSpPr>
            <a:cxnSpLocks/>
          </p:cNvCxnSpPr>
          <p:nvPr/>
        </p:nvCxnSpPr>
        <p:spPr>
          <a:xfrm>
            <a:off x="347628" y="5605285"/>
            <a:ext cx="284643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54" name="Group 216">
            <a:extLst>
              <a:ext uri="{FF2B5EF4-FFF2-40B4-BE49-F238E27FC236}">
                <a16:creationId xmlns:a16="http://schemas.microsoft.com/office/drawing/2014/main" id="{D7C5A7D4-3648-44D9-805B-06599C699D46}"/>
              </a:ext>
            </a:extLst>
          </p:cNvPr>
          <p:cNvGrpSpPr/>
          <p:nvPr/>
        </p:nvGrpSpPr>
        <p:grpSpPr>
          <a:xfrm>
            <a:off x="4187039" y="5269887"/>
            <a:ext cx="308645" cy="249752"/>
            <a:chOff x="1209675" y="6354763"/>
            <a:chExt cx="449263" cy="363538"/>
          </a:xfrm>
          <a:solidFill>
            <a:schemeClr val="bg1"/>
          </a:solidFill>
        </p:grpSpPr>
        <p:sp>
          <p:nvSpPr>
            <p:cNvPr id="155" name="Freeform 205">
              <a:extLst>
                <a:ext uri="{FF2B5EF4-FFF2-40B4-BE49-F238E27FC236}">
                  <a16:creationId xmlns:a16="http://schemas.microsoft.com/office/drawing/2014/main" id="{E75F2832-7D91-44D4-9D55-E3F5AE9226F1}"/>
                </a:ext>
              </a:extLst>
            </p:cNvPr>
            <p:cNvSpPr/>
            <p:nvPr/>
          </p:nvSpPr>
          <p:spPr bwMode="auto">
            <a:xfrm>
              <a:off x="1560513" y="6529388"/>
              <a:ext cx="96838" cy="188913"/>
            </a:xfrm>
            <a:custGeom>
              <a:avLst/>
              <a:gdLst>
                <a:gd name="T0" fmla="*/ 31 w 126"/>
                <a:gd name="T1" fmla="*/ 0 h 245"/>
                <a:gd name="T2" fmla="*/ 0 w 126"/>
                <a:gd name="T3" fmla="*/ 39 h 245"/>
                <a:gd name="T4" fmla="*/ 0 w 126"/>
                <a:gd name="T5" fmla="*/ 245 h 245"/>
                <a:gd name="T6" fmla="*/ 126 w 126"/>
                <a:gd name="T7" fmla="*/ 245 h 245"/>
                <a:gd name="T8" fmla="*/ 125 w 126"/>
                <a:gd name="T9" fmla="*/ 74 h 245"/>
                <a:gd name="T10" fmla="*/ 31 w 126"/>
                <a:gd name="T11" fmla="*/ 0 h 245"/>
              </a:gdLst>
              <a:ahLst/>
              <a:cxnLst>
                <a:cxn ang="0">
                  <a:pos x="T0" y="T1"/>
                </a:cxn>
                <a:cxn ang="0">
                  <a:pos x="T2" y="T3"/>
                </a:cxn>
                <a:cxn ang="0">
                  <a:pos x="T4" y="T5"/>
                </a:cxn>
                <a:cxn ang="0">
                  <a:pos x="T6" y="T7"/>
                </a:cxn>
                <a:cxn ang="0">
                  <a:pos x="T8" y="T9"/>
                </a:cxn>
                <a:cxn ang="0">
                  <a:pos x="T10" y="T11"/>
                </a:cxn>
              </a:cxnLst>
              <a:rect l="0" t="0" r="r" b="b"/>
              <a:pathLst>
                <a:path w="126" h="245">
                  <a:moveTo>
                    <a:pt x="31" y="0"/>
                  </a:moveTo>
                  <a:cubicBezTo>
                    <a:pt x="0" y="39"/>
                    <a:pt x="0" y="39"/>
                    <a:pt x="0" y="39"/>
                  </a:cubicBezTo>
                  <a:cubicBezTo>
                    <a:pt x="0" y="245"/>
                    <a:pt x="0" y="245"/>
                    <a:pt x="0" y="245"/>
                  </a:cubicBezTo>
                  <a:cubicBezTo>
                    <a:pt x="126" y="245"/>
                    <a:pt x="126" y="245"/>
                    <a:pt x="126" y="245"/>
                  </a:cubicBezTo>
                  <a:cubicBezTo>
                    <a:pt x="125" y="74"/>
                    <a:pt x="125" y="74"/>
                    <a:pt x="125" y="74"/>
                  </a:cubicBezTo>
                  <a:cubicBezTo>
                    <a:pt x="99" y="52"/>
                    <a:pt x="31" y="0"/>
                    <a:pt x="31" y="0"/>
                  </a:cubicBezTo>
                  <a:close/>
                </a:path>
              </a:pathLst>
            </a:custGeom>
            <a:grpFill/>
            <a:ln>
              <a:noFill/>
            </a:ln>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AU" sz="24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cs typeface="+mn-cs"/>
              </a:endParaRPr>
            </a:p>
          </p:txBody>
        </p:sp>
        <p:sp>
          <p:nvSpPr>
            <p:cNvPr id="156" name="Freeform 207">
              <a:extLst>
                <a:ext uri="{FF2B5EF4-FFF2-40B4-BE49-F238E27FC236}">
                  <a16:creationId xmlns:a16="http://schemas.microsoft.com/office/drawing/2014/main" id="{9BB62E04-4837-40DA-AC4D-89543A2BCB81}"/>
                </a:ext>
              </a:extLst>
            </p:cNvPr>
            <p:cNvSpPr/>
            <p:nvPr/>
          </p:nvSpPr>
          <p:spPr bwMode="auto">
            <a:xfrm>
              <a:off x="1209675" y="6354763"/>
              <a:ext cx="449263" cy="339725"/>
            </a:xfrm>
            <a:custGeom>
              <a:avLst/>
              <a:gdLst>
                <a:gd name="T0" fmla="*/ 236 w 585"/>
                <a:gd name="T1" fmla="*/ 248 h 442"/>
                <a:gd name="T2" fmla="*/ 76 w 585"/>
                <a:gd name="T3" fmla="*/ 428 h 442"/>
                <a:gd name="T4" fmla="*/ 46 w 585"/>
                <a:gd name="T5" fmla="*/ 442 h 442"/>
                <a:gd name="T6" fmla="*/ 18 w 585"/>
                <a:gd name="T7" fmla="*/ 432 h 442"/>
                <a:gd name="T8" fmla="*/ 15 w 585"/>
                <a:gd name="T9" fmla="*/ 374 h 442"/>
                <a:gd name="T10" fmla="*/ 206 w 585"/>
                <a:gd name="T11" fmla="*/ 158 h 442"/>
                <a:gd name="T12" fmla="*/ 237 w 585"/>
                <a:gd name="T13" fmla="*/ 144 h 442"/>
                <a:gd name="T14" fmla="*/ 268 w 585"/>
                <a:gd name="T15" fmla="*/ 158 h 442"/>
                <a:gd name="T16" fmla="*/ 323 w 585"/>
                <a:gd name="T17" fmla="*/ 224 h 442"/>
                <a:gd name="T18" fmla="*/ 425 w 585"/>
                <a:gd name="T19" fmla="*/ 101 h 442"/>
                <a:gd name="T20" fmla="*/ 330 w 585"/>
                <a:gd name="T21" fmla="*/ 19 h 442"/>
                <a:gd name="T22" fmla="*/ 566 w 585"/>
                <a:gd name="T23" fmla="*/ 0 h 442"/>
                <a:gd name="T24" fmla="*/ 585 w 585"/>
                <a:gd name="T25" fmla="*/ 239 h 442"/>
                <a:gd name="T26" fmla="*/ 487 w 585"/>
                <a:gd name="T27" fmla="*/ 154 h 442"/>
                <a:gd name="T28" fmla="*/ 355 w 585"/>
                <a:gd name="T29" fmla="*/ 314 h 442"/>
                <a:gd name="T30" fmla="*/ 324 w 585"/>
                <a:gd name="T31" fmla="*/ 329 h 442"/>
                <a:gd name="T32" fmla="*/ 292 w 585"/>
                <a:gd name="T33" fmla="*/ 314 h 442"/>
                <a:gd name="T34" fmla="*/ 236 w 585"/>
                <a:gd name="T35" fmla="*/ 24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5" h="442">
                  <a:moveTo>
                    <a:pt x="236" y="248"/>
                  </a:moveTo>
                  <a:cubicBezTo>
                    <a:pt x="76" y="428"/>
                    <a:pt x="76" y="428"/>
                    <a:pt x="76" y="428"/>
                  </a:cubicBezTo>
                  <a:cubicBezTo>
                    <a:pt x="68" y="438"/>
                    <a:pt x="57" y="442"/>
                    <a:pt x="46" y="442"/>
                  </a:cubicBezTo>
                  <a:cubicBezTo>
                    <a:pt x="36" y="442"/>
                    <a:pt x="26" y="439"/>
                    <a:pt x="18" y="432"/>
                  </a:cubicBezTo>
                  <a:cubicBezTo>
                    <a:pt x="1" y="417"/>
                    <a:pt x="0" y="391"/>
                    <a:pt x="15" y="374"/>
                  </a:cubicBezTo>
                  <a:cubicBezTo>
                    <a:pt x="206" y="158"/>
                    <a:pt x="206" y="158"/>
                    <a:pt x="206" y="158"/>
                  </a:cubicBezTo>
                  <a:cubicBezTo>
                    <a:pt x="214" y="149"/>
                    <a:pt x="225" y="143"/>
                    <a:pt x="237" y="144"/>
                  </a:cubicBezTo>
                  <a:cubicBezTo>
                    <a:pt x="249" y="144"/>
                    <a:pt x="260" y="149"/>
                    <a:pt x="268" y="158"/>
                  </a:cubicBezTo>
                  <a:cubicBezTo>
                    <a:pt x="323" y="224"/>
                    <a:pt x="323" y="224"/>
                    <a:pt x="323" y="224"/>
                  </a:cubicBezTo>
                  <a:cubicBezTo>
                    <a:pt x="425" y="101"/>
                    <a:pt x="425" y="101"/>
                    <a:pt x="425" y="101"/>
                  </a:cubicBezTo>
                  <a:cubicBezTo>
                    <a:pt x="330" y="19"/>
                    <a:pt x="330" y="19"/>
                    <a:pt x="330" y="19"/>
                  </a:cubicBezTo>
                  <a:cubicBezTo>
                    <a:pt x="566" y="0"/>
                    <a:pt x="566" y="0"/>
                    <a:pt x="566" y="0"/>
                  </a:cubicBezTo>
                  <a:cubicBezTo>
                    <a:pt x="585" y="239"/>
                    <a:pt x="585" y="239"/>
                    <a:pt x="585" y="239"/>
                  </a:cubicBezTo>
                  <a:cubicBezTo>
                    <a:pt x="487" y="154"/>
                    <a:pt x="487" y="154"/>
                    <a:pt x="487" y="154"/>
                  </a:cubicBezTo>
                  <a:cubicBezTo>
                    <a:pt x="355" y="314"/>
                    <a:pt x="355" y="314"/>
                    <a:pt x="355" y="314"/>
                  </a:cubicBezTo>
                  <a:cubicBezTo>
                    <a:pt x="348" y="323"/>
                    <a:pt x="336" y="329"/>
                    <a:pt x="324" y="329"/>
                  </a:cubicBezTo>
                  <a:cubicBezTo>
                    <a:pt x="311" y="329"/>
                    <a:pt x="300" y="324"/>
                    <a:pt x="292" y="314"/>
                  </a:cubicBezTo>
                  <a:lnTo>
                    <a:pt x="236" y="248"/>
                  </a:lnTo>
                  <a:close/>
                </a:path>
              </a:pathLst>
            </a:custGeom>
            <a:grpFill/>
            <a:ln>
              <a:noFill/>
            </a:ln>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AU" sz="24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cs typeface="+mn-cs"/>
              </a:endParaRPr>
            </a:p>
          </p:txBody>
        </p:sp>
        <p:sp>
          <p:nvSpPr>
            <p:cNvPr id="157" name="Freeform 208">
              <a:extLst>
                <a:ext uri="{FF2B5EF4-FFF2-40B4-BE49-F238E27FC236}">
                  <a16:creationId xmlns:a16="http://schemas.microsoft.com/office/drawing/2014/main" id="{BECB1D5D-4F71-4F6A-B680-3B6DC612D2D4}"/>
                </a:ext>
              </a:extLst>
            </p:cNvPr>
            <p:cNvSpPr/>
            <p:nvPr/>
          </p:nvSpPr>
          <p:spPr bwMode="auto">
            <a:xfrm>
              <a:off x="1417638" y="6589713"/>
              <a:ext cx="119063" cy="127000"/>
            </a:xfrm>
            <a:custGeom>
              <a:avLst/>
              <a:gdLst>
                <a:gd name="T0" fmla="*/ 98 w 153"/>
                <a:gd name="T1" fmla="*/ 64 h 167"/>
                <a:gd name="T2" fmla="*/ 62 w 153"/>
                <a:gd name="T3" fmla="*/ 83 h 167"/>
                <a:gd name="T4" fmla="*/ 1 w 153"/>
                <a:gd name="T5" fmla="*/ 56 h 167"/>
                <a:gd name="T6" fmla="*/ 0 w 153"/>
                <a:gd name="T7" fmla="*/ 167 h 167"/>
                <a:gd name="T8" fmla="*/ 150 w 153"/>
                <a:gd name="T9" fmla="*/ 167 h 167"/>
                <a:gd name="T10" fmla="*/ 153 w 153"/>
                <a:gd name="T11" fmla="*/ 0 h 167"/>
                <a:gd name="T12" fmla="*/ 98 w 153"/>
                <a:gd name="T13" fmla="*/ 64 h 167"/>
              </a:gdLst>
              <a:ahLst/>
              <a:cxnLst>
                <a:cxn ang="0">
                  <a:pos x="T0" y="T1"/>
                </a:cxn>
                <a:cxn ang="0">
                  <a:pos x="T2" y="T3"/>
                </a:cxn>
                <a:cxn ang="0">
                  <a:pos x="T4" y="T5"/>
                </a:cxn>
                <a:cxn ang="0">
                  <a:pos x="T6" y="T7"/>
                </a:cxn>
                <a:cxn ang="0">
                  <a:pos x="T8" y="T9"/>
                </a:cxn>
                <a:cxn ang="0">
                  <a:pos x="T10" y="T11"/>
                </a:cxn>
                <a:cxn ang="0">
                  <a:pos x="T12" y="T13"/>
                </a:cxn>
              </a:cxnLst>
              <a:rect l="0" t="0" r="r" b="b"/>
              <a:pathLst>
                <a:path w="153" h="167">
                  <a:moveTo>
                    <a:pt x="98" y="64"/>
                  </a:moveTo>
                  <a:cubicBezTo>
                    <a:pt x="76" y="83"/>
                    <a:pt x="62" y="83"/>
                    <a:pt x="62" y="83"/>
                  </a:cubicBezTo>
                  <a:cubicBezTo>
                    <a:pt x="43" y="86"/>
                    <a:pt x="15" y="67"/>
                    <a:pt x="1" y="56"/>
                  </a:cubicBezTo>
                  <a:cubicBezTo>
                    <a:pt x="0" y="167"/>
                    <a:pt x="0" y="167"/>
                    <a:pt x="0" y="167"/>
                  </a:cubicBezTo>
                  <a:cubicBezTo>
                    <a:pt x="150" y="167"/>
                    <a:pt x="150" y="167"/>
                    <a:pt x="150" y="167"/>
                  </a:cubicBezTo>
                  <a:cubicBezTo>
                    <a:pt x="153" y="0"/>
                    <a:pt x="153" y="0"/>
                    <a:pt x="153" y="0"/>
                  </a:cubicBezTo>
                  <a:cubicBezTo>
                    <a:pt x="132" y="24"/>
                    <a:pt x="116" y="47"/>
                    <a:pt x="98" y="64"/>
                  </a:cubicBezTo>
                  <a:close/>
                </a:path>
              </a:pathLst>
            </a:custGeom>
            <a:grpFill/>
            <a:ln>
              <a:noFill/>
            </a:ln>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AU" sz="24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cs typeface="+mn-cs"/>
              </a:endParaRPr>
            </a:p>
          </p:txBody>
        </p:sp>
        <p:sp>
          <p:nvSpPr>
            <p:cNvPr id="158" name="Freeform 209">
              <a:extLst>
                <a:ext uri="{FF2B5EF4-FFF2-40B4-BE49-F238E27FC236}">
                  <a16:creationId xmlns:a16="http://schemas.microsoft.com/office/drawing/2014/main" id="{2B9052E6-80DD-4692-9600-C9B149568133}"/>
                </a:ext>
              </a:extLst>
            </p:cNvPr>
            <p:cNvSpPr/>
            <p:nvPr/>
          </p:nvSpPr>
          <p:spPr bwMode="auto">
            <a:xfrm>
              <a:off x="1295400" y="6600825"/>
              <a:ext cx="96838" cy="115888"/>
            </a:xfrm>
            <a:custGeom>
              <a:avLst/>
              <a:gdLst>
                <a:gd name="T0" fmla="*/ 0 w 61"/>
                <a:gd name="T1" fmla="*/ 73 h 73"/>
                <a:gd name="T2" fmla="*/ 61 w 61"/>
                <a:gd name="T3" fmla="*/ 73 h 73"/>
                <a:gd name="T4" fmla="*/ 61 w 61"/>
                <a:gd name="T5" fmla="*/ 0 h 73"/>
                <a:gd name="T6" fmla="*/ 0 w 61"/>
                <a:gd name="T7" fmla="*/ 70 h 73"/>
                <a:gd name="T8" fmla="*/ 0 w 61"/>
                <a:gd name="T9" fmla="*/ 73 h 73"/>
              </a:gdLst>
              <a:ahLst/>
              <a:cxnLst>
                <a:cxn ang="0">
                  <a:pos x="T0" y="T1"/>
                </a:cxn>
                <a:cxn ang="0">
                  <a:pos x="T2" y="T3"/>
                </a:cxn>
                <a:cxn ang="0">
                  <a:pos x="T4" y="T5"/>
                </a:cxn>
                <a:cxn ang="0">
                  <a:pos x="T6" y="T7"/>
                </a:cxn>
                <a:cxn ang="0">
                  <a:pos x="T8" y="T9"/>
                </a:cxn>
              </a:cxnLst>
              <a:rect l="0" t="0" r="r" b="b"/>
              <a:pathLst>
                <a:path w="61" h="73">
                  <a:moveTo>
                    <a:pt x="0" y="73"/>
                  </a:moveTo>
                  <a:lnTo>
                    <a:pt x="61" y="73"/>
                  </a:lnTo>
                  <a:lnTo>
                    <a:pt x="61" y="0"/>
                  </a:lnTo>
                  <a:lnTo>
                    <a:pt x="0" y="70"/>
                  </a:lnTo>
                  <a:lnTo>
                    <a:pt x="0" y="73"/>
                  </a:lnTo>
                  <a:close/>
                </a:path>
              </a:pathLst>
            </a:custGeom>
            <a:grpFill/>
            <a:ln>
              <a:noFill/>
            </a:ln>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AU" sz="24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cs typeface="+mn-cs"/>
              </a:endParaRPr>
            </a:p>
          </p:txBody>
        </p:sp>
      </p:grpSp>
      <p:sp>
        <p:nvSpPr>
          <p:cNvPr id="159" name="矩形 47">
            <a:extLst>
              <a:ext uri="{FF2B5EF4-FFF2-40B4-BE49-F238E27FC236}">
                <a16:creationId xmlns:a16="http://schemas.microsoft.com/office/drawing/2014/main" id="{F48AC9C0-78A5-4C0B-85A0-3436B0F93878}"/>
              </a:ext>
            </a:extLst>
          </p:cNvPr>
          <p:cNvSpPr>
            <a:spLocks noChangeArrowheads="1"/>
          </p:cNvSpPr>
          <p:nvPr/>
        </p:nvSpPr>
        <p:spPr bwMode="auto">
          <a:xfrm>
            <a:off x="347628" y="5627178"/>
            <a:ext cx="5310569" cy="516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altLang="zh-CN" sz="12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sym typeface="方正兰亭黑_GBK" pitchFamily="2" charset="-122"/>
              </a:rPr>
              <a:t>IMS based computing offload</a:t>
            </a:r>
          </a:p>
          <a:p>
            <a:pPr marL="285750" indent="-285750" eaLnBrk="1" fontAlgn="auto" hangingPunct="1">
              <a:lnSpc>
                <a:spcPct val="120000"/>
              </a:lnSpc>
              <a:spcBef>
                <a:spcPts val="0"/>
              </a:spcBef>
              <a:spcAft>
                <a:spcPts val="0"/>
              </a:spcAft>
              <a:buFont typeface="Arial" panose="020B0604020202020204" pitchFamily="34" charset="0"/>
              <a:buChar char="•"/>
            </a:pPr>
            <a:r>
              <a:rPr lang="en-US" altLang="zh-CN" sz="1200" dirty="0" err="1">
                <a:solidFill>
                  <a:schemeClr val="tx1">
                    <a:lumMod val="65000"/>
                    <a:lumOff val="35000"/>
                  </a:schemeClr>
                </a:solidFill>
                <a:latin typeface="微软雅黑" panose="020B0503020204020204" pitchFamily="34" charset="-122"/>
                <a:ea typeface="微软雅黑" panose="020B0503020204020204" pitchFamily="34" charset="-122"/>
                <a:sym typeface="方正兰亭黑_GBK" pitchFamily="2" charset="-122"/>
              </a:rPr>
              <a:t>MEC</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sym typeface="方正兰亭黑_GBK" pitchFamily="2" charset="-122"/>
              </a:rPr>
              <a:t> enhancement e.g. computing based </a:t>
            </a:r>
            <a:r>
              <a:rPr lang="en-US" altLang="zh-CN" sz="1200" dirty="0" err="1">
                <a:solidFill>
                  <a:schemeClr val="tx1">
                    <a:lumMod val="65000"/>
                    <a:lumOff val="35000"/>
                  </a:schemeClr>
                </a:solidFill>
                <a:latin typeface="微软雅黑" panose="020B0503020204020204" pitchFamily="34" charset="-122"/>
                <a:ea typeface="微软雅黑" panose="020B0503020204020204" pitchFamily="34" charset="-122"/>
                <a:sym typeface="方正兰亭黑_GBK" pitchFamily="2" charset="-122"/>
              </a:rPr>
              <a:t>EAS</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sym typeface="方正兰亭黑_GBK" pitchFamily="2" charset="-122"/>
              </a:rPr>
              <a:t> discovery </a:t>
            </a:r>
            <a:endParaRPr lang="en-US" sz="1200" dirty="0"/>
          </a:p>
        </p:txBody>
      </p:sp>
      <p:sp>
        <p:nvSpPr>
          <p:cNvPr id="171" name="矩形 170"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a:extLst>
              <a:ext uri="{FF2B5EF4-FFF2-40B4-BE49-F238E27FC236}">
                <a16:creationId xmlns:a16="http://schemas.microsoft.com/office/drawing/2014/main" id="{FEAD965B-F60C-4023-A58B-2A7B89DA9CB1}"/>
              </a:ext>
            </a:extLst>
          </p:cNvPr>
          <p:cNvSpPr/>
          <p:nvPr/>
        </p:nvSpPr>
        <p:spPr>
          <a:xfrm>
            <a:off x="8001110" y="3464888"/>
            <a:ext cx="3350062" cy="338554"/>
          </a:xfrm>
          <a:prstGeom prst="rect">
            <a:avLst/>
          </a:prstGeom>
        </p:spPr>
        <p:txBody>
          <a:bodyPr wrap="square">
            <a:spAutoFit/>
          </a:bodyPr>
          <a:lstStyle/>
          <a:p>
            <a:pPr lvl="0" eaLnBrk="1" hangingPunct="1">
              <a:defRPr/>
            </a:pPr>
            <a:r>
              <a:rPr lang="en-US" altLang="zh-CN" sz="1600" b="1" dirty="0">
                <a:solidFill>
                  <a:srgbClr val="4472C4"/>
                </a:solidFill>
                <a:latin typeface="等线" panose="020F0502020204030204"/>
                <a:ea typeface="方正兰亭黑_GBK"/>
                <a:sym typeface="Calibri" panose="020F0502020204030204" pitchFamily="34" charset="0"/>
              </a:rPr>
              <a:t>4</a:t>
            </a:r>
            <a:r>
              <a:rPr lang="en-US" altLang="zh-CN" sz="1600" b="1" baseline="30000" dirty="0">
                <a:solidFill>
                  <a:srgbClr val="4472C4"/>
                </a:solidFill>
                <a:latin typeface="等线" panose="020F0502020204030204"/>
                <a:ea typeface="方正兰亭黑_GBK"/>
                <a:sym typeface="Calibri" panose="020F0502020204030204" pitchFamily="34" charset="0"/>
              </a:rPr>
              <a:t>th </a:t>
            </a:r>
            <a:r>
              <a:rPr kumimoji="0" lang="en-US" altLang="zh-CN" sz="1600" b="1" i="0" u="none" strike="noStrike" kern="1200" cap="none" spc="0" normalizeH="0" baseline="0" noProof="0" dirty="0" err="1">
                <a:ln>
                  <a:noFill/>
                </a:ln>
                <a:solidFill>
                  <a:srgbClr val="4472C4"/>
                </a:solidFill>
                <a:effectLst/>
                <a:uLnTx/>
                <a:uFillTx/>
                <a:latin typeface="等线" panose="020F0502020204030204"/>
                <a:ea typeface="方正兰亭黑_GBK"/>
                <a:cs typeface="+mn-cs"/>
                <a:sym typeface="Calibri" panose="020F0502020204030204" pitchFamily="34" charset="0"/>
              </a:rPr>
              <a:t>XR</a:t>
            </a:r>
            <a:r>
              <a:rPr kumimoji="0" lang="en-US" altLang="zh-CN" sz="1600" b="1" i="0" u="none" strike="noStrike" kern="1200" cap="none" spc="0" normalizeH="0" baseline="0" noProof="0" dirty="0">
                <a:ln>
                  <a:noFill/>
                </a:ln>
                <a:solidFill>
                  <a:srgbClr val="4472C4"/>
                </a:solidFill>
                <a:effectLst/>
                <a:uLnTx/>
                <a:uFillTx/>
                <a:latin typeface="等线" panose="020F0502020204030204"/>
                <a:ea typeface="方正兰亭黑_GBK"/>
                <a:cs typeface="+mn-cs"/>
                <a:sym typeface="Calibri" panose="020F0502020204030204" pitchFamily="34" charset="0"/>
              </a:rPr>
              <a:t> enhanced (SA2/RAN)</a:t>
            </a:r>
          </a:p>
        </p:txBody>
      </p:sp>
      <p:cxnSp>
        <p:nvCxnSpPr>
          <p:cNvPr id="172" name="直接连接符 171">
            <a:extLst>
              <a:ext uri="{FF2B5EF4-FFF2-40B4-BE49-F238E27FC236}">
                <a16:creationId xmlns:a16="http://schemas.microsoft.com/office/drawing/2014/main" id="{0E287B96-471A-4645-BC0D-15D9138CE3B1}"/>
              </a:ext>
            </a:extLst>
          </p:cNvPr>
          <p:cNvCxnSpPr>
            <a:cxnSpLocks/>
          </p:cNvCxnSpPr>
          <p:nvPr/>
        </p:nvCxnSpPr>
        <p:spPr>
          <a:xfrm>
            <a:off x="8001110" y="3824282"/>
            <a:ext cx="284643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3" name="矩形 47">
            <a:extLst>
              <a:ext uri="{FF2B5EF4-FFF2-40B4-BE49-F238E27FC236}">
                <a16:creationId xmlns:a16="http://schemas.microsoft.com/office/drawing/2014/main" id="{DA01E8BD-DCF7-4C45-B1E7-08A8027EBD22}"/>
              </a:ext>
            </a:extLst>
          </p:cNvPr>
          <p:cNvSpPr>
            <a:spLocks noChangeArrowheads="1"/>
          </p:cNvSpPr>
          <p:nvPr/>
        </p:nvSpPr>
        <p:spPr bwMode="auto">
          <a:xfrm>
            <a:off x="8001110" y="3862285"/>
            <a:ext cx="4011775" cy="1181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altLang="zh-CN" sz="12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sym typeface="方正兰亭黑_GBK" pitchFamily="2" charset="-122"/>
              </a:rPr>
              <a:t>Mobility, multi-flows handling </a:t>
            </a: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altLang="zh-CN" sz="12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sym typeface="方正兰亭黑_GBK" pitchFamily="2" charset="-122"/>
              </a:rPr>
              <a:t>PDU Set handling and Marking, e.g. Secured media flow </a:t>
            </a:r>
            <a:endParaRPr lang="en-US" altLang="zh-CN" sz="1200">
              <a:solidFill>
                <a:prstClr val="black">
                  <a:lumMod val="65000"/>
                  <a:lumOff val="35000"/>
                </a:prstClr>
              </a:solidFill>
              <a:latin typeface="微软雅黑" panose="020B0503020204020204" pitchFamily="34" charset="-122"/>
              <a:ea typeface="微软雅黑" panose="020B0503020204020204" pitchFamily="34" charset="-122"/>
              <a:cs typeface="+mn-cs"/>
              <a:sym typeface="方正兰亭黑_GBK" pitchFamily="2" charset="-122"/>
            </a:endParaRPr>
          </a:p>
          <a:p>
            <a:pPr marL="285750" lvl="0" indent="-285750" eaLnBrk="1" fontAlgn="auto" hangingPunct="1">
              <a:lnSpc>
                <a:spcPct val="120000"/>
              </a:lnSpc>
              <a:spcBef>
                <a:spcPts val="0"/>
              </a:spcBef>
              <a:spcAft>
                <a:spcPts val="0"/>
              </a:spcAft>
              <a:buFont typeface="Arial" panose="020B0604020202020204" pitchFamily="34" charset="0"/>
              <a:buChar char="•"/>
              <a:defRPr/>
            </a:pPr>
            <a:r>
              <a:rPr lang="en-US" altLang="zh-CN" sz="1200">
                <a:solidFill>
                  <a:prstClr val="black">
                    <a:lumMod val="65000"/>
                    <a:lumOff val="35000"/>
                  </a:prstClr>
                </a:solidFill>
                <a:latin typeface="微软雅黑" panose="020B0503020204020204" pitchFamily="34" charset="-122"/>
                <a:ea typeface="微软雅黑" panose="020B0503020204020204" pitchFamily="34" charset="-122"/>
                <a:cs typeface="+mn-cs"/>
                <a:sym typeface="方正兰亭黑_GBK" pitchFamily="2" charset="-122"/>
              </a:rPr>
              <a:t>further QoS enhancement; power consumption; QoS Monitoring/QNC and exposure </a:t>
            </a:r>
          </a:p>
        </p:txBody>
      </p:sp>
      <p:sp>
        <p:nvSpPr>
          <p:cNvPr id="179" name="矩形 178"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a:extLst>
              <a:ext uri="{FF2B5EF4-FFF2-40B4-BE49-F238E27FC236}">
                <a16:creationId xmlns:a16="http://schemas.microsoft.com/office/drawing/2014/main" id="{453CDE72-A8B2-4D5D-9095-FFA11DA5BFCF}"/>
              </a:ext>
            </a:extLst>
          </p:cNvPr>
          <p:cNvSpPr/>
          <p:nvPr/>
        </p:nvSpPr>
        <p:spPr>
          <a:xfrm>
            <a:off x="8001110" y="4998047"/>
            <a:ext cx="2838677" cy="367473"/>
          </a:xfrm>
          <a:prstGeom prst="rect">
            <a:avLst/>
          </a:prstGeom>
        </p:spPr>
        <p:txBody>
          <a:bodyPr wrap="square">
            <a:spAutoFit/>
          </a:bodyPr>
          <a:lstStyle/>
          <a:p>
            <a:pPr lvl="0" eaLnBrk="1" fontAlgn="auto" hangingPunct="1">
              <a:lnSpc>
                <a:spcPct val="120000"/>
              </a:lnSpc>
              <a:spcBef>
                <a:spcPts val="0"/>
              </a:spcBef>
              <a:spcAft>
                <a:spcPts val="0"/>
              </a:spcAft>
              <a:defRPr/>
            </a:pPr>
            <a:r>
              <a:rPr lang="en-US" altLang="zh-CN" sz="1600" b="1" dirty="0">
                <a:solidFill>
                  <a:srgbClr val="4472C4"/>
                </a:solidFill>
                <a:latin typeface="等线" panose="020F0502020204030204"/>
                <a:ea typeface="方正兰亭黑_GBK"/>
                <a:cs typeface="+mn-cs"/>
                <a:sym typeface="方正兰亭黑_GBK" pitchFamily="2" charset="-122"/>
              </a:rPr>
              <a:t>6</a:t>
            </a:r>
            <a:r>
              <a:rPr lang="en-US" altLang="zh-CN" sz="1600" b="1" baseline="30000" dirty="0">
                <a:solidFill>
                  <a:srgbClr val="4472C4"/>
                </a:solidFill>
                <a:latin typeface="等线" panose="020F0502020204030204"/>
                <a:ea typeface="方正兰亭黑_GBK"/>
                <a:cs typeface="+mn-cs"/>
                <a:sym typeface="方正兰亭黑_GBK" pitchFamily="2" charset="-122"/>
              </a:rPr>
              <a:t>th</a:t>
            </a:r>
            <a:r>
              <a:rPr lang="en-US" altLang="zh-CN" sz="1600" b="1" dirty="0">
                <a:solidFill>
                  <a:srgbClr val="4472C4"/>
                </a:solidFill>
                <a:latin typeface="等线" panose="020F0502020204030204"/>
                <a:ea typeface="方正兰亭黑_GBK"/>
                <a:cs typeface="+mn-cs"/>
                <a:sym typeface="方正兰亭黑_GBK" pitchFamily="2" charset="-122"/>
              </a:rPr>
              <a:t> Satellite (SA2/SA4)</a:t>
            </a:r>
            <a:endParaRPr lang="en-US" altLang="zh-CN" sz="1600" b="1" dirty="0">
              <a:solidFill>
                <a:prstClr val="black">
                  <a:lumMod val="65000"/>
                  <a:lumOff val="35000"/>
                </a:prstClr>
              </a:solidFill>
              <a:latin typeface="微软雅黑" panose="020B0503020204020204" pitchFamily="34" charset="-122"/>
              <a:ea typeface="微软雅黑" panose="020B0503020204020204" pitchFamily="34" charset="-122"/>
              <a:sym typeface="方正兰亭黑_GBK" pitchFamily="2" charset="-122"/>
            </a:endParaRPr>
          </a:p>
        </p:txBody>
      </p:sp>
      <p:cxnSp>
        <p:nvCxnSpPr>
          <p:cNvPr id="180" name="直接连接符 179">
            <a:extLst>
              <a:ext uri="{FF2B5EF4-FFF2-40B4-BE49-F238E27FC236}">
                <a16:creationId xmlns:a16="http://schemas.microsoft.com/office/drawing/2014/main" id="{07705016-94ED-4AEE-9230-4F3399BB68AB}"/>
              </a:ext>
            </a:extLst>
          </p:cNvPr>
          <p:cNvCxnSpPr>
            <a:cxnSpLocks/>
          </p:cNvCxnSpPr>
          <p:nvPr/>
        </p:nvCxnSpPr>
        <p:spPr>
          <a:xfrm>
            <a:off x="8001110" y="5421730"/>
            <a:ext cx="284643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81" name="矩形 47">
            <a:extLst>
              <a:ext uri="{FF2B5EF4-FFF2-40B4-BE49-F238E27FC236}">
                <a16:creationId xmlns:a16="http://schemas.microsoft.com/office/drawing/2014/main" id="{E08137D6-CEC9-4006-9B64-7B35D364EA35}"/>
              </a:ext>
            </a:extLst>
          </p:cNvPr>
          <p:cNvSpPr>
            <a:spLocks noChangeArrowheads="1"/>
          </p:cNvSpPr>
          <p:nvPr/>
        </p:nvSpPr>
        <p:spPr bwMode="auto">
          <a:xfrm>
            <a:off x="8001110" y="5445304"/>
            <a:ext cx="3792800" cy="959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altLang="zh-CN" sz="12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sym typeface="方正兰亭黑_GBK" pitchFamily="2" charset="-122"/>
              </a:rPr>
              <a:t>Low latency voice call supported</a:t>
            </a:r>
          </a:p>
          <a:p>
            <a:pPr marL="285750" lvl="0" indent="-285750" eaLnBrk="1" fontAlgn="auto" hangingPunct="1">
              <a:lnSpc>
                <a:spcPct val="120000"/>
              </a:lnSpc>
              <a:spcBef>
                <a:spcPts val="0"/>
              </a:spcBef>
              <a:spcAft>
                <a:spcPts val="0"/>
              </a:spcAft>
              <a:buFont typeface="Arial" panose="020B0604020202020204" pitchFamily="34" charset="0"/>
              <a:buChar char="•"/>
              <a:defRPr/>
            </a:pPr>
            <a:r>
              <a:rPr lang="en-US" altLang="zh-CN" sz="1200">
                <a:solidFill>
                  <a:prstClr val="black">
                    <a:lumMod val="65000"/>
                    <a:lumOff val="35000"/>
                  </a:prstClr>
                </a:solidFill>
                <a:latin typeface="微软雅黑" panose="020B0503020204020204" pitchFamily="34" charset="-122"/>
                <a:ea typeface="微软雅黑" panose="020B0503020204020204" pitchFamily="34" charset="-122"/>
                <a:cs typeface="+mn-cs"/>
                <a:sym typeface="方正兰亭黑_GBK" pitchFamily="2" charset="-122"/>
              </a:rPr>
              <a:t>Mobility mechanism enhancement with regenerative mode satellite</a:t>
            </a:r>
          </a:p>
          <a:p>
            <a:pPr marL="285750" lvl="0" indent="-285750" eaLnBrk="1" fontAlgn="auto" hangingPunct="1">
              <a:lnSpc>
                <a:spcPct val="120000"/>
              </a:lnSpc>
              <a:spcBef>
                <a:spcPts val="0"/>
              </a:spcBef>
              <a:spcAft>
                <a:spcPts val="0"/>
              </a:spcAft>
              <a:buFont typeface="Arial" panose="020B0604020202020204" pitchFamily="34" charset="0"/>
              <a:buChar char="•"/>
              <a:defRPr/>
            </a:pPr>
            <a:r>
              <a:rPr lang="en-US" altLang="zh-CN" sz="1200">
                <a:solidFill>
                  <a:prstClr val="black">
                    <a:lumMod val="65000"/>
                    <a:lumOff val="35000"/>
                  </a:prstClr>
                </a:solidFill>
                <a:latin typeface="微软雅黑" panose="020B0503020204020204" pitchFamily="34" charset="-122"/>
                <a:ea typeface="微软雅黑" panose="020B0503020204020204" pitchFamily="34" charset="-122"/>
                <a:cs typeface="+mn-cs"/>
                <a:sym typeface="方正兰亭黑_GBK" pitchFamily="2" charset="-122"/>
              </a:rPr>
              <a:t>UE to Network relay support</a:t>
            </a:r>
          </a:p>
        </p:txBody>
      </p:sp>
      <p:sp>
        <p:nvSpPr>
          <p:cNvPr id="73" name="矩形 72"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a:extLst>
              <a:ext uri="{FF2B5EF4-FFF2-40B4-BE49-F238E27FC236}">
                <a16:creationId xmlns:a16="http://schemas.microsoft.com/office/drawing/2014/main" id="{02988AF2-5E57-4DA6-9BBC-1D902A0B05E7}"/>
              </a:ext>
            </a:extLst>
          </p:cNvPr>
          <p:cNvSpPr/>
          <p:nvPr/>
        </p:nvSpPr>
        <p:spPr>
          <a:xfrm>
            <a:off x="347628" y="1877251"/>
            <a:ext cx="3872427" cy="338554"/>
          </a:xfrm>
          <a:prstGeom prst="rect">
            <a:avLst/>
          </a:prstGeom>
        </p:spPr>
        <p:txBody>
          <a:bodyPr wrap="square">
            <a:spAutoFit/>
          </a:bodyPr>
          <a:lstStyle/>
          <a:p>
            <a:pPr lvl="0" eaLnBrk="1" hangingPunct="1">
              <a:defRPr/>
            </a:pPr>
            <a:r>
              <a:rPr lang="en-US" altLang="zh-CN" sz="1600" b="1" dirty="0">
                <a:solidFill>
                  <a:srgbClr val="4472C4"/>
                </a:solidFill>
                <a:latin typeface="等线" panose="020F0502020204030204"/>
                <a:ea typeface="方正兰亭黑_GBK"/>
                <a:sym typeface="Calibri" panose="020F0502020204030204" pitchFamily="34" charset="0"/>
              </a:rPr>
              <a:t>1</a:t>
            </a:r>
            <a:r>
              <a:rPr lang="en-US" altLang="zh-CN" sz="1600" b="1" baseline="30000" dirty="0">
                <a:solidFill>
                  <a:srgbClr val="4472C4"/>
                </a:solidFill>
                <a:latin typeface="等线" panose="020F0502020204030204"/>
                <a:ea typeface="方正兰亭黑_GBK"/>
                <a:sym typeface="Calibri" panose="020F0502020204030204" pitchFamily="34" charset="0"/>
              </a:rPr>
              <a:t>st</a:t>
            </a:r>
            <a:r>
              <a:rPr lang="en-US" altLang="zh-CN" sz="1600" dirty="0">
                <a:solidFill>
                  <a:srgbClr val="4472C4"/>
                </a:solidFill>
                <a:latin typeface="等线" panose="020F0502020204030204"/>
                <a:ea typeface="方正兰亭黑_GBK"/>
                <a:sym typeface="Calibri" panose="020F0502020204030204" pitchFamily="34" charset="0"/>
              </a:rPr>
              <a:t> </a:t>
            </a:r>
            <a:r>
              <a:rPr lang="zh-CN" altLang="en-US" sz="1600" dirty="0">
                <a:solidFill>
                  <a:srgbClr val="4472C4"/>
                </a:solidFill>
                <a:latin typeface="等线" panose="020F0502020204030204"/>
                <a:ea typeface="方正兰亭黑_GBK"/>
                <a:sym typeface="Calibri" panose="020F0502020204030204" pitchFamily="34" charset="0"/>
              </a:rPr>
              <a:t> </a:t>
            </a:r>
            <a:r>
              <a:rPr kumimoji="0" lang="en-US" altLang="zh-CN" sz="1600" b="1" i="0" u="none" strike="noStrike" kern="1200" cap="none" spc="0" normalizeH="0" baseline="0" noProof="0" dirty="0" err="1">
                <a:ln>
                  <a:noFill/>
                </a:ln>
                <a:solidFill>
                  <a:srgbClr val="4472C4"/>
                </a:solidFill>
                <a:effectLst/>
                <a:uLnTx/>
                <a:uFillTx/>
                <a:latin typeface="等线" panose="020F0502020204030204"/>
                <a:ea typeface="方正兰亭黑_GBK"/>
                <a:cs typeface="+mn-cs"/>
                <a:sym typeface="Calibri" panose="020F0502020204030204" pitchFamily="34" charset="0"/>
              </a:rPr>
              <a:t>FS_AI</a:t>
            </a:r>
            <a:r>
              <a:rPr kumimoji="0" lang="en-US" altLang="zh-CN" sz="1600" b="1" i="0" u="none" strike="noStrike" kern="1200" cap="none" spc="0" normalizeH="0" baseline="0" noProof="0" dirty="0">
                <a:ln>
                  <a:noFill/>
                </a:ln>
                <a:solidFill>
                  <a:srgbClr val="4472C4"/>
                </a:solidFill>
                <a:effectLst/>
                <a:uLnTx/>
                <a:uFillTx/>
                <a:latin typeface="等线" panose="020F0502020204030204"/>
                <a:ea typeface="方正兰亭黑_GBK"/>
                <a:cs typeface="+mn-cs"/>
                <a:sym typeface="Calibri" panose="020F0502020204030204" pitchFamily="34" charset="0"/>
              </a:rPr>
              <a:t>/ML_5GS (SA2/RAN)</a:t>
            </a:r>
          </a:p>
        </p:txBody>
      </p:sp>
      <p:cxnSp>
        <p:nvCxnSpPr>
          <p:cNvPr id="74" name="直接连接符 73">
            <a:extLst>
              <a:ext uri="{FF2B5EF4-FFF2-40B4-BE49-F238E27FC236}">
                <a16:creationId xmlns:a16="http://schemas.microsoft.com/office/drawing/2014/main" id="{E5429CA5-FB06-4B09-B713-7F8E86EAB8AA}"/>
              </a:ext>
            </a:extLst>
          </p:cNvPr>
          <p:cNvCxnSpPr>
            <a:cxnSpLocks/>
          </p:cNvCxnSpPr>
          <p:nvPr/>
        </p:nvCxnSpPr>
        <p:spPr>
          <a:xfrm>
            <a:off x="347628" y="2245347"/>
            <a:ext cx="284643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5" name="矩形 47">
            <a:extLst>
              <a:ext uri="{FF2B5EF4-FFF2-40B4-BE49-F238E27FC236}">
                <a16:creationId xmlns:a16="http://schemas.microsoft.com/office/drawing/2014/main" id="{3F4AED07-D9B1-48B7-9DF8-045922DF4DE0}"/>
              </a:ext>
            </a:extLst>
          </p:cNvPr>
          <p:cNvSpPr>
            <a:spLocks noChangeArrowheads="1"/>
          </p:cNvSpPr>
          <p:nvPr/>
        </p:nvSpPr>
        <p:spPr bwMode="auto">
          <a:xfrm>
            <a:off x="347628" y="2368223"/>
            <a:ext cx="4631890" cy="1181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altLang="zh-CN" sz="12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sym typeface="方正兰亭黑_GBK" pitchFamily="2" charset="-122"/>
              </a:rPr>
              <a:t>Part A(AI for Network) : 5GC Intelligence (</a:t>
            </a:r>
            <a:r>
              <a:rPr kumimoji="0" lang="en-US" altLang="zh-CN" sz="1200"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sym typeface="方正兰亭黑_GBK" pitchFamily="2" charset="-122"/>
              </a:rPr>
              <a:t>high</a:t>
            </a:r>
            <a:r>
              <a:rPr kumimoji="0" lang="en-US" altLang="zh-CN" sz="12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sym typeface="方正兰亭黑_GBK" pitchFamily="2" charset="-122"/>
              </a:rPr>
              <a:t>)</a:t>
            </a:r>
          </a:p>
          <a:p>
            <a:pPr marL="285750" lvl="0" indent="-285750" eaLnBrk="1" fontAlgn="auto" hangingPunct="1">
              <a:lnSpc>
                <a:spcPct val="120000"/>
              </a:lnSpc>
              <a:spcBef>
                <a:spcPts val="0"/>
              </a:spcBef>
              <a:spcAft>
                <a:spcPts val="0"/>
              </a:spcAft>
              <a:buFont typeface="Arial" panose="020B0604020202020204" pitchFamily="34" charset="0"/>
              <a:buChar char="•"/>
            </a:pPr>
            <a:r>
              <a:rPr kumimoji="0" lang="en-US" altLang="zh-CN" sz="12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sym typeface="方正兰亭黑_GBK" pitchFamily="2" charset="-122"/>
              </a:rPr>
              <a:t>Part B(</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sym typeface="方正兰亭黑_GBK" pitchFamily="2" charset="-122"/>
              </a:rPr>
              <a:t>AI for Network</a:t>
            </a:r>
            <a:r>
              <a:rPr kumimoji="0" lang="en-US" altLang="zh-CN" sz="12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sym typeface="方正兰亭黑_GBK" pitchFamily="2" charset="-122"/>
              </a:rPr>
              <a:t>) : Alignment for Air Interface and 5GC </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cs typeface="+mn-cs"/>
                <a:sym typeface="方正兰亭黑_GBK" pitchFamily="2" charset="-122"/>
              </a:rPr>
              <a:t>(</a:t>
            </a:r>
            <a:r>
              <a:rPr lang="en-US" altLang="zh-CN" sz="1200" b="1" dirty="0">
                <a:solidFill>
                  <a:prstClr val="black">
                    <a:lumMod val="65000"/>
                    <a:lumOff val="35000"/>
                  </a:prstClr>
                </a:solidFill>
                <a:latin typeface="微软雅黑" panose="020B0503020204020204" pitchFamily="34" charset="-122"/>
                <a:ea typeface="微软雅黑" panose="020B0503020204020204" pitchFamily="34" charset="-122"/>
                <a:cs typeface="+mn-cs"/>
                <a:sym typeface="方正兰亭黑_GBK" pitchFamily="2" charset="-122"/>
              </a:rPr>
              <a:t>high &amp; urgent</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cs typeface="+mn-cs"/>
                <a:sym typeface="方正兰亭黑_GBK" pitchFamily="2" charset="-122"/>
              </a:rPr>
              <a:t>)</a:t>
            </a:r>
            <a:endParaRPr kumimoji="0" lang="en-US" altLang="zh-CN" sz="12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sym typeface="方正兰亭黑_GBK" pitchFamily="2" charset="-122"/>
            </a:endParaRP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altLang="zh-CN" sz="12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sym typeface="方正兰亭黑_GBK" pitchFamily="2" charset="-122"/>
              </a:rPr>
              <a:t>Part C(</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cs typeface="+mn-cs"/>
                <a:sym typeface="方正兰亭黑_GBK" pitchFamily="2" charset="-122"/>
              </a:rPr>
              <a:t>N</a:t>
            </a:r>
            <a:r>
              <a:rPr kumimoji="0" lang="en-US" altLang="zh-CN" sz="1200" b="0" i="0" u="none" strike="noStrike" kern="1200" cap="none" spc="0" normalizeH="0" baseline="0" noProof="0" dirty="0" err="1">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sym typeface="方正兰亭黑_GBK" pitchFamily="2" charset="-122"/>
              </a:rPr>
              <a:t>etwork</a:t>
            </a:r>
            <a:r>
              <a:rPr kumimoji="0" lang="en-US" altLang="zh-CN" sz="12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sym typeface="方正兰亭黑_GBK" pitchFamily="2" charset="-122"/>
              </a:rPr>
              <a:t> for AI): 5G enhancement to improve Application </a:t>
            </a:r>
            <a:r>
              <a:rPr kumimoji="0" lang="en-US" altLang="zh-CN" sz="1200" b="0" i="0" u="none" strike="noStrike" kern="1200" cap="none" spc="0" normalizeH="0" baseline="0" noProof="0" dirty="0" err="1">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sym typeface="方正兰亭黑_GBK" pitchFamily="2" charset="-122"/>
              </a:rPr>
              <a:t>AIML</a:t>
            </a:r>
            <a:r>
              <a:rPr kumimoji="0" lang="en-US" altLang="zh-CN" sz="12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sym typeface="方正兰亭黑_GBK" pitchFamily="2" charset="-122"/>
              </a:rPr>
              <a:t> (</a:t>
            </a:r>
            <a:r>
              <a:rPr kumimoji="0" lang="en-US" altLang="zh-CN" sz="1200"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sym typeface="方正兰亭黑_GBK" pitchFamily="2" charset="-122"/>
              </a:rPr>
              <a:t>may not urgent</a:t>
            </a:r>
            <a:r>
              <a:rPr kumimoji="0" lang="en-US" altLang="zh-CN" sz="12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sym typeface="方正兰亭黑_GBK" pitchFamily="2" charset="-122"/>
              </a:rPr>
              <a:t>)</a:t>
            </a:r>
          </a:p>
        </p:txBody>
      </p:sp>
      <p:sp>
        <p:nvSpPr>
          <p:cNvPr id="68" name="Oval 6">
            <a:extLst>
              <a:ext uri="{FF2B5EF4-FFF2-40B4-BE49-F238E27FC236}">
                <a16:creationId xmlns:a16="http://schemas.microsoft.com/office/drawing/2014/main" id="{7D24F940-ADA8-4FB9-A40F-AC84F34469BE}"/>
              </a:ext>
            </a:extLst>
          </p:cNvPr>
          <p:cNvSpPr/>
          <p:nvPr/>
        </p:nvSpPr>
        <p:spPr>
          <a:xfrm>
            <a:off x="7187284" y="1854838"/>
            <a:ext cx="535327" cy="535325"/>
          </a:xfrm>
          <a:prstGeom prst="ellipse">
            <a:avLst/>
          </a:prstGeom>
          <a:gradFill>
            <a:gsLst>
              <a:gs pos="100000">
                <a:schemeClr val="accent1">
                  <a:lumMod val="75000"/>
                </a:schemeClr>
              </a:gs>
              <a:gs pos="0">
                <a:srgbClr val="27506E"/>
              </a:gs>
            </a:gsLst>
            <a:path path="circle">
              <a:fillToRect l="50000" t="50000" r="50000" b="50000"/>
            </a:path>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667" b="0" i="0" u="none" strike="noStrike" kern="1200" cap="none" spc="0" normalizeH="0" baseline="0" noProof="0">
              <a:ln>
                <a:noFill/>
              </a:ln>
              <a:solidFill>
                <a:prstClr val="white"/>
              </a:solidFill>
              <a:effectLst/>
              <a:uLnTx/>
              <a:uFillTx/>
              <a:latin typeface="等线" panose="020F0502020204030204"/>
              <a:ea typeface="+mn-ea"/>
              <a:cs typeface="+mn-cs"/>
            </a:endParaRPr>
          </a:p>
        </p:txBody>
      </p:sp>
      <p:grpSp>
        <p:nvGrpSpPr>
          <p:cNvPr id="69" name="Group 216">
            <a:extLst>
              <a:ext uri="{FF2B5EF4-FFF2-40B4-BE49-F238E27FC236}">
                <a16:creationId xmlns:a16="http://schemas.microsoft.com/office/drawing/2014/main" id="{0EF4FDE9-5D3A-4432-9A8E-40D1FBF05E5C}"/>
              </a:ext>
            </a:extLst>
          </p:cNvPr>
          <p:cNvGrpSpPr/>
          <p:nvPr/>
        </p:nvGrpSpPr>
        <p:grpSpPr>
          <a:xfrm>
            <a:off x="7273012" y="1958380"/>
            <a:ext cx="308645" cy="249752"/>
            <a:chOff x="1209675" y="6354763"/>
            <a:chExt cx="449263" cy="363538"/>
          </a:xfrm>
          <a:solidFill>
            <a:schemeClr val="bg1"/>
          </a:solidFill>
        </p:grpSpPr>
        <p:sp>
          <p:nvSpPr>
            <p:cNvPr id="70" name="Freeform 205">
              <a:extLst>
                <a:ext uri="{FF2B5EF4-FFF2-40B4-BE49-F238E27FC236}">
                  <a16:creationId xmlns:a16="http://schemas.microsoft.com/office/drawing/2014/main" id="{92E30347-A02F-42BD-8FA9-384C3CCDB32F}"/>
                </a:ext>
              </a:extLst>
            </p:cNvPr>
            <p:cNvSpPr/>
            <p:nvPr/>
          </p:nvSpPr>
          <p:spPr bwMode="auto">
            <a:xfrm>
              <a:off x="1560513" y="6529388"/>
              <a:ext cx="96838" cy="188913"/>
            </a:xfrm>
            <a:custGeom>
              <a:avLst/>
              <a:gdLst>
                <a:gd name="T0" fmla="*/ 31 w 126"/>
                <a:gd name="T1" fmla="*/ 0 h 245"/>
                <a:gd name="T2" fmla="*/ 0 w 126"/>
                <a:gd name="T3" fmla="*/ 39 h 245"/>
                <a:gd name="T4" fmla="*/ 0 w 126"/>
                <a:gd name="T5" fmla="*/ 245 h 245"/>
                <a:gd name="T6" fmla="*/ 126 w 126"/>
                <a:gd name="T7" fmla="*/ 245 h 245"/>
                <a:gd name="T8" fmla="*/ 125 w 126"/>
                <a:gd name="T9" fmla="*/ 74 h 245"/>
                <a:gd name="T10" fmla="*/ 31 w 126"/>
                <a:gd name="T11" fmla="*/ 0 h 245"/>
              </a:gdLst>
              <a:ahLst/>
              <a:cxnLst>
                <a:cxn ang="0">
                  <a:pos x="T0" y="T1"/>
                </a:cxn>
                <a:cxn ang="0">
                  <a:pos x="T2" y="T3"/>
                </a:cxn>
                <a:cxn ang="0">
                  <a:pos x="T4" y="T5"/>
                </a:cxn>
                <a:cxn ang="0">
                  <a:pos x="T6" y="T7"/>
                </a:cxn>
                <a:cxn ang="0">
                  <a:pos x="T8" y="T9"/>
                </a:cxn>
                <a:cxn ang="0">
                  <a:pos x="T10" y="T11"/>
                </a:cxn>
              </a:cxnLst>
              <a:rect l="0" t="0" r="r" b="b"/>
              <a:pathLst>
                <a:path w="126" h="245">
                  <a:moveTo>
                    <a:pt x="31" y="0"/>
                  </a:moveTo>
                  <a:cubicBezTo>
                    <a:pt x="0" y="39"/>
                    <a:pt x="0" y="39"/>
                    <a:pt x="0" y="39"/>
                  </a:cubicBezTo>
                  <a:cubicBezTo>
                    <a:pt x="0" y="245"/>
                    <a:pt x="0" y="245"/>
                    <a:pt x="0" y="245"/>
                  </a:cubicBezTo>
                  <a:cubicBezTo>
                    <a:pt x="126" y="245"/>
                    <a:pt x="126" y="245"/>
                    <a:pt x="126" y="245"/>
                  </a:cubicBezTo>
                  <a:cubicBezTo>
                    <a:pt x="125" y="74"/>
                    <a:pt x="125" y="74"/>
                    <a:pt x="125" y="74"/>
                  </a:cubicBezTo>
                  <a:cubicBezTo>
                    <a:pt x="99" y="52"/>
                    <a:pt x="31" y="0"/>
                    <a:pt x="31" y="0"/>
                  </a:cubicBezTo>
                  <a:close/>
                </a:path>
              </a:pathLst>
            </a:custGeom>
            <a:grpFill/>
            <a:ln>
              <a:noFill/>
            </a:ln>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AU" sz="24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cs typeface="+mn-cs"/>
              </a:endParaRPr>
            </a:p>
          </p:txBody>
        </p:sp>
        <p:sp>
          <p:nvSpPr>
            <p:cNvPr id="71" name="Freeform 207">
              <a:extLst>
                <a:ext uri="{FF2B5EF4-FFF2-40B4-BE49-F238E27FC236}">
                  <a16:creationId xmlns:a16="http://schemas.microsoft.com/office/drawing/2014/main" id="{3143499D-BFC7-43E8-8C3D-A66640EA8A83}"/>
                </a:ext>
              </a:extLst>
            </p:cNvPr>
            <p:cNvSpPr/>
            <p:nvPr/>
          </p:nvSpPr>
          <p:spPr bwMode="auto">
            <a:xfrm>
              <a:off x="1209675" y="6354763"/>
              <a:ext cx="449263" cy="339725"/>
            </a:xfrm>
            <a:custGeom>
              <a:avLst/>
              <a:gdLst>
                <a:gd name="T0" fmla="*/ 236 w 585"/>
                <a:gd name="T1" fmla="*/ 248 h 442"/>
                <a:gd name="T2" fmla="*/ 76 w 585"/>
                <a:gd name="T3" fmla="*/ 428 h 442"/>
                <a:gd name="T4" fmla="*/ 46 w 585"/>
                <a:gd name="T5" fmla="*/ 442 h 442"/>
                <a:gd name="T6" fmla="*/ 18 w 585"/>
                <a:gd name="T7" fmla="*/ 432 h 442"/>
                <a:gd name="T8" fmla="*/ 15 w 585"/>
                <a:gd name="T9" fmla="*/ 374 h 442"/>
                <a:gd name="T10" fmla="*/ 206 w 585"/>
                <a:gd name="T11" fmla="*/ 158 h 442"/>
                <a:gd name="T12" fmla="*/ 237 w 585"/>
                <a:gd name="T13" fmla="*/ 144 h 442"/>
                <a:gd name="T14" fmla="*/ 268 w 585"/>
                <a:gd name="T15" fmla="*/ 158 h 442"/>
                <a:gd name="T16" fmla="*/ 323 w 585"/>
                <a:gd name="T17" fmla="*/ 224 h 442"/>
                <a:gd name="T18" fmla="*/ 425 w 585"/>
                <a:gd name="T19" fmla="*/ 101 h 442"/>
                <a:gd name="T20" fmla="*/ 330 w 585"/>
                <a:gd name="T21" fmla="*/ 19 h 442"/>
                <a:gd name="T22" fmla="*/ 566 w 585"/>
                <a:gd name="T23" fmla="*/ 0 h 442"/>
                <a:gd name="T24" fmla="*/ 585 w 585"/>
                <a:gd name="T25" fmla="*/ 239 h 442"/>
                <a:gd name="T26" fmla="*/ 487 w 585"/>
                <a:gd name="T27" fmla="*/ 154 h 442"/>
                <a:gd name="T28" fmla="*/ 355 w 585"/>
                <a:gd name="T29" fmla="*/ 314 h 442"/>
                <a:gd name="T30" fmla="*/ 324 w 585"/>
                <a:gd name="T31" fmla="*/ 329 h 442"/>
                <a:gd name="T32" fmla="*/ 292 w 585"/>
                <a:gd name="T33" fmla="*/ 314 h 442"/>
                <a:gd name="T34" fmla="*/ 236 w 585"/>
                <a:gd name="T35" fmla="*/ 24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5" h="442">
                  <a:moveTo>
                    <a:pt x="236" y="248"/>
                  </a:moveTo>
                  <a:cubicBezTo>
                    <a:pt x="76" y="428"/>
                    <a:pt x="76" y="428"/>
                    <a:pt x="76" y="428"/>
                  </a:cubicBezTo>
                  <a:cubicBezTo>
                    <a:pt x="68" y="438"/>
                    <a:pt x="57" y="442"/>
                    <a:pt x="46" y="442"/>
                  </a:cubicBezTo>
                  <a:cubicBezTo>
                    <a:pt x="36" y="442"/>
                    <a:pt x="26" y="439"/>
                    <a:pt x="18" y="432"/>
                  </a:cubicBezTo>
                  <a:cubicBezTo>
                    <a:pt x="1" y="417"/>
                    <a:pt x="0" y="391"/>
                    <a:pt x="15" y="374"/>
                  </a:cubicBezTo>
                  <a:cubicBezTo>
                    <a:pt x="206" y="158"/>
                    <a:pt x="206" y="158"/>
                    <a:pt x="206" y="158"/>
                  </a:cubicBezTo>
                  <a:cubicBezTo>
                    <a:pt x="214" y="149"/>
                    <a:pt x="225" y="143"/>
                    <a:pt x="237" y="144"/>
                  </a:cubicBezTo>
                  <a:cubicBezTo>
                    <a:pt x="249" y="144"/>
                    <a:pt x="260" y="149"/>
                    <a:pt x="268" y="158"/>
                  </a:cubicBezTo>
                  <a:cubicBezTo>
                    <a:pt x="323" y="224"/>
                    <a:pt x="323" y="224"/>
                    <a:pt x="323" y="224"/>
                  </a:cubicBezTo>
                  <a:cubicBezTo>
                    <a:pt x="425" y="101"/>
                    <a:pt x="425" y="101"/>
                    <a:pt x="425" y="101"/>
                  </a:cubicBezTo>
                  <a:cubicBezTo>
                    <a:pt x="330" y="19"/>
                    <a:pt x="330" y="19"/>
                    <a:pt x="330" y="19"/>
                  </a:cubicBezTo>
                  <a:cubicBezTo>
                    <a:pt x="566" y="0"/>
                    <a:pt x="566" y="0"/>
                    <a:pt x="566" y="0"/>
                  </a:cubicBezTo>
                  <a:cubicBezTo>
                    <a:pt x="585" y="239"/>
                    <a:pt x="585" y="239"/>
                    <a:pt x="585" y="239"/>
                  </a:cubicBezTo>
                  <a:cubicBezTo>
                    <a:pt x="487" y="154"/>
                    <a:pt x="487" y="154"/>
                    <a:pt x="487" y="154"/>
                  </a:cubicBezTo>
                  <a:cubicBezTo>
                    <a:pt x="355" y="314"/>
                    <a:pt x="355" y="314"/>
                    <a:pt x="355" y="314"/>
                  </a:cubicBezTo>
                  <a:cubicBezTo>
                    <a:pt x="348" y="323"/>
                    <a:pt x="336" y="329"/>
                    <a:pt x="324" y="329"/>
                  </a:cubicBezTo>
                  <a:cubicBezTo>
                    <a:pt x="311" y="329"/>
                    <a:pt x="300" y="324"/>
                    <a:pt x="292" y="314"/>
                  </a:cubicBezTo>
                  <a:lnTo>
                    <a:pt x="236" y="248"/>
                  </a:lnTo>
                  <a:close/>
                </a:path>
              </a:pathLst>
            </a:custGeom>
            <a:grpFill/>
            <a:ln>
              <a:noFill/>
            </a:ln>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AU" sz="24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cs typeface="+mn-cs"/>
              </a:endParaRPr>
            </a:p>
          </p:txBody>
        </p:sp>
        <p:sp>
          <p:nvSpPr>
            <p:cNvPr id="72" name="Freeform 208">
              <a:extLst>
                <a:ext uri="{FF2B5EF4-FFF2-40B4-BE49-F238E27FC236}">
                  <a16:creationId xmlns:a16="http://schemas.microsoft.com/office/drawing/2014/main" id="{C7801C0C-960F-47D0-BCDF-14717B4609EB}"/>
                </a:ext>
              </a:extLst>
            </p:cNvPr>
            <p:cNvSpPr/>
            <p:nvPr/>
          </p:nvSpPr>
          <p:spPr bwMode="auto">
            <a:xfrm>
              <a:off x="1417638" y="6589713"/>
              <a:ext cx="119063" cy="127000"/>
            </a:xfrm>
            <a:custGeom>
              <a:avLst/>
              <a:gdLst>
                <a:gd name="T0" fmla="*/ 98 w 153"/>
                <a:gd name="T1" fmla="*/ 64 h 167"/>
                <a:gd name="T2" fmla="*/ 62 w 153"/>
                <a:gd name="T3" fmla="*/ 83 h 167"/>
                <a:gd name="T4" fmla="*/ 1 w 153"/>
                <a:gd name="T5" fmla="*/ 56 h 167"/>
                <a:gd name="T6" fmla="*/ 0 w 153"/>
                <a:gd name="T7" fmla="*/ 167 h 167"/>
                <a:gd name="T8" fmla="*/ 150 w 153"/>
                <a:gd name="T9" fmla="*/ 167 h 167"/>
                <a:gd name="T10" fmla="*/ 153 w 153"/>
                <a:gd name="T11" fmla="*/ 0 h 167"/>
                <a:gd name="T12" fmla="*/ 98 w 153"/>
                <a:gd name="T13" fmla="*/ 64 h 167"/>
              </a:gdLst>
              <a:ahLst/>
              <a:cxnLst>
                <a:cxn ang="0">
                  <a:pos x="T0" y="T1"/>
                </a:cxn>
                <a:cxn ang="0">
                  <a:pos x="T2" y="T3"/>
                </a:cxn>
                <a:cxn ang="0">
                  <a:pos x="T4" y="T5"/>
                </a:cxn>
                <a:cxn ang="0">
                  <a:pos x="T6" y="T7"/>
                </a:cxn>
                <a:cxn ang="0">
                  <a:pos x="T8" y="T9"/>
                </a:cxn>
                <a:cxn ang="0">
                  <a:pos x="T10" y="T11"/>
                </a:cxn>
                <a:cxn ang="0">
                  <a:pos x="T12" y="T13"/>
                </a:cxn>
              </a:cxnLst>
              <a:rect l="0" t="0" r="r" b="b"/>
              <a:pathLst>
                <a:path w="153" h="167">
                  <a:moveTo>
                    <a:pt x="98" y="64"/>
                  </a:moveTo>
                  <a:cubicBezTo>
                    <a:pt x="76" y="83"/>
                    <a:pt x="62" y="83"/>
                    <a:pt x="62" y="83"/>
                  </a:cubicBezTo>
                  <a:cubicBezTo>
                    <a:pt x="43" y="86"/>
                    <a:pt x="15" y="67"/>
                    <a:pt x="1" y="56"/>
                  </a:cubicBezTo>
                  <a:cubicBezTo>
                    <a:pt x="0" y="167"/>
                    <a:pt x="0" y="167"/>
                    <a:pt x="0" y="167"/>
                  </a:cubicBezTo>
                  <a:cubicBezTo>
                    <a:pt x="150" y="167"/>
                    <a:pt x="150" y="167"/>
                    <a:pt x="150" y="167"/>
                  </a:cubicBezTo>
                  <a:cubicBezTo>
                    <a:pt x="153" y="0"/>
                    <a:pt x="153" y="0"/>
                    <a:pt x="153" y="0"/>
                  </a:cubicBezTo>
                  <a:cubicBezTo>
                    <a:pt x="132" y="24"/>
                    <a:pt x="116" y="47"/>
                    <a:pt x="98" y="64"/>
                  </a:cubicBezTo>
                  <a:close/>
                </a:path>
              </a:pathLst>
            </a:custGeom>
            <a:grpFill/>
            <a:ln>
              <a:noFill/>
            </a:ln>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AU" sz="24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cs typeface="+mn-cs"/>
              </a:endParaRPr>
            </a:p>
          </p:txBody>
        </p:sp>
        <p:sp>
          <p:nvSpPr>
            <p:cNvPr id="87" name="Freeform 209">
              <a:extLst>
                <a:ext uri="{FF2B5EF4-FFF2-40B4-BE49-F238E27FC236}">
                  <a16:creationId xmlns:a16="http://schemas.microsoft.com/office/drawing/2014/main" id="{CEE73D6A-67D7-4E7C-BCFD-E028F95909AF}"/>
                </a:ext>
              </a:extLst>
            </p:cNvPr>
            <p:cNvSpPr/>
            <p:nvPr/>
          </p:nvSpPr>
          <p:spPr bwMode="auto">
            <a:xfrm>
              <a:off x="1295400" y="6600825"/>
              <a:ext cx="96838" cy="115888"/>
            </a:xfrm>
            <a:custGeom>
              <a:avLst/>
              <a:gdLst>
                <a:gd name="T0" fmla="*/ 0 w 61"/>
                <a:gd name="T1" fmla="*/ 73 h 73"/>
                <a:gd name="T2" fmla="*/ 61 w 61"/>
                <a:gd name="T3" fmla="*/ 73 h 73"/>
                <a:gd name="T4" fmla="*/ 61 w 61"/>
                <a:gd name="T5" fmla="*/ 0 h 73"/>
                <a:gd name="T6" fmla="*/ 0 w 61"/>
                <a:gd name="T7" fmla="*/ 70 h 73"/>
                <a:gd name="T8" fmla="*/ 0 w 61"/>
                <a:gd name="T9" fmla="*/ 73 h 73"/>
              </a:gdLst>
              <a:ahLst/>
              <a:cxnLst>
                <a:cxn ang="0">
                  <a:pos x="T0" y="T1"/>
                </a:cxn>
                <a:cxn ang="0">
                  <a:pos x="T2" y="T3"/>
                </a:cxn>
                <a:cxn ang="0">
                  <a:pos x="T4" y="T5"/>
                </a:cxn>
                <a:cxn ang="0">
                  <a:pos x="T6" y="T7"/>
                </a:cxn>
                <a:cxn ang="0">
                  <a:pos x="T8" y="T9"/>
                </a:cxn>
              </a:cxnLst>
              <a:rect l="0" t="0" r="r" b="b"/>
              <a:pathLst>
                <a:path w="61" h="73">
                  <a:moveTo>
                    <a:pt x="0" y="73"/>
                  </a:moveTo>
                  <a:lnTo>
                    <a:pt x="61" y="73"/>
                  </a:lnTo>
                  <a:lnTo>
                    <a:pt x="61" y="0"/>
                  </a:lnTo>
                  <a:lnTo>
                    <a:pt x="0" y="70"/>
                  </a:lnTo>
                  <a:lnTo>
                    <a:pt x="0" y="73"/>
                  </a:lnTo>
                  <a:close/>
                </a:path>
              </a:pathLst>
            </a:custGeom>
            <a:grpFill/>
            <a:ln>
              <a:noFill/>
            </a:ln>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AU" sz="24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cs typeface="+mn-cs"/>
              </a:endParaRPr>
            </a:p>
          </p:txBody>
        </p:sp>
      </p:grpSp>
      <p:sp>
        <p:nvSpPr>
          <p:cNvPr id="88" name="Oval 6">
            <a:extLst>
              <a:ext uri="{FF2B5EF4-FFF2-40B4-BE49-F238E27FC236}">
                <a16:creationId xmlns:a16="http://schemas.microsoft.com/office/drawing/2014/main" id="{9656D1C2-9441-4FFC-8589-DA95299D4F5E}"/>
              </a:ext>
            </a:extLst>
          </p:cNvPr>
          <p:cNvSpPr/>
          <p:nvPr/>
        </p:nvSpPr>
        <p:spPr>
          <a:xfrm>
            <a:off x="7187284" y="3485168"/>
            <a:ext cx="535327" cy="535325"/>
          </a:xfrm>
          <a:prstGeom prst="ellipse">
            <a:avLst/>
          </a:prstGeom>
          <a:gradFill>
            <a:gsLst>
              <a:gs pos="100000">
                <a:schemeClr val="accent1">
                  <a:lumMod val="75000"/>
                </a:schemeClr>
              </a:gs>
              <a:gs pos="0">
                <a:srgbClr val="27506E"/>
              </a:gs>
            </a:gsLst>
            <a:path path="circle">
              <a:fillToRect l="50000" t="50000" r="50000" b="50000"/>
            </a:path>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667" b="0" i="0" u="none" strike="noStrike" kern="1200" cap="none" spc="0" normalizeH="0" baseline="0" noProof="0">
              <a:ln>
                <a:noFill/>
              </a:ln>
              <a:solidFill>
                <a:prstClr val="white"/>
              </a:solidFill>
              <a:effectLst/>
              <a:uLnTx/>
              <a:uFillTx/>
              <a:latin typeface="等线" panose="020F0502020204030204"/>
              <a:ea typeface="+mn-ea"/>
              <a:cs typeface="+mn-cs"/>
            </a:endParaRPr>
          </a:p>
        </p:txBody>
      </p:sp>
      <p:grpSp>
        <p:nvGrpSpPr>
          <p:cNvPr id="89" name="Group 216">
            <a:extLst>
              <a:ext uri="{FF2B5EF4-FFF2-40B4-BE49-F238E27FC236}">
                <a16:creationId xmlns:a16="http://schemas.microsoft.com/office/drawing/2014/main" id="{9B4D8591-9FCA-4D0D-850A-B437A7664585}"/>
              </a:ext>
            </a:extLst>
          </p:cNvPr>
          <p:cNvGrpSpPr/>
          <p:nvPr/>
        </p:nvGrpSpPr>
        <p:grpSpPr>
          <a:xfrm>
            <a:off x="7273012" y="3627954"/>
            <a:ext cx="308645" cy="249752"/>
            <a:chOff x="1209675" y="6354763"/>
            <a:chExt cx="449263" cy="363538"/>
          </a:xfrm>
          <a:solidFill>
            <a:schemeClr val="bg1"/>
          </a:solidFill>
        </p:grpSpPr>
        <p:sp>
          <p:nvSpPr>
            <p:cNvPr id="90" name="Freeform 205">
              <a:extLst>
                <a:ext uri="{FF2B5EF4-FFF2-40B4-BE49-F238E27FC236}">
                  <a16:creationId xmlns:a16="http://schemas.microsoft.com/office/drawing/2014/main" id="{BA9F6E80-1016-4780-B6B8-B736A35B0926}"/>
                </a:ext>
              </a:extLst>
            </p:cNvPr>
            <p:cNvSpPr/>
            <p:nvPr/>
          </p:nvSpPr>
          <p:spPr bwMode="auto">
            <a:xfrm>
              <a:off x="1560513" y="6529388"/>
              <a:ext cx="96838" cy="188913"/>
            </a:xfrm>
            <a:custGeom>
              <a:avLst/>
              <a:gdLst>
                <a:gd name="T0" fmla="*/ 31 w 126"/>
                <a:gd name="T1" fmla="*/ 0 h 245"/>
                <a:gd name="T2" fmla="*/ 0 w 126"/>
                <a:gd name="T3" fmla="*/ 39 h 245"/>
                <a:gd name="T4" fmla="*/ 0 w 126"/>
                <a:gd name="T5" fmla="*/ 245 h 245"/>
                <a:gd name="T6" fmla="*/ 126 w 126"/>
                <a:gd name="T7" fmla="*/ 245 h 245"/>
                <a:gd name="T8" fmla="*/ 125 w 126"/>
                <a:gd name="T9" fmla="*/ 74 h 245"/>
                <a:gd name="T10" fmla="*/ 31 w 126"/>
                <a:gd name="T11" fmla="*/ 0 h 245"/>
              </a:gdLst>
              <a:ahLst/>
              <a:cxnLst>
                <a:cxn ang="0">
                  <a:pos x="T0" y="T1"/>
                </a:cxn>
                <a:cxn ang="0">
                  <a:pos x="T2" y="T3"/>
                </a:cxn>
                <a:cxn ang="0">
                  <a:pos x="T4" y="T5"/>
                </a:cxn>
                <a:cxn ang="0">
                  <a:pos x="T6" y="T7"/>
                </a:cxn>
                <a:cxn ang="0">
                  <a:pos x="T8" y="T9"/>
                </a:cxn>
                <a:cxn ang="0">
                  <a:pos x="T10" y="T11"/>
                </a:cxn>
              </a:cxnLst>
              <a:rect l="0" t="0" r="r" b="b"/>
              <a:pathLst>
                <a:path w="126" h="245">
                  <a:moveTo>
                    <a:pt x="31" y="0"/>
                  </a:moveTo>
                  <a:cubicBezTo>
                    <a:pt x="0" y="39"/>
                    <a:pt x="0" y="39"/>
                    <a:pt x="0" y="39"/>
                  </a:cubicBezTo>
                  <a:cubicBezTo>
                    <a:pt x="0" y="245"/>
                    <a:pt x="0" y="245"/>
                    <a:pt x="0" y="245"/>
                  </a:cubicBezTo>
                  <a:cubicBezTo>
                    <a:pt x="126" y="245"/>
                    <a:pt x="126" y="245"/>
                    <a:pt x="126" y="245"/>
                  </a:cubicBezTo>
                  <a:cubicBezTo>
                    <a:pt x="125" y="74"/>
                    <a:pt x="125" y="74"/>
                    <a:pt x="125" y="74"/>
                  </a:cubicBezTo>
                  <a:cubicBezTo>
                    <a:pt x="99" y="52"/>
                    <a:pt x="31" y="0"/>
                    <a:pt x="31" y="0"/>
                  </a:cubicBezTo>
                  <a:close/>
                </a:path>
              </a:pathLst>
            </a:custGeom>
            <a:grpFill/>
            <a:ln>
              <a:noFill/>
            </a:ln>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AU" sz="24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cs typeface="+mn-cs"/>
              </a:endParaRPr>
            </a:p>
          </p:txBody>
        </p:sp>
        <p:sp>
          <p:nvSpPr>
            <p:cNvPr id="91" name="Freeform 207">
              <a:extLst>
                <a:ext uri="{FF2B5EF4-FFF2-40B4-BE49-F238E27FC236}">
                  <a16:creationId xmlns:a16="http://schemas.microsoft.com/office/drawing/2014/main" id="{2402BF5C-E655-439A-BDAE-71EB6805E595}"/>
                </a:ext>
              </a:extLst>
            </p:cNvPr>
            <p:cNvSpPr/>
            <p:nvPr/>
          </p:nvSpPr>
          <p:spPr bwMode="auto">
            <a:xfrm>
              <a:off x="1209675" y="6354763"/>
              <a:ext cx="449263" cy="339725"/>
            </a:xfrm>
            <a:custGeom>
              <a:avLst/>
              <a:gdLst>
                <a:gd name="T0" fmla="*/ 236 w 585"/>
                <a:gd name="T1" fmla="*/ 248 h 442"/>
                <a:gd name="T2" fmla="*/ 76 w 585"/>
                <a:gd name="T3" fmla="*/ 428 h 442"/>
                <a:gd name="T4" fmla="*/ 46 w 585"/>
                <a:gd name="T5" fmla="*/ 442 h 442"/>
                <a:gd name="T6" fmla="*/ 18 w 585"/>
                <a:gd name="T7" fmla="*/ 432 h 442"/>
                <a:gd name="T8" fmla="*/ 15 w 585"/>
                <a:gd name="T9" fmla="*/ 374 h 442"/>
                <a:gd name="T10" fmla="*/ 206 w 585"/>
                <a:gd name="T11" fmla="*/ 158 h 442"/>
                <a:gd name="T12" fmla="*/ 237 w 585"/>
                <a:gd name="T13" fmla="*/ 144 h 442"/>
                <a:gd name="T14" fmla="*/ 268 w 585"/>
                <a:gd name="T15" fmla="*/ 158 h 442"/>
                <a:gd name="T16" fmla="*/ 323 w 585"/>
                <a:gd name="T17" fmla="*/ 224 h 442"/>
                <a:gd name="T18" fmla="*/ 425 w 585"/>
                <a:gd name="T19" fmla="*/ 101 h 442"/>
                <a:gd name="T20" fmla="*/ 330 w 585"/>
                <a:gd name="T21" fmla="*/ 19 h 442"/>
                <a:gd name="T22" fmla="*/ 566 w 585"/>
                <a:gd name="T23" fmla="*/ 0 h 442"/>
                <a:gd name="T24" fmla="*/ 585 w 585"/>
                <a:gd name="T25" fmla="*/ 239 h 442"/>
                <a:gd name="T26" fmla="*/ 487 w 585"/>
                <a:gd name="T27" fmla="*/ 154 h 442"/>
                <a:gd name="T28" fmla="*/ 355 w 585"/>
                <a:gd name="T29" fmla="*/ 314 h 442"/>
                <a:gd name="T30" fmla="*/ 324 w 585"/>
                <a:gd name="T31" fmla="*/ 329 h 442"/>
                <a:gd name="T32" fmla="*/ 292 w 585"/>
                <a:gd name="T33" fmla="*/ 314 h 442"/>
                <a:gd name="T34" fmla="*/ 236 w 585"/>
                <a:gd name="T35" fmla="*/ 24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5" h="442">
                  <a:moveTo>
                    <a:pt x="236" y="248"/>
                  </a:moveTo>
                  <a:cubicBezTo>
                    <a:pt x="76" y="428"/>
                    <a:pt x="76" y="428"/>
                    <a:pt x="76" y="428"/>
                  </a:cubicBezTo>
                  <a:cubicBezTo>
                    <a:pt x="68" y="438"/>
                    <a:pt x="57" y="442"/>
                    <a:pt x="46" y="442"/>
                  </a:cubicBezTo>
                  <a:cubicBezTo>
                    <a:pt x="36" y="442"/>
                    <a:pt x="26" y="439"/>
                    <a:pt x="18" y="432"/>
                  </a:cubicBezTo>
                  <a:cubicBezTo>
                    <a:pt x="1" y="417"/>
                    <a:pt x="0" y="391"/>
                    <a:pt x="15" y="374"/>
                  </a:cubicBezTo>
                  <a:cubicBezTo>
                    <a:pt x="206" y="158"/>
                    <a:pt x="206" y="158"/>
                    <a:pt x="206" y="158"/>
                  </a:cubicBezTo>
                  <a:cubicBezTo>
                    <a:pt x="214" y="149"/>
                    <a:pt x="225" y="143"/>
                    <a:pt x="237" y="144"/>
                  </a:cubicBezTo>
                  <a:cubicBezTo>
                    <a:pt x="249" y="144"/>
                    <a:pt x="260" y="149"/>
                    <a:pt x="268" y="158"/>
                  </a:cubicBezTo>
                  <a:cubicBezTo>
                    <a:pt x="323" y="224"/>
                    <a:pt x="323" y="224"/>
                    <a:pt x="323" y="224"/>
                  </a:cubicBezTo>
                  <a:cubicBezTo>
                    <a:pt x="425" y="101"/>
                    <a:pt x="425" y="101"/>
                    <a:pt x="425" y="101"/>
                  </a:cubicBezTo>
                  <a:cubicBezTo>
                    <a:pt x="330" y="19"/>
                    <a:pt x="330" y="19"/>
                    <a:pt x="330" y="19"/>
                  </a:cubicBezTo>
                  <a:cubicBezTo>
                    <a:pt x="566" y="0"/>
                    <a:pt x="566" y="0"/>
                    <a:pt x="566" y="0"/>
                  </a:cubicBezTo>
                  <a:cubicBezTo>
                    <a:pt x="585" y="239"/>
                    <a:pt x="585" y="239"/>
                    <a:pt x="585" y="239"/>
                  </a:cubicBezTo>
                  <a:cubicBezTo>
                    <a:pt x="487" y="154"/>
                    <a:pt x="487" y="154"/>
                    <a:pt x="487" y="154"/>
                  </a:cubicBezTo>
                  <a:cubicBezTo>
                    <a:pt x="355" y="314"/>
                    <a:pt x="355" y="314"/>
                    <a:pt x="355" y="314"/>
                  </a:cubicBezTo>
                  <a:cubicBezTo>
                    <a:pt x="348" y="323"/>
                    <a:pt x="336" y="329"/>
                    <a:pt x="324" y="329"/>
                  </a:cubicBezTo>
                  <a:cubicBezTo>
                    <a:pt x="311" y="329"/>
                    <a:pt x="300" y="324"/>
                    <a:pt x="292" y="314"/>
                  </a:cubicBezTo>
                  <a:lnTo>
                    <a:pt x="236" y="248"/>
                  </a:lnTo>
                  <a:close/>
                </a:path>
              </a:pathLst>
            </a:custGeom>
            <a:grpFill/>
            <a:ln>
              <a:noFill/>
            </a:ln>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AU" sz="24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cs typeface="+mn-cs"/>
              </a:endParaRPr>
            </a:p>
          </p:txBody>
        </p:sp>
        <p:sp>
          <p:nvSpPr>
            <p:cNvPr id="92" name="Freeform 208">
              <a:extLst>
                <a:ext uri="{FF2B5EF4-FFF2-40B4-BE49-F238E27FC236}">
                  <a16:creationId xmlns:a16="http://schemas.microsoft.com/office/drawing/2014/main" id="{5460B56F-99D4-4EC5-A22E-332E56F92105}"/>
                </a:ext>
              </a:extLst>
            </p:cNvPr>
            <p:cNvSpPr/>
            <p:nvPr/>
          </p:nvSpPr>
          <p:spPr bwMode="auto">
            <a:xfrm>
              <a:off x="1417638" y="6589713"/>
              <a:ext cx="119063" cy="127000"/>
            </a:xfrm>
            <a:custGeom>
              <a:avLst/>
              <a:gdLst>
                <a:gd name="T0" fmla="*/ 98 w 153"/>
                <a:gd name="T1" fmla="*/ 64 h 167"/>
                <a:gd name="T2" fmla="*/ 62 w 153"/>
                <a:gd name="T3" fmla="*/ 83 h 167"/>
                <a:gd name="T4" fmla="*/ 1 w 153"/>
                <a:gd name="T5" fmla="*/ 56 h 167"/>
                <a:gd name="T6" fmla="*/ 0 w 153"/>
                <a:gd name="T7" fmla="*/ 167 h 167"/>
                <a:gd name="T8" fmla="*/ 150 w 153"/>
                <a:gd name="T9" fmla="*/ 167 h 167"/>
                <a:gd name="T10" fmla="*/ 153 w 153"/>
                <a:gd name="T11" fmla="*/ 0 h 167"/>
                <a:gd name="T12" fmla="*/ 98 w 153"/>
                <a:gd name="T13" fmla="*/ 64 h 167"/>
              </a:gdLst>
              <a:ahLst/>
              <a:cxnLst>
                <a:cxn ang="0">
                  <a:pos x="T0" y="T1"/>
                </a:cxn>
                <a:cxn ang="0">
                  <a:pos x="T2" y="T3"/>
                </a:cxn>
                <a:cxn ang="0">
                  <a:pos x="T4" y="T5"/>
                </a:cxn>
                <a:cxn ang="0">
                  <a:pos x="T6" y="T7"/>
                </a:cxn>
                <a:cxn ang="0">
                  <a:pos x="T8" y="T9"/>
                </a:cxn>
                <a:cxn ang="0">
                  <a:pos x="T10" y="T11"/>
                </a:cxn>
                <a:cxn ang="0">
                  <a:pos x="T12" y="T13"/>
                </a:cxn>
              </a:cxnLst>
              <a:rect l="0" t="0" r="r" b="b"/>
              <a:pathLst>
                <a:path w="153" h="167">
                  <a:moveTo>
                    <a:pt x="98" y="64"/>
                  </a:moveTo>
                  <a:cubicBezTo>
                    <a:pt x="76" y="83"/>
                    <a:pt x="62" y="83"/>
                    <a:pt x="62" y="83"/>
                  </a:cubicBezTo>
                  <a:cubicBezTo>
                    <a:pt x="43" y="86"/>
                    <a:pt x="15" y="67"/>
                    <a:pt x="1" y="56"/>
                  </a:cubicBezTo>
                  <a:cubicBezTo>
                    <a:pt x="0" y="167"/>
                    <a:pt x="0" y="167"/>
                    <a:pt x="0" y="167"/>
                  </a:cubicBezTo>
                  <a:cubicBezTo>
                    <a:pt x="150" y="167"/>
                    <a:pt x="150" y="167"/>
                    <a:pt x="150" y="167"/>
                  </a:cubicBezTo>
                  <a:cubicBezTo>
                    <a:pt x="153" y="0"/>
                    <a:pt x="153" y="0"/>
                    <a:pt x="153" y="0"/>
                  </a:cubicBezTo>
                  <a:cubicBezTo>
                    <a:pt x="132" y="24"/>
                    <a:pt x="116" y="47"/>
                    <a:pt x="98" y="64"/>
                  </a:cubicBezTo>
                  <a:close/>
                </a:path>
              </a:pathLst>
            </a:custGeom>
            <a:grpFill/>
            <a:ln>
              <a:noFill/>
            </a:ln>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AU" sz="24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cs typeface="+mn-cs"/>
              </a:endParaRPr>
            </a:p>
          </p:txBody>
        </p:sp>
        <p:sp>
          <p:nvSpPr>
            <p:cNvPr id="93" name="Freeform 209">
              <a:extLst>
                <a:ext uri="{FF2B5EF4-FFF2-40B4-BE49-F238E27FC236}">
                  <a16:creationId xmlns:a16="http://schemas.microsoft.com/office/drawing/2014/main" id="{13A71829-D5CB-4403-8A9A-4A8C790AAAAC}"/>
                </a:ext>
              </a:extLst>
            </p:cNvPr>
            <p:cNvSpPr/>
            <p:nvPr/>
          </p:nvSpPr>
          <p:spPr bwMode="auto">
            <a:xfrm>
              <a:off x="1295400" y="6600825"/>
              <a:ext cx="96838" cy="115888"/>
            </a:xfrm>
            <a:custGeom>
              <a:avLst/>
              <a:gdLst>
                <a:gd name="T0" fmla="*/ 0 w 61"/>
                <a:gd name="T1" fmla="*/ 73 h 73"/>
                <a:gd name="T2" fmla="*/ 61 w 61"/>
                <a:gd name="T3" fmla="*/ 73 h 73"/>
                <a:gd name="T4" fmla="*/ 61 w 61"/>
                <a:gd name="T5" fmla="*/ 0 h 73"/>
                <a:gd name="T6" fmla="*/ 0 w 61"/>
                <a:gd name="T7" fmla="*/ 70 h 73"/>
                <a:gd name="T8" fmla="*/ 0 w 61"/>
                <a:gd name="T9" fmla="*/ 73 h 73"/>
              </a:gdLst>
              <a:ahLst/>
              <a:cxnLst>
                <a:cxn ang="0">
                  <a:pos x="T0" y="T1"/>
                </a:cxn>
                <a:cxn ang="0">
                  <a:pos x="T2" y="T3"/>
                </a:cxn>
                <a:cxn ang="0">
                  <a:pos x="T4" y="T5"/>
                </a:cxn>
                <a:cxn ang="0">
                  <a:pos x="T6" y="T7"/>
                </a:cxn>
                <a:cxn ang="0">
                  <a:pos x="T8" y="T9"/>
                </a:cxn>
              </a:cxnLst>
              <a:rect l="0" t="0" r="r" b="b"/>
              <a:pathLst>
                <a:path w="61" h="73">
                  <a:moveTo>
                    <a:pt x="0" y="73"/>
                  </a:moveTo>
                  <a:lnTo>
                    <a:pt x="61" y="73"/>
                  </a:lnTo>
                  <a:lnTo>
                    <a:pt x="61" y="0"/>
                  </a:lnTo>
                  <a:lnTo>
                    <a:pt x="0" y="70"/>
                  </a:lnTo>
                  <a:lnTo>
                    <a:pt x="0" y="73"/>
                  </a:lnTo>
                  <a:close/>
                </a:path>
              </a:pathLst>
            </a:custGeom>
            <a:grpFill/>
            <a:ln>
              <a:noFill/>
            </a:ln>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AU" sz="24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cs typeface="+mn-cs"/>
              </a:endParaRPr>
            </a:p>
          </p:txBody>
        </p:sp>
      </p:grpSp>
      <p:sp>
        <p:nvSpPr>
          <p:cNvPr id="94" name="Oval 6">
            <a:extLst>
              <a:ext uri="{FF2B5EF4-FFF2-40B4-BE49-F238E27FC236}">
                <a16:creationId xmlns:a16="http://schemas.microsoft.com/office/drawing/2014/main" id="{FECA64FB-2811-4007-A02E-B15FB8A7D129}"/>
              </a:ext>
            </a:extLst>
          </p:cNvPr>
          <p:cNvSpPr/>
          <p:nvPr/>
        </p:nvSpPr>
        <p:spPr>
          <a:xfrm>
            <a:off x="7187284" y="5127101"/>
            <a:ext cx="535327" cy="535325"/>
          </a:xfrm>
          <a:prstGeom prst="ellipse">
            <a:avLst/>
          </a:prstGeom>
          <a:gradFill>
            <a:gsLst>
              <a:gs pos="100000">
                <a:schemeClr val="accent1">
                  <a:lumMod val="75000"/>
                </a:schemeClr>
              </a:gs>
              <a:gs pos="0">
                <a:srgbClr val="27506E"/>
              </a:gs>
            </a:gsLst>
            <a:path path="circle">
              <a:fillToRect l="50000" t="50000" r="50000" b="50000"/>
            </a:path>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667" b="0" i="0" u="none" strike="noStrike" kern="1200" cap="none" spc="0" normalizeH="0" baseline="0" noProof="0">
              <a:ln>
                <a:noFill/>
              </a:ln>
              <a:solidFill>
                <a:prstClr val="white"/>
              </a:solidFill>
              <a:effectLst/>
              <a:uLnTx/>
              <a:uFillTx/>
              <a:latin typeface="等线" panose="020F0502020204030204"/>
              <a:ea typeface="+mn-ea"/>
              <a:cs typeface="+mn-cs"/>
            </a:endParaRPr>
          </a:p>
        </p:txBody>
      </p:sp>
      <p:grpSp>
        <p:nvGrpSpPr>
          <p:cNvPr id="95" name="Group 216">
            <a:extLst>
              <a:ext uri="{FF2B5EF4-FFF2-40B4-BE49-F238E27FC236}">
                <a16:creationId xmlns:a16="http://schemas.microsoft.com/office/drawing/2014/main" id="{9E9D0C6C-3026-447D-8F13-4346A31717E6}"/>
              </a:ext>
            </a:extLst>
          </p:cNvPr>
          <p:cNvGrpSpPr/>
          <p:nvPr/>
        </p:nvGrpSpPr>
        <p:grpSpPr>
          <a:xfrm>
            <a:off x="7273012" y="5269887"/>
            <a:ext cx="308645" cy="249752"/>
            <a:chOff x="1209675" y="6354763"/>
            <a:chExt cx="449263" cy="363538"/>
          </a:xfrm>
          <a:solidFill>
            <a:schemeClr val="bg1"/>
          </a:solidFill>
        </p:grpSpPr>
        <p:sp>
          <p:nvSpPr>
            <p:cNvPr id="96" name="Freeform 205">
              <a:extLst>
                <a:ext uri="{FF2B5EF4-FFF2-40B4-BE49-F238E27FC236}">
                  <a16:creationId xmlns:a16="http://schemas.microsoft.com/office/drawing/2014/main" id="{42E13C4F-6B6A-4972-A028-C654243314BA}"/>
                </a:ext>
              </a:extLst>
            </p:cNvPr>
            <p:cNvSpPr/>
            <p:nvPr/>
          </p:nvSpPr>
          <p:spPr bwMode="auto">
            <a:xfrm>
              <a:off x="1560513" y="6529388"/>
              <a:ext cx="96838" cy="188913"/>
            </a:xfrm>
            <a:custGeom>
              <a:avLst/>
              <a:gdLst>
                <a:gd name="T0" fmla="*/ 31 w 126"/>
                <a:gd name="T1" fmla="*/ 0 h 245"/>
                <a:gd name="T2" fmla="*/ 0 w 126"/>
                <a:gd name="T3" fmla="*/ 39 h 245"/>
                <a:gd name="T4" fmla="*/ 0 w 126"/>
                <a:gd name="T5" fmla="*/ 245 h 245"/>
                <a:gd name="T6" fmla="*/ 126 w 126"/>
                <a:gd name="T7" fmla="*/ 245 h 245"/>
                <a:gd name="T8" fmla="*/ 125 w 126"/>
                <a:gd name="T9" fmla="*/ 74 h 245"/>
                <a:gd name="T10" fmla="*/ 31 w 126"/>
                <a:gd name="T11" fmla="*/ 0 h 245"/>
              </a:gdLst>
              <a:ahLst/>
              <a:cxnLst>
                <a:cxn ang="0">
                  <a:pos x="T0" y="T1"/>
                </a:cxn>
                <a:cxn ang="0">
                  <a:pos x="T2" y="T3"/>
                </a:cxn>
                <a:cxn ang="0">
                  <a:pos x="T4" y="T5"/>
                </a:cxn>
                <a:cxn ang="0">
                  <a:pos x="T6" y="T7"/>
                </a:cxn>
                <a:cxn ang="0">
                  <a:pos x="T8" y="T9"/>
                </a:cxn>
                <a:cxn ang="0">
                  <a:pos x="T10" y="T11"/>
                </a:cxn>
              </a:cxnLst>
              <a:rect l="0" t="0" r="r" b="b"/>
              <a:pathLst>
                <a:path w="126" h="245">
                  <a:moveTo>
                    <a:pt x="31" y="0"/>
                  </a:moveTo>
                  <a:cubicBezTo>
                    <a:pt x="0" y="39"/>
                    <a:pt x="0" y="39"/>
                    <a:pt x="0" y="39"/>
                  </a:cubicBezTo>
                  <a:cubicBezTo>
                    <a:pt x="0" y="245"/>
                    <a:pt x="0" y="245"/>
                    <a:pt x="0" y="245"/>
                  </a:cubicBezTo>
                  <a:cubicBezTo>
                    <a:pt x="126" y="245"/>
                    <a:pt x="126" y="245"/>
                    <a:pt x="126" y="245"/>
                  </a:cubicBezTo>
                  <a:cubicBezTo>
                    <a:pt x="125" y="74"/>
                    <a:pt x="125" y="74"/>
                    <a:pt x="125" y="74"/>
                  </a:cubicBezTo>
                  <a:cubicBezTo>
                    <a:pt x="99" y="52"/>
                    <a:pt x="31" y="0"/>
                    <a:pt x="31" y="0"/>
                  </a:cubicBezTo>
                  <a:close/>
                </a:path>
              </a:pathLst>
            </a:custGeom>
            <a:grpFill/>
            <a:ln>
              <a:noFill/>
            </a:ln>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AU" sz="24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cs typeface="+mn-cs"/>
              </a:endParaRPr>
            </a:p>
          </p:txBody>
        </p:sp>
        <p:sp>
          <p:nvSpPr>
            <p:cNvPr id="97" name="Freeform 207">
              <a:extLst>
                <a:ext uri="{FF2B5EF4-FFF2-40B4-BE49-F238E27FC236}">
                  <a16:creationId xmlns:a16="http://schemas.microsoft.com/office/drawing/2014/main" id="{C14A2CEE-F29E-4BE4-9D4E-D530590339C7}"/>
                </a:ext>
              </a:extLst>
            </p:cNvPr>
            <p:cNvSpPr/>
            <p:nvPr/>
          </p:nvSpPr>
          <p:spPr bwMode="auto">
            <a:xfrm>
              <a:off x="1209675" y="6354763"/>
              <a:ext cx="449263" cy="339725"/>
            </a:xfrm>
            <a:custGeom>
              <a:avLst/>
              <a:gdLst>
                <a:gd name="T0" fmla="*/ 236 w 585"/>
                <a:gd name="T1" fmla="*/ 248 h 442"/>
                <a:gd name="T2" fmla="*/ 76 w 585"/>
                <a:gd name="T3" fmla="*/ 428 h 442"/>
                <a:gd name="T4" fmla="*/ 46 w 585"/>
                <a:gd name="T5" fmla="*/ 442 h 442"/>
                <a:gd name="T6" fmla="*/ 18 w 585"/>
                <a:gd name="T7" fmla="*/ 432 h 442"/>
                <a:gd name="T8" fmla="*/ 15 w 585"/>
                <a:gd name="T9" fmla="*/ 374 h 442"/>
                <a:gd name="T10" fmla="*/ 206 w 585"/>
                <a:gd name="T11" fmla="*/ 158 h 442"/>
                <a:gd name="T12" fmla="*/ 237 w 585"/>
                <a:gd name="T13" fmla="*/ 144 h 442"/>
                <a:gd name="T14" fmla="*/ 268 w 585"/>
                <a:gd name="T15" fmla="*/ 158 h 442"/>
                <a:gd name="T16" fmla="*/ 323 w 585"/>
                <a:gd name="T17" fmla="*/ 224 h 442"/>
                <a:gd name="T18" fmla="*/ 425 w 585"/>
                <a:gd name="T19" fmla="*/ 101 h 442"/>
                <a:gd name="T20" fmla="*/ 330 w 585"/>
                <a:gd name="T21" fmla="*/ 19 h 442"/>
                <a:gd name="T22" fmla="*/ 566 w 585"/>
                <a:gd name="T23" fmla="*/ 0 h 442"/>
                <a:gd name="T24" fmla="*/ 585 w 585"/>
                <a:gd name="T25" fmla="*/ 239 h 442"/>
                <a:gd name="T26" fmla="*/ 487 w 585"/>
                <a:gd name="T27" fmla="*/ 154 h 442"/>
                <a:gd name="T28" fmla="*/ 355 w 585"/>
                <a:gd name="T29" fmla="*/ 314 h 442"/>
                <a:gd name="T30" fmla="*/ 324 w 585"/>
                <a:gd name="T31" fmla="*/ 329 h 442"/>
                <a:gd name="T32" fmla="*/ 292 w 585"/>
                <a:gd name="T33" fmla="*/ 314 h 442"/>
                <a:gd name="T34" fmla="*/ 236 w 585"/>
                <a:gd name="T35" fmla="*/ 24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5" h="442">
                  <a:moveTo>
                    <a:pt x="236" y="248"/>
                  </a:moveTo>
                  <a:cubicBezTo>
                    <a:pt x="76" y="428"/>
                    <a:pt x="76" y="428"/>
                    <a:pt x="76" y="428"/>
                  </a:cubicBezTo>
                  <a:cubicBezTo>
                    <a:pt x="68" y="438"/>
                    <a:pt x="57" y="442"/>
                    <a:pt x="46" y="442"/>
                  </a:cubicBezTo>
                  <a:cubicBezTo>
                    <a:pt x="36" y="442"/>
                    <a:pt x="26" y="439"/>
                    <a:pt x="18" y="432"/>
                  </a:cubicBezTo>
                  <a:cubicBezTo>
                    <a:pt x="1" y="417"/>
                    <a:pt x="0" y="391"/>
                    <a:pt x="15" y="374"/>
                  </a:cubicBezTo>
                  <a:cubicBezTo>
                    <a:pt x="206" y="158"/>
                    <a:pt x="206" y="158"/>
                    <a:pt x="206" y="158"/>
                  </a:cubicBezTo>
                  <a:cubicBezTo>
                    <a:pt x="214" y="149"/>
                    <a:pt x="225" y="143"/>
                    <a:pt x="237" y="144"/>
                  </a:cubicBezTo>
                  <a:cubicBezTo>
                    <a:pt x="249" y="144"/>
                    <a:pt x="260" y="149"/>
                    <a:pt x="268" y="158"/>
                  </a:cubicBezTo>
                  <a:cubicBezTo>
                    <a:pt x="323" y="224"/>
                    <a:pt x="323" y="224"/>
                    <a:pt x="323" y="224"/>
                  </a:cubicBezTo>
                  <a:cubicBezTo>
                    <a:pt x="425" y="101"/>
                    <a:pt x="425" y="101"/>
                    <a:pt x="425" y="101"/>
                  </a:cubicBezTo>
                  <a:cubicBezTo>
                    <a:pt x="330" y="19"/>
                    <a:pt x="330" y="19"/>
                    <a:pt x="330" y="19"/>
                  </a:cubicBezTo>
                  <a:cubicBezTo>
                    <a:pt x="566" y="0"/>
                    <a:pt x="566" y="0"/>
                    <a:pt x="566" y="0"/>
                  </a:cubicBezTo>
                  <a:cubicBezTo>
                    <a:pt x="585" y="239"/>
                    <a:pt x="585" y="239"/>
                    <a:pt x="585" y="239"/>
                  </a:cubicBezTo>
                  <a:cubicBezTo>
                    <a:pt x="487" y="154"/>
                    <a:pt x="487" y="154"/>
                    <a:pt x="487" y="154"/>
                  </a:cubicBezTo>
                  <a:cubicBezTo>
                    <a:pt x="355" y="314"/>
                    <a:pt x="355" y="314"/>
                    <a:pt x="355" y="314"/>
                  </a:cubicBezTo>
                  <a:cubicBezTo>
                    <a:pt x="348" y="323"/>
                    <a:pt x="336" y="329"/>
                    <a:pt x="324" y="329"/>
                  </a:cubicBezTo>
                  <a:cubicBezTo>
                    <a:pt x="311" y="329"/>
                    <a:pt x="300" y="324"/>
                    <a:pt x="292" y="314"/>
                  </a:cubicBezTo>
                  <a:lnTo>
                    <a:pt x="236" y="248"/>
                  </a:lnTo>
                  <a:close/>
                </a:path>
              </a:pathLst>
            </a:custGeom>
            <a:grpFill/>
            <a:ln>
              <a:noFill/>
            </a:ln>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AU" sz="24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cs typeface="+mn-cs"/>
              </a:endParaRPr>
            </a:p>
          </p:txBody>
        </p:sp>
        <p:sp>
          <p:nvSpPr>
            <p:cNvPr id="98" name="Freeform 208">
              <a:extLst>
                <a:ext uri="{FF2B5EF4-FFF2-40B4-BE49-F238E27FC236}">
                  <a16:creationId xmlns:a16="http://schemas.microsoft.com/office/drawing/2014/main" id="{02C25C2C-72A2-4C39-991A-68F9ECA12B9D}"/>
                </a:ext>
              </a:extLst>
            </p:cNvPr>
            <p:cNvSpPr/>
            <p:nvPr/>
          </p:nvSpPr>
          <p:spPr bwMode="auto">
            <a:xfrm>
              <a:off x="1417638" y="6589713"/>
              <a:ext cx="119063" cy="127000"/>
            </a:xfrm>
            <a:custGeom>
              <a:avLst/>
              <a:gdLst>
                <a:gd name="T0" fmla="*/ 98 w 153"/>
                <a:gd name="T1" fmla="*/ 64 h 167"/>
                <a:gd name="T2" fmla="*/ 62 w 153"/>
                <a:gd name="T3" fmla="*/ 83 h 167"/>
                <a:gd name="T4" fmla="*/ 1 w 153"/>
                <a:gd name="T5" fmla="*/ 56 h 167"/>
                <a:gd name="T6" fmla="*/ 0 w 153"/>
                <a:gd name="T7" fmla="*/ 167 h 167"/>
                <a:gd name="T8" fmla="*/ 150 w 153"/>
                <a:gd name="T9" fmla="*/ 167 h 167"/>
                <a:gd name="T10" fmla="*/ 153 w 153"/>
                <a:gd name="T11" fmla="*/ 0 h 167"/>
                <a:gd name="T12" fmla="*/ 98 w 153"/>
                <a:gd name="T13" fmla="*/ 64 h 167"/>
              </a:gdLst>
              <a:ahLst/>
              <a:cxnLst>
                <a:cxn ang="0">
                  <a:pos x="T0" y="T1"/>
                </a:cxn>
                <a:cxn ang="0">
                  <a:pos x="T2" y="T3"/>
                </a:cxn>
                <a:cxn ang="0">
                  <a:pos x="T4" y="T5"/>
                </a:cxn>
                <a:cxn ang="0">
                  <a:pos x="T6" y="T7"/>
                </a:cxn>
                <a:cxn ang="0">
                  <a:pos x="T8" y="T9"/>
                </a:cxn>
                <a:cxn ang="0">
                  <a:pos x="T10" y="T11"/>
                </a:cxn>
                <a:cxn ang="0">
                  <a:pos x="T12" y="T13"/>
                </a:cxn>
              </a:cxnLst>
              <a:rect l="0" t="0" r="r" b="b"/>
              <a:pathLst>
                <a:path w="153" h="167">
                  <a:moveTo>
                    <a:pt x="98" y="64"/>
                  </a:moveTo>
                  <a:cubicBezTo>
                    <a:pt x="76" y="83"/>
                    <a:pt x="62" y="83"/>
                    <a:pt x="62" y="83"/>
                  </a:cubicBezTo>
                  <a:cubicBezTo>
                    <a:pt x="43" y="86"/>
                    <a:pt x="15" y="67"/>
                    <a:pt x="1" y="56"/>
                  </a:cubicBezTo>
                  <a:cubicBezTo>
                    <a:pt x="0" y="167"/>
                    <a:pt x="0" y="167"/>
                    <a:pt x="0" y="167"/>
                  </a:cubicBezTo>
                  <a:cubicBezTo>
                    <a:pt x="150" y="167"/>
                    <a:pt x="150" y="167"/>
                    <a:pt x="150" y="167"/>
                  </a:cubicBezTo>
                  <a:cubicBezTo>
                    <a:pt x="153" y="0"/>
                    <a:pt x="153" y="0"/>
                    <a:pt x="153" y="0"/>
                  </a:cubicBezTo>
                  <a:cubicBezTo>
                    <a:pt x="132" y="24"/>
                    <a:pt x="116" y="47"/>
                    <a:pt x="98" y="64"/>
                  </a:cubicBezTo>
                  <a:close/>
                </a:path>
              </a:pathLst>
            </a:custGeom>
            <a:grpFill/>
            <a:ln>
              <a:noFill/>
            </a:ln>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AU" sz="24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cs typeface="+mn-cs"/>
              </a:endParaRPr>
            </a:p>
          </p:txBody>
        </p:sp>
        <p:sp>
          <p:nvSpPr>
            <p:cNvPr id="99" name="Freeform 209">
              <a:extLst>
                <a:ext uri="{FF2B5EF4-FFF2-40B4-BE49-F238E27FC236}">
                  <a16:creationId xmlns:a16="http://schemas.microsoft.com/office/drawing/2014/main" id="{B48BDBD2-CA22-4260-B1ED-8BC8DE822F53}"/>
                </a:ext>
              </a:extLst>
            </p:cNvPr>
            <p:cNvSpPr/>
            <p:nvPr/>
          </p:nvSpPr>
          <p:spPr bwMode="auto">
            <a:xfrm>
              <a:off x="1295400" y="6600825"/>
              <a:ext cx="96838" cy="115888"/>
            </a:xfrm>
            <a:custGeom>
              <a:avLst/>
              <a:gdLst>
                <a:gd name="T0" fmla="*/ 0 w 61"/>
                <a:gd name="T1" fmla="*/ 73 h 73"/>
                <a:gd name="T2" fmla="*/ 61 w 61"/>
                <a:gd name="T3" fmla="*/ 73 h 73"/>
                <a:gd name="T4" fmla="*/ 61 w 61"/>
                <a:gd name="T5" fmla="*/ 0 h 73"/>
                <a:gd name="T6" fmla="*/ 0 w 61"/>
                <a:gd name="T7" fmla="*/ 70 h 73"/>
                <a:gd name="T8" fmla="*/ 0 w 61"/>
                <a:gd name="T9" fmla="*/ 73 h 73"/>
              </a:gdLst>
              <a:ahLst/>
              <a:cxnLst>
                <a:cxn ang="0">
                  <a:pos x="T0" y="T1"/>
                </a:cxn>
                <a:cxn ang="0">
                  <a:pos x="T2" y="T3"/>
                </a:cxn>
                <a:cxn ang="0">
                  <a:pos x="T4" y="T5"/>
                </a:cxn>
                <a:cxn ang="0">
                  <a:pos x="T6" y="T7"/>
                </a:cxn>
                <a:cxn ang="0">
                  <a:pos x="T8" y="T9"/>
                </a:cxn>
              </a:cxnLst>
              <a:rect l="0" t="0" r="r" b="b"/>
              <a:pathLst>
                <a:path w="61" h="73">
                  <a:moveTo>
                    <a:pt x="0" y="73"/>
                  </a:moveTo>
                  <a:lnTo>
                    <a:pt x="61" y="73"/>
                  </a:lnTo>
                  <a:lnTo>
                    <a:pt x="61" y="0"/>
                  </a:lnTo>
                  <a:lnTo>
                    <a:pt x="0" y="70"/>
                  </a:lnTo>
                  <a:lnTo>
                    <a:pt x="0" y="73"/>
                  </a:lnTo>
                  <a:close/>
                </a:path>
              </a:pathLst>
            </a:custGeom>
            <a:grpFill/>
            <a:ln>
              <a:noFill/>
            </a:ln>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AU" sz="24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cs typeface="+mn-cs"/>
              </a:endParaRPr>
            </a:p>
          </p:txBody>
        </p:sp>
      </p:grpSp>
    </p:spTree>
    <p:extLst>
      <p:ext uri="{BB962C8B-B14F-4D97-AF65-F5344CB8AC3E}">
        <p14:creationId xmlns:p14="http://schemas.microsoft.com/office/powerpoint/2010/main" val="762968461"/>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620455" y="3083345"/>
            <a:ext cx="5844268" cy="1195229"/>
          </a:xfrm>
        </p:spPr>
        <p:txBody>
          <a:bodyPr/>
          <a:lstStyle/>
          <a:p>
            <a:pPr marL="0" indent="0">
              <a:buNone/>
            </a:pPr>
            <a:r>
              <a:rPr lang="en-US" altLang="en-US" sz="7200" dirty="0"/>
              <a:t>Thank You!</a:t>
            </a:r>
          </a:p>
        </p:txBody>
      </p:sp>
      <p:pic>
        <p:nvPicPr>
          <p:cNvPr id="4" name="图片 65">
            <a:extLst>
              <a:ext uri="{FF2B5EF4-FFF2-40B4-BE49-F238E27FC236}">
                <a16:creationId xmlns:a16="http://schemas.microsoft.com/office/drawing/2014/main" id="{5B04A659-B9BB-41E9-947E-3A8BEA5C8C68}"/>
              </a:ext>
            </a:extLst>
          </p:cNvPr>
          <p:cNvPicPr>
            <a:picLocks noChangeAspect="1"/>
          </p:cNvPicPr>
          <p:nvPr/>
        </p:nvPicPr>
        <p:blipFill>
          <a:blip r:embed="rId2"/>
          <a:stretch>
            <a:fillRect/>
          </a:stretch>
        </p:blipFill>
        <p:spPr>
          <a:xfrm>
            <a:off x="2714616" y="2491589"/>
            <a:ext cx="1040671" cy="615442"/>
          </a:xfrm>
          <a:prstGeom prst="rect">
            <a:avLst/>
          </a:prstGeom>
        </p:spPr>
      </p:pic>
    </p:spTree>
    <p:extLst>
      <p:ext uri="{BB962C8B-B14F-4D97-AF65-F5344CB8AC3E}">
        <p14:creationId xmlns:p14="http://schemas.microsoft.com/office/powerpoint/2010/main" val="2424538177"/>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5"/>
          <p:cNvSpPr txBox="1">
            <a:spLocks noChangeArrowheads="1"/>
          </p:cNvSpPr>
          <p:nvPr/>
        </p:nvSpPr>
        <p:spPr bwMode="auto">
          <a:xfrm>
            <a:off x="1784505" y="2486046"/>
            <a:ext cx="8868133" cy="2964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lvl="0" eaLnBrk="1" hangingPunct="1">
              <a:defRPr/>
            </a:pPr>
            <a:r>
              <a:rPr lang="en-US" altLang="zh-CN" sz="4000" b="1"/>
              <a:t>Annex: detail Slides for the following Topics</a:t>
            </a:r>
          </a:p>
          <a:p>
            <a:pPr lvl="0" eaLnBrk="1" hangingPunct="1">
              <a:defRPr/>
            </a:pPr>
            <a:endParaRPr lang="en-US" altLang="zh-CN" sz="2400" b="1"/>
          </a:p>
          <a:p>
            <a:pPr marL="1200150" lvl="1" indent="-457200" eaLnBrk="1" hangingPunct="1">
              <a:buFont typeface="Arial" panose="020B0604020202020204" pitchFamily="34" charset="0"/>
              <a:buChar char="•"/>
              <a:defRPr/>
            </a:pPr>
            <a:r>
              <a:rPr lang="en-US" altLang="zh-CN" sz="2400" b="1">
                <a:solidFill>
                  <a:srgbClr val="002060"/>
                </a:solidFill>
                <a:latin typeface="等线" panose="020F0502020204030204"/>
                <a:ea typeface="方正兰亭黑_GBK"/>
                <a:sym typeface="Calibri" panose="020F0502020204030204" pitchFamily="34" charset="0"/>
              </a:rPr>
              <a:t>FS_AI/ML_5GS</a:t>
            </a:r>
          </a:p>
          <a:p>
            <a:pPr marL="1200150" lvl="1" indent="-457200" eaLnBrk="1" hangingPunct="1">
              <a:buFont typeface="Arial" panose="020B0604020202020204" pitchFamily="34" charset="0"/>
              <a:buChar char="•"/>
              <a:defRPr/>
            </a:pPr>
            <a:r>
              <a:rPr lang="en-US" altLang="zh-CN" sz="2400" b="1">
                <a:solidFill>
                  <a:srgbClr val="002060"/>
                </a:solidFill>
                <a:latin typeface="等线" panose="020F0502020204030204"/>
                <a:ea typeface="方正兰亭黑_GBK"/>
                <a:sym typeface="Calibri" panose="020F0502020204030204" pitchFamily="34" charset="0"/>
              </a:rPr>
              <a:t>Integrated Sensing and Communication</a:t>
            </a:r>
          </a:p>
          <a:p>
            <a:pPr marL="1200150" lvl="1" indent="-457200" eaLnBrk="1" hangingPunct="1">
              <a:buFont typeface="Arial" panose="020B0604020202020204" pitchFamily="34" charset="0"/>
              <a:buChar char="•"/>
              <a:defRPr/>
            </a:pPr>
            <a:r>
              <a:rPr lang="en-US" altLang="zh-CN" sz="2400" b="1">
                <a:solidFill>
                  <a:srgbClr val="002060"/>
                </a:solidFill>
                <a:latin typeface="等线" panose="020F0502020204030204"/>
                <a:ea typeface="方正兰亭黑_GBK"/>
                <a:sym typeface="Calibri" panose="020F0502020204030204" pitchFamily="34" charset="0"/>
              </a:rPr>
              <a:t>Ambient IOT</a:t>
            </a:r>
          </a:p>
          <a:p>
            <a:pPr marL="1200150" lvl="1" indent="-457200" eaLnBrk="1" hangingPunct="1">
              <a:buFont typeface="Arial" panose="020B0604020202020204" pitchFamily="34" charset="0"/>
              <a:buChar char="•"/>
              <a:defRPr/>
            </a:pPr>
            <a:r>
              <a:rPr lang="en-US" altLang="zh-CN" sz="2400" b="1">
                <a:solidFill>
                  <a:srgbClr val="002060"/>
                </a:solidFill>
                <a:latin typeface="等线" panose="020F0502020204030204"/>
                <a:sym typeface="Calibri" panose="020F0502020204030204" pitchFamily="34" charset="0"/>
              </a:rPr>
              <a:t>Metaverse &amp; MEC</a:t>
            </a:r>
            <a:endParaRPr lang="en-US" altLang="zh-CN" sz="2400" b="1">
              <a:solidFill>
                <a:srgbClr val="002060"/>
              </a:solidFill>
            </a:endParaRPr>
          </a:p>
          <a:p>
            <a:pPr lvl="0" eaLnBrk="1" hangingPunct="1">
              <a:defRPr/>
            </a:pPr>
            <a:endParaRPr kumimoji="0" lang="zh-CN" altLang="en-US" sz="2667" b="0" i="0" u="none" strike="noStrike" kern="1200" cap="none" spc="0" normalizeH="0" baseline="0" noProof="0">
              <a:ln>
                <a:noFill/>
              </a:ln>
              <a:solidFill>
                <a:srgbClr val="27506E"/>
              </a:solidFill>
              <a:effectLst/>
              <a:uLnTx/>
              <a:uFillTx/>
              <a:latin typeface="方正兰亭黑_GBK"/>
              <a:ea typeface="方正兰亭黑_GBK"/>
              <a:cs typeface="Arial" panose="020B0604020202020204" pitchFamily="34" charset="0"/>
            </a:endParaRPr>
          </a:p>
        </p:txBody>
      </p:sp>
    </p:spTree>
    <p:extLst>
      <p:ext uri="{BB962C8B-B14F-4D97-AF65-F5344CB8AC3E}">
        <p14:creationId xmlns:p14="http://schemas.microsoft.com/office/powerpoint/2010/main" val="4180145359"/>
      </p:ext>
    </p:extLst>
  </p:cSld>
  <p:clrMapOvr>
    <a:masterClrMapping/>
  </p:clrMapOvr>
  <p:transition spd="slow">
    <p:push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椭圆 41">
            <a:extLst>
              <a:ext uri="{FF2B5EF4-FFF2-40B4-BE49-F238E27FC236}">
                <a16:creationId xmlns:a16="http://schemas.microsoft.com/office/drawing/2014/main" id="{B48431BA-7A7C-491E-84AA-E042A8F49486}"/>
              </a:ext>
            </a:extLst>
          </p:cNvPr>
          <p:cNvSpPr/>
          <p:nvPr/>
        </p:nvSpPr>
        <p:spPr>
          <a:xfrm>
            <a:off x="1989034" y="2578226"/>
            <a:ext cx="2235676" cy="2235676"/>
          </a:xfrm>
          <a:prstGeom prst="ellipse">
            <a:avLst/>
          </a:prstGeom>
          <a:noFill/>
          <a:ln w="9525" cap="flat" cmpd="sng" algn="ctr">
            <a:solidFill>
              <a:sysClr val="window" lastClr="FFFFFF">
                <a:lumMod val="7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43" name="椭圆 42">
            <a:extLst>
              <a:ext uri="{FF2B5EF4-FFF2-40B4-BE49-F238E27FC236}">
                <a16:creationId xmlns:a16="http://schemas.microsoft.com/office/drawing/2014/main" id="{B3D091B8-7404-4599-BF0A-2ECD0EC566EC}"/>
              </a:ext>
            </a:extLst>
          </p:cNvPr>
          <p:cNvSpPr/>
          <p:nvPr/>
        </p:nvSpPr>
        <p:spPr>
          <a:xfrm>
            <a:off x="2249135" y="2824389"/>
            <a:ext cx="1743351" cy="1743351"/>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44" name="文本框 5">
            <a:extLst>
              <a:ext uri="{FF2B5EF4-FFF2-40B4-BE49-F238E27FC236}">
                <a16:creationId xmlns:a16="http://schemas.microsoft.com/office/drawing/2014/main" id="{6A6AF16A-3C4D-41AA-9A29-F8B04CEBF5CD}"/>
              </a:ext>
            </a:extLst>
          </p:cNvPr>
          <p:cNvSpPr txBox="1">
            <a:spLocks noChangeArrowheads="1"/>
          </p:cNvSpPr>
          <p:nvPr/>
        </p:nvSpPr>
        <p:spPr bwMode="auto">
          <a:xfrm>
            <a:off x="2213898" y="3142065"/>
            <a:ext cx="1771639"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6400" b="1" i="0" u="none" strike="noStrike" kern="1200" cap="none" spc="0" normalizeH="0" baseline="0" noProof="0">
                <a:ln>
                  <a:noFill/>
                </a:ln>
                <a:solidFill>
                  <a:prstClr val="white"/>
                </a:solidFill>
                <a:effectLst/>
                <a:uLnTx/>
                <a:uFillTx/>
                <a:latin typeface="方正兰亭黑_GBK"/>
                <a:ea typeface="方正兰亭黑_GBK"/>
                <a:cs typeface="Arial" panose="020B0604020202020204" pitchFamily="34" charset="0"/>
              </a:rPr>
              <a:t>R19</a:t>
            </a:r>
            <a:endParaRPr kumimoji="0" lang="zh-CN" altLang="en-US" sz="6400" b="1" i="0" u="none" strike="noStrike" kern="1200" cap="none" spc="0" normalizeH="0" baseline="0" noProof="0">
              <a:ln>
                <a:noFill/>
              </a:ln>
              <a:solidFill>
                <a:prstClr val="white"/>
              </a:solidFill>
              <a:effectLst/>
              <a:uLnTx/>
              <a:uFillTx/>
              <a:latin typeface="方正兰亭黑_GBK"/>
              <a:ea typeface="方正兰亭黑_GBK"/>
              <a:cs typeface="Arial" panose="020B0604020202020204" pitchFamily="34" charset="0"/>
            </a:endParaRPr>
          </a:p>
        </p:txBody>
      </p:sp>
      <p:sp>
        <p:nvSpPr>
          <p:cNvPr id="45" name="文本框 5">
            <a:extLst>
              <a:ext uri="{FF2B5EF4-FFF2-40B4-BE49-F238E27FC236}">
                <a16:creationId xmlns:a16="http://schemas.microsoft.com/office/drawing/2014/main" id="{F61FDA01-78B9-489D-B6C3-2EBA450E8F76}"/>
              </a:ext>
            </a:extLst>
          </p:cNvPr>
          <p:cNvSpPr txBox="1">
            <a:spLocks noChangeArrowheads="1"/>
          </p:cNvSpPr>
          <p:nvPr/>
        </p:nvSpPr>
        <p:spPr bwMode="auto">
          <a:xfrm>
            <a:off x="4673078" y="2761338"/>
            <a:ext cx="6884905" cy="2554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lvl="0" eaLnBrk="1" hangingPunct="1">
              <a:defRPr/>
            </a:pPr>
            <a:r>
              <a:rPr lang="en-US" altLang="zh-CN" sz="2667" dirty="0">
                <a:solidFill>
                  <a:srgbClr val="27506E"/>
                </a:solidFill>
                <a:latin typeface="方正兰亭黑_GBK"/>
                <a:ea typeface="方正兰亭黑_GBK"/>
              </a:rPr>
              <a:t>Annex: FS ALML_5GS: </a:t>
            </a:r>
            <a:r>
              <a:rPr lang="en-US" altLang="zh-CN" sz="2667" dirty="0" err="1">
                <a:solidFill>
                  <a:srgbClr val="27506E"/>
                </a:solidFill>
                <a:latin typeface="方正兰亭黑_GBK"/>
                <a:ea typeface="方正兰亭黑_GBK"/>
              </a:rPr>
              <a:t>AIML</a:t>
            </a:r>
            <a:r>
              <a:rPr lang="en-US" altLang="zh-CN" sz="2667" dirty="0">
                <a:solidFill>
                  <a:srgbClr val="27506E"/>
                </a:solidFill>
                <a:latin typeface="方正兰亭黑_GBK"/>
                <a:ea typeface="方正兰亭黑_GBK"/>
              </a:rPr>
              <a:t> for 5GS Service to </a:t>
            </a:r>
          </a:p>
          <a:p>
            <a:pPr lvl="0" eaLnBrk="1" hangingPunct="1">
              <a:defRPr/>
            </a:pPr>
            <a:r>
              <a:rPr lang="en-US" altLang="zh-CN" sz="2667" dirty="0">
                <a:solidFill>
                  <a:srgbClr val="27506E"/>
                </a:solidFill>
                <a:latin typeface="方正兰亭黑_GBK"/>
                <a:ea typeface="方正兰亭黑_GBK"/>
              </a:rPr>
              <a:t>enable 5GC and Air Interface Intelligence</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2667" b="0" i="0" u="none" strike="noStrike" kern="1200" cap="none" spc="0" normalizeH="0" baseline="0" noProof="0" dirty="0">
              <a:ln>
                <a:noFill/>
              </a:ln>
              <a:solidFill>
                <a:srgbClr val="27506E"/>
              </a:solidFill>
              <a:effectLst/>
              <a:uLnTx/>
              <a:uFillTx/>
              <a:latin typeface="方正兰亭黑_GBK"/>
              <a:ea typeface="方正兰亭黑_GBK"/>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2667" b="0" i="0" u="none" strike="noStrike" kern="1200" cap="none" spc="0" normalizeH="0" baseline="0" noProof="0" dirty="0">
              <a:ln>
                <a:noFill/>
              </a:ln>
              <a:solidFill>
                <a:srgbClr val="27506E"/>
              </a:solidFill>
              <a:effectLst/>
              <a:uLnTx/>
              <a:uFillTx/>
              <a:latin typeface="方正兰亭黑_GBK"/>
              <a:ea typeface="方正兰亭黑_GBK"/>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2667" b="0" i="0" u="none" strike="noStrike" kern="1200" cap="none" spc="0" normalizeH="0" baseline="0" noProof="0" dirty="0">
              <a:ln>
                <a:noFill/>
              </a:ln>
              <a:solidFill>
                <a:srgbClr val="27506E"/>
              </a:solidFill>
              <a:effectLst/>
              <a:uLnTx/>
              <a:uFillTx/>
              <a:latin typeface="方正兰亭黑_GBK"/>
              <a:ea typeface="方正兰亭黑_GBK"/>
              <a:cs typeface="Arial" panose="020B0604020202020204" pitchFamily="34" charset="0"/>
            </a:endParaRPr>
          </a:p>
        </p:txBody>
      </p:sp>
      <p:sp>
        <p:nvSpPr>
          <p:cNvPr id="49" name="矩形 48">
            <a:extLst>
              <a:ext uri="{FF2B5EF4-FFF2-40B4-BE49-F238E27FC236}">
                <a16:creationId xmlns:a16="http://schemas.microsoft.com/office/drawing/2014/main" id="{84887974-2D02-4A3D-8002-5573FE0AD73F}"/>
              </a:ext>
            </a:extLst>
          </p:cNvPr>
          <p:cNvSpPr/>
          <p:nvPr/>
        </p:nvSpPr>
        <p:spPr>
          <a:xfrm>
            <a:off x="4772663" y="4233362"/>
            <a:ext cx="1953257" cy="407489"/>
          </a:xfrm>
          <a:prstGeom prst="rect">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a:ln>
                  <a:noFill/>
                </a:ln>
                <a:solidFill>
                  <a:prstClr val="white"/>
                </a:solidFill>
                <a:effectLst/>
                <a:uLnTx/>
                <a:uFillTx/>
                <a:latin typeface="Arial" panose="020B0604020202020204"/>
                <a:ea typeface="等线" panose="02010600030101010101" pitchFamily="2" charset="-122"/>
                <a:cs typeface="Arial" panose="020B0604020202020204" pitchFamily="34" charset="0"/>
              </a:rPr>
              <a:t>SA2/RAN</a:t>
            </a:r>
            <a:endParaRPr kumimoji="0" lang="zh-CN" altLang="en-US" sz="1600" b="0" i="0" u="none" strike="noStrike" kern="0" cap="none" spc="0" normalizeH="0" baseline="0" noProof="0">
              <a:ln>
                <a:noFill/>
              </a:ln>
              <a:solidFill>
                <a:prstClr val="white"/>
              </a:solidFill>
              <a:effectLst/>
              <a:uLnTx/>
              <a:uFillTx/>
              <a:latin typeface="Arial" panose="020B0604020202020204"/>
              <a:ea typeface="等线" panose="02010600030101010101" pitchFamily="2" charset="-122"/>
              <a:cs typeface="Arial" panose="020B0604020202020204" pitchFamily="34" charset="0"/>
            </a:endParaRPr>
          </a:p>
        </p:txBody>
      </p:sp>
      <p:sp>
        <p:nvSpPr>
          <p:cNvPr id="50" name="椭圆 49">
            <a:extLst>
              <a:ext uri="{FF2B5EF4-FFF2-40B4-BE49-F238E27FC236}">
                <a16:creationId xmlns:a16="http://schemas.microsoft.com/office/drawing/2014/main" id="{91E90A78-9643-4C67-85CD-8004D8DBBDE4}"/>
              </a:ext>
            </a:extLst>
          </p:cNvPr>
          <p:cNvSpPr/>
          <p:nvPr/>
        </p:nvSpPr>
        <p:spPr>
          <a:xfrm>
            <a:off x="3697242" y="2592797"/>
            <a:ext cx="520689" cy="520689"/>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51" name="椭圆 50">
            <a:extLst>
              <a:ext uri="{FF2B5EF4-FFF2-40B4-BE49-F238E27FC236}">
                <a16:creationId xmlns:a16="http://schemas.microsoft.com/office/drawing/2014/main" id="{3096A17F-1CC9-4577-97FE-182A7DC1CEAC}"/>
              </a:ext>
            </a:extLst>
          </p:cNvPr>
          <p:cNvSpPr/>
          <p:nvPr/>
        </p:nvSpPr>
        <p:spPr>
          <a:xfrm>
            <a:off x="1889481" y="3015197"/>
            <a:ext cx="382375" cy="382375"/>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52" name="椭圆 51">
            <a:extLst>
              <a:ext uri="{FF2B5EF4-FFF2-40B4-BE49-F238E27FC236}">
                <a16:creationId xmlns:a16="http://schemas.microsoft.com/office/drawing/2014/main" id="{2A529BE5-B9B3-456C-90A0-AA29722BDF1D}"/>
              </a:ext>
            </a:extLst>
          </p:cNvPr>
          <p:cNvSpPr/>
          <p:nvPr/>
        </p:nvSpPr>
        <p:spPr>
          <a:xfrm>
            <a:off x="1698293" y="4863033"/>
            <a:ext cx="213793" cy="213793"/>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53" name="椭圆 52">
            <a:extLst>
              <a:ext uri="{FF2B5EF4-FFF2-40B4-BE49-F238E27FC236}">
                <a16:creationId xmlns:a16="http://schemas.microsoft.com/office/drawing/2014/main" id="{3D1C6D1F-621F-44EF-9415-BC5410BC06A6}"/>
              </a:ext>
            </a:extLst>
          </p:cNvPr>
          <p:cNvSpPr/>
          <p:nvPr/>
        </p:nvSpPr>
        <p:spPr>
          <a:xfrm>
            <a:off x="2249135" y="4410935"/>
            <a:ext cx="294040" cy="294040"/>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54" name="椭圆 53">
            <a:extLst>
              <a:ext uri="{FF2B5EF4-FFF2-40B4-BE49-F238E27FC236}">
                <a16:creationId xmlns:a16="http://schemas.microsoft.com/office/drawing/2014/main" id="{464BF8ED-4F25-4695-980C-EC0679249FC2}"/>
              </a:ext>
            </a:extLst>
          </p:cNvPr>
          <p:cNvSpPr/>
          <p:nvPr/>
        </p:nvSpPr>
        <p:spPr>
          <a:xfrm>
            <a:off x="4021772" y="3972331"/>
            <a:ext cx="304395" cy="304395"/>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55" name="椭圆 54">
            <a:extLst>
              <a:ext uri="{FF2B5EF4-FFF2-40B4-BE49-F238E27FC236}">
                <a16:creationId xmlns:a16="http://schemas.microsoft.com/office/drawing/2014/main" id="{ACDE4167-759C-47CD-BE54-CD7CA9AAD618}"/>
              </a:ext>
            </a:extLst>
          </p:cNvPr>
          <p:cNvSpPr/>
          <p:nvPr/>
        </p:nvSpPr>
        <p:spPr>
          <a:xfrm>
            <a:off x="3786429" y="4799329"/>
            <a:ext cx="206056" cy="206056"/>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56" name="椭圆 55">
            <a:extLst>
              <a:ext uri="{FF2B5EF4-FFF2-40B4-BE49-F238E27FC236}">
                <a16:creationId xmlns:a16="http://schemas.microsoft.com/office/drawing/2014/main" id="{4252DA63-044F-4EDE-B5E5-8138349E2F1A}"/>
              </a:ext>
            </a:extLst>
          </p:cNvPr>
          <p:cNvSpPr/>
          <p:nvPr/>
        </p:nvSpPr>
        <p:spPr>
          <a:xfrm>
            <a:off x="1669784" y="3972331"/>
            <a:ext cx="132944" cy="132944"/>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Tree>
    <p:extLst>
      <p:ext uri="{BB962C8B-B14F-4D97-AF65-F5344CB8AC3E}">
        <p14:creationId xmlns:p14="http://schemas.microsoft.com/office/powerpoint/2010/main" val="2710042406"/>
      </p:ext>
    </p:extLst>
  </p:cSld>
  <p:clrMapOvr>
    <a:masterClrMapping/>
  </p:clrMapOvr>
  <p:transition spd="slow">
    <p:push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2306638" y="0"/>
            <a:ext cx="6827838" cy="1143000"/>
          </a:xfrm>
        </p:spPr>
        <p:txBody>
          <a:bodyPr vert="horz" wrap="square" lIns="91440" tIns="45720" rIns="91440" bIns="45720" numCol="1" anchor="ctr" anchorCtr="0" compatLnSpc="1"/>
          <a:lstStyle/>
          <a:p>
            <a:pPr lvl="0">
              <a:defRPr/>
            </a:pPr>
            <a:r>
              <a:rPr lang="en-GB" altLang="en-US" sz="3200" b="1" noProof="1"/>
              <a:t>Background and Motivation</a:t>
            </a:r>
          </a:p>
        </p:txBody>
      </p:sp>
      <p:sp>
        <p:nvSpPr>
          <p:cNvPr id="2" name="矩形 7"/>
          <p:cNvSpPr/>
          <p:nvPr/>
        </p:nvSpPr>
        <p:spPr>
          <a:xfrm>
            <a:off x="623455" y="908721"/>
            <a:ext cx="9945996" cy="4937057"/>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342900" marR="0" lvl="0" indent="-342900" algn="l" defTabSz="913130" rtl="0" eaLnBrk="0" fontAlgn="base" latinLnBrk="0" hangingPunct="0">
              <a:lnSpc>
                <a:spcPct val="110000"/>
              </a:lnSpc>
              <a:spcBef>
                <a:spcPts val="300"/>
              </a:spcBef>
              <a:spcAft>
                <a:spcPts val="300"/>
              </a:spcAft>
              <a:buClrTx/>
              <a:buSzPct val="125000"/>
              <a:buFont typeface="Arial" panose="020B0604020202020204" pitchFamily="34" charset="0"/>
              <a:buChar char="•"/>
              <a:tabLst/>
              <a:defRPr/>
            </a:pPr>
            <a:r>
              <a:rPr kumimoji="0" 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The convergence of communication network and AI technology already made progress in 3GPP, which are composed of two aspects: </a:t>
            </a:r>
          </a:p>
          <a:p>
            <a:pPr marL="742950" marR="0" lvl="1" indent="-285750" algn="l" defTabSz="913130" rtl="0" eaLnBrk="0" fontAlgn="base" latinLnBrk="0" hangingPunct="0">
              <a:lnSpc>
                <a:spcPct val="110000"/>
              </a:lnSpc>
              <a:spcBef>
                <a:spcPts val="300"/>
              </a:spcBef>
              <a:spcAft>
                <a:spcPts val="300"/>
              </a:spcAft>
              <a:buClr>
                <a:srgbClr val="C00000"/>
              </a:buClr>
              <a:buSzPct val="125000"/>
              <a:buFont typeface="Arial" panose="020B0604020202020204" pitchFamily="34" charset="0"/>
              <a:buChar char="•"/>
              <a:tabLst/>
              <a:defRPr/>
            </a:pPr>
            <a:r>
              <a:rPr kumimoji="0" lang="en-US" sz="1600" b="1"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AI for Network: </a:t>
            </a:r>
            <a:r>
              <a:rPr kumimoji="0" lang="en-US" sz="16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both RAN (in R18) and SA2 (in R16, R17 and R18) has studied and/or specified the AI-enabled network architecture and leverage AI/ML to enable 5GC and Air interface.</a:t>
            </a:r>
          </a:p>
          <a:p>
            <a:pPr marL="1143000" marR="0" lvl="2" indent="-228600" algn="l" defTabSz="913130" rtl="0" eaLnBrk="0" fontAlgn="base" latinLnBrk="0" hangingPunct="0">
              <a:lnSpc>
                <a:spcPct val="110000"/>
              </a:lnSpc>
              <a:spcBef>
                <a:spcPts val="300"/>
              </a:spcBef>
              <a:spcAft>
                <a:spcPts val="300"/>
              </a:spcAft>
              <a:buClrTx/>
              <a:buSzPct val="125000"/>
              <a:buFont typeface="Arial" panose="020B0604020202020204" pitchFamily="34" charset="0"/>
              <a:buChar char="•"/>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742950" marR="0" lvl="1" indent="-285750" algn="l" defTabSz="913130" rtl="0" eaLnBrk="0" fontAlgn="base" latinLnBrk="0" hangingPunct="0">
              <a:lnSpc>
                <a:spcPct val="110000"/>
              </a:lnSpc>
              <a:spcBef>
                <a:spcPts val="300"/>
              </a:spcBef>
              <a:spcAft>
                <a:spcPts val="300"/>
              </a:spcAft>
              <a:buClr>
                <a:srgbClr val="C00000"/>
              </a:buClr>
              <a:buSzPct val="125000"/>
              <a:buFont typeface="Arial" panose="020B0604020202020204" pitchFamily="34" charset="0"/>
              <a:buChar char="•"/>
              <a:tabLst/>
              <a:defRPr/>
            </a:pPr>
            <a:endParaRPr kumimoji="0" lang="en-US" sz="16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742950" marR="0" lvl="1" indent="-285750" algn="l" defTabSz="913130" rtl="0" eaLnBrk="0" fontAlgn="base" latinLnBrk="0" hangingPunct="0">
              <a:lnSpc>
                <a:spcPct val="110000"/>
              </a:lnSpc>
              <a:spcBef>
                <a:spcPts val="300"/>
              </a:spcBef>
              <a:spcAft>
                <a:spcPts val="300"/>
              </a:spcAft>
              <a:buClr>
                <a:srgbClr val="C00000"/>
              </a:buClr>
              <a:buSzPct val="125000"/>
              <a:buFont typeface="Arial" panose="020B0604020202020204" pitchFamily="34" charset="0"/>
              <a:buChar char="•"/>
              <a:tabLst/>
              <a:defRPr/>
            </a:pPr>
            <a:endParaRPr kumimoji="0" lang="en-US" sz="16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742950" marR="0" lvl="1" indent="-285750" algn="l" defTabSz="913130" rtl="0" eaLnBrk="0" fontAlgn="base" latinLnBrk="0" hangingPunct="0">
              <a:lnSpc>
                <a:spcPct val="110000"/>
              </a:lnSpc>
              <a:spcBef>
                <a:spcPts val="300"/>
              </a:spcBef>
              <a:spcAft>
                <a:spcPts val="300"/>
              </a:spcAft>
              <a:buClr>
                <a:srgbClr val="C00000"/>
              </a:buClr>
              <a:buSzPct val="125000"/>
              <a:buFont typeface="Arial" panose="020B0604020202020204" pitchFamily="34" charset="0"/>
              <a:buChar char="•"/>
              <a:tabLst/>
              <a:defRPr/>
            </a:pPr>
            <a:endParaRPr kumimoji="0" lang="en-US" sz="16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742950" marR="0" lvl="1" indent="-285750" algn="l" defTabSz="913130" rtl="0" eaLnBrk="0" fontAlgn="base" latinLnBrk="0" hangingPunct="0">
              <a:lnSpc>
                <a:spcPct val="110000"/>
              </a:lnSpc>
              <a:spcBef>
                <a:spcPts val="300"/>
              </a:spcBef>
              <a:spcAft>
                <a:spcPts val="300"/>
              </a:spcAft>
              <a:buClr>
                <a:srgbClr val="C00000"/>
              </a:buClr>
              <a:buSzPct val="125000"/>
              <a:buFont typeface="Arial" panose="020B0604020202020204" pitchFamily="34" charset="0"/>
              <a:buChar char="•"/>
              <a:tabLst/>
              <a:defRPr/>
            </a:pPr>
            <a:endParaRPr kumimoji="0" lang="en-US" sz="16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742950" marR="0" lvl="1" indent="-285750" algn="l" defTabSz="913130" rtl="0" eaLnBrk="0" fontAlgn="base" latinLnBrk="0" hangingPunct="0">
              <a:lnSpc>
                <a:spcPct val="110000"/>
              </a:lnSpc>
              <a:spcBef>
                <a:spcPts val="300"/>
              </a:spcBef>
              <a:spcAft>
                <a:spcPts val="300"/>
              </a:spcAft>
              <a:buClr>
                <a:srgbClr val="C00000"/>
              </a:buClr>
              <a:buSzPct val="125000"/>
              <a:buFont typeface="Arial" panose="020B0604020202020204" pitchFamily="34" charset="0"/>
              <a:buChar char="•"/>
              <a:tabLst/>
              <a:defRPr/>
            </a:pPr>
            <a:endParaRPr kumimoji="0" lang="en-US" sz="16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742950" marR="0" lvl="1" indent="-285750" algn="l" defTabSz="913130" rtl="0" eaLnBrk="0" fontAlgn="base" latinLnBrk="0" hangingPunct="0">
              <a:lnSpc>
                <a:spcPct val="110000"/>
              </a:lnSpc>
              <a:spcBef>
                <a:spcPts val="300"/>
              </a:spcBef>
              <a:spcAft>
                <a:spcPts val="300"/>
              </a:spcAft>
              <a:buClr>
                <a:srgbClr val="C00000"/>
              </a:buClr>
              <a:buSzPct val="125000"/>
              <a:buFont typeface="Arial" panose="020B0604020202020204" pitchFamily="34" charset="0"/>
              <a:buChar char="•"/>
              <a:tabLst/>
              <a:defRPr/>
            </a:pPr>
            <a:endParaRPr kumimoji="0" lang="en-US" sz="1600" b="1"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742950" marR="0" lvl="1" indent="-285750" algn="l" defTabSz="913130" rtl="0" eaLnBrk="0" fontAlgn="base" latinLnBrk="0" hangingPunct="0">
              <a:lnSpc>
                <a:spcPct val="110000"/>
              </a:lnSpc>
              <a:spcBef>
                <a:spcPts val="300"/>
              </a:spcBef>
              <a:spcAft>
                <a:spcPts val="300"/>
              </a:spcAft>
              <a:buClr>
                <a:srgbClr val="C00000"/>
              </a:buClr>
              <a:buSzPct val="125000"/>
              <a:buFont typeface="Arial" panose="020B0604020202020204" pitchFamily="34" charset="0"/>
              <a:buChar char="•"/>
              <a:tabLst/>
              <a:defRPr/>
            </a:pPr>
            <a:r>
              <a:rPr kumimoji="0" lang="en-US" sz="1600" b="1"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Network for AI: </a:t>
            </a:r>
            <a:r>
              <a:rPr kumimoji="0" lang="en-US" sz="16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SA2 in R18 also studied and/or specified how to enhance 5G core network to improve the user experience of Application layer AI/ML operation(s) e.g. by exposing 5G Core information to assist AIML operation in Application server and UE.</a:t>
            </a:r>
          </a:p>
          <a:p>
            <a:pPr marL="457200" marR="0" lvl="1" indent="0" algn="l" defTabSz="913130" rtl="0" eaLnBrk="0" fontAlgn="base" latinLnBrk="0" hangingPunct="0">
              <a:lnSpc>
                <a:spcPct val="110000"/>
              </a:lnSpc>
              <a:spcBef>
                <a:spcPts val="300"/>
              </a:spcBef>
              <a:spcAft>
                <a:spcPts val="300"/>
              </a:spcAft>
              <a:buClr>
                <a:srgbClr val="C00000"/>
              </a:buClr>
              <a:buSzPct val="125000"/>
              <a:buFont typeface="Arial" panose="020B0604020202020204" pitchFamily="34" charset="0"/>
              <a:buNone/>
              <a:tabLst/>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4" name="图片 3">
            <a:extLst>
              <a:ext uri="{FF2B5EF4-FFF2-40B4-BE49-F238E27FC236}">
                <a16:creationId xmlns:a16="http://schemas.microsoft.com/office/drawing/2014/main" id="{22047568-4D0A-4155-9992-B6E915788166}"/>
              </a:ext>
            </a:extLst>
          </p:cNvPr>
          <p:cNvPicPr>
            <a:picLocks noChangeAspect="1"/>
          </p:cNvPicPr>
          <p:nvPr/>
        </p:nvPicPr>
        <p:blipFill>
          <a:blip r:embed="rId4"/>
          <a:stretch>
            <a:fillRect/>
          </a:stretch>
        </p:blipFill>
        <p:spPr>
          <a:xfrm>
            <a:off x="1453127" y="5542097"/>
            <a:ext cx="8553318" cy="625393"/>
          </a:xfrm>
          <a:prstGeom prst="rect">
            <a:avLst/>
          </a:prstGeom>
        </p:spPr>
      </p:pic>
      <p:pic>
        <p:nvPicPr>
          <p:cNvPr id="6" name="图片 5">
            <a:extLst>
              <a:ext uri="{FF2B5EF4-FFF2-40B4-BE49-F238E27FC236}">
                <a16:creationId xmlns:a16="http://schemas.microsoft.com/office/drawing/2014/main" id="{D3926343-6126-4369-990D-FD8863109A2F}"/>
              </a:ext>
            </a:extLst>
          </p:cNvPr>
          <p:cNvPicPr>
            <a:picLocks noChangeAspect="1"/>
          </p:cNvPicPr>
          <p:nvPr/>
        </p:nvPicPr>
        <p:blipFill>
          <a:blip r:embed="rId5"/>
          <a:stretch>
            <a:fillRect/>
          </a:stretch>
        </p:blipFill>
        <p:spPr>
          <a:xfrm>
            <a:off x="1453126" y="2231248"/>
            <a:ext cx="8418237" cy="1944216"/>
          </a:xfrm>
          <a:prstGeom prst="rect">
            <a:avLst/>
          </a:prstGeom>
        </p:spPr>
      </p:pic>
    </p:spTree>
    <p:extLst>
      <p:ext uri="{BB962C8B-B14F-4D97-AF65-F5344CB8AC3E}">
        <p14:creationId xmlns:p14="http://schemas.microsoft.com/office/powerpoint/2010/main" val="416611895"/>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2306638" y="0"/>
            <a:ext cx="6827838" cy="1143000"/>
          </a:xfrm>
        </p:spPr>
        <p:txBody>
          <a:bodyPr vert="horz" wrap="square" lIns="91440" tIns="45720" rIns="91440" bIns="45720" numCol="1" anchor="ctr" anchorCtr="0" compatLnSpc="1"/>
          <a:lstStyle/>
          <a:p>
            <a:pPr lvl="0">
              <a:defRPr/>
            </a:pPr>
            <a:r>
              <a:rPr lang="en-GB" altLang="en-US" sz="3200" b="1" noProof="1"/>
              <a:t>Background and Motivation</a:t>
            </a:r>
          </a:p>
        </p:txBody>
      </p:sp>
      <p:sp>
        <p:nvSpPr>
          <p:cNvPr id="2" name="矩形 7"/>
          <p:cNvSpPr/>
          <p:nvPr/>
        </p:nvSpPr>
        <p:spPr>
          <a:xfrm>
            <a:off x="810490" y="1084639"/>
            <a:ext cx="10525991" cy="4627421"/>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342900" marR="0" lvl="0" indent="-342900" algn="l" defTabSz="913130" rtl="0" eaLnBrk="0" fontAlgn="base" latinLnBrk="0" hangingPunct="0">
              <a:lnSpc>
                <a:spcPct val="110000"/>
              </a:lnSpc>
              <a:spcBef>
                <a:spcPts val="300"/>
              </a:spcBef>
              <a:spcAft>
                <a:spcPts val="300"/>
              </a:spcAft>
              <a:buClrTx/>
              <a:buSzPct val="125000"/>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Based on the above, it is proposed in Rel-19 to leverage AIML technologies to enable 5GC and/or Air interface Intelligence (AI for Network) and further enhance 5GC to improve the user experience of Application layer AI/ML operation</a:t>
            </a:r>
            <a:r>
              <a:rPr kumimoji="0" lang="en-GB" sz="16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a:t>
            </a:r>
          </a:p>
          <a:p>
            <a:pPr marL="742950" marR="0" lvl="2" indent="-342900" algn="l" defTabSz="913130" rtl="0" eaLnBrk="0" fontAlgn="base" latinLnBrk="0" hangingPunct="0">
              <a:lnSpc>
                <a:spcPct val="110000"/>
              </a:lnSpc>
              <a:spcBef>
                <a:spcPts val="300"/>
              </a:spcBef>
              <a:spcAft>
                <a:spcPts val="300"/>
              </a:spcAft>
              <a:buClrTx/>
              <a:buSzPct val="125000"/>
              <a:buFont typeface="Arial" panose="020B0604020202020204" pitchFamily="34" charset="0"/>
              <a:buChar char="•"/>
              <a:tabLst/>
              <a:defRPr/>
            </a:pPr>
            <a:r>
              <a:rPr kumimoji="0" lang="en-US" sz="1400" b="0" i="0" u="none" strike="noStrike" kern="1200" cap="none" spc="0" normalizeH="0" baseline="0" noProof="0">
                <a:ln>
                  <a:noFill/>
                </a:ln>
                <a:solidFill>
                  <a:prstClr val="white">
                    <a:lumMod val="65000"/>
                  </a:prstClr>
                </a:solidFill>
                <a:effectLst/>
                <a:uLnTx/>
                <a:uFillTx/>
                <a:latin typeface="Arial" panose="020B0604020202020204" pitchFamily="34" charset="0"/>
                <a:ea typeface="微软雅黑" panose="020B0503020204020204" pitchFamily="34" charset="-122"/>
                <a:cs typeface="Arial" panose="020B0604020202020204" pitchFamily="34" charset="0"/>
              </a:rPr>
              <a:t>Part A (AI for Network) : Architecture enhancement to support 5G Core Intelligence</a:t>
            </a:r>
          </a:p>
          <a:p>
            <a:pPr marL="742950" marR="0" lvl="2" indent="-342900" algn="l" defTabSz="913130" rtl="0" eaLnBrk="0" fontAlgn="base" latinLnBrk="0" hangingPunct="0">
              <a:lnSpc>
                <a:spcPct val="110000"/>
              </a:lnSpc>
              <a:spcBef>
                <a:spcPts val="300"/>
              </a:spcBef>
              <a:spcAft>
                <a:spcPts val="300"/>
              </a:spcAft>
              <a:buClrTx/>
              <a:buSzPct val="125000"/>
              <a:buFont typeface="Arial" panose="020B0604020202020204" pitchFamily="34" charset="0"/>
              <a:buChar char="•"/>
              <a:tabLst/>
              <a:defRPr/>
            </a:pPr>
            <a:r>
              <a:rPr kumimoji="0" lang="en-US" sz="1400" b="0" i="0" u="none" strike="noStrike" kern="1200" cap="none" spc="0" normalizeH="0" baseline="0" noProof="0">
                <a:ln>
                  <a:noFill/>
                </a:ln>
                <a:solidFill>
                  <a:srgbClr val="FF0000"/>
                </a:solidFill>
                <a:effectLst/>
                <a:highlight>
                  <a:srgbClr val="FFFF00"/>
                </a:highlight>
                <a:uLnTx/>
                <a:uFillTx/>
                <a:latin typeface="Arial" panose="020B0604020202020204" pitchFamily="34" charset="0"/>
                <a:ea typeface="微软雅黑" panose="020B0503020204020204" pitchFamily="34" charset="-122"/>
                <a:cs typeface="Arial" panose="020B0604020202020204" pitchFamily="34" charset="0"/>
              </a:rPr>
              <a:t>Part B (AI for Network) : AI/ML alignment and convergence for Air Interface and 5GC network</a:t>
            </a:r>
          </a:p>
          <a:p>
            <a:pPr marL="742950" marR="0" lvl="2" indent="-342900" algn="l" defTabSz="913130" rtl="0" eaLnBrk="0" fontAlgn="base" latinLnBrk="0" hangingPunct="0">
              <a:lnSpc>
                <a:spcPct val="110000"/>
              </a:lnSpc>
              <a:spcBef>
                <a:spcPts val="300"/>
              </a:spcBef>
              <a:spcAft>
                <a:spcPts val="300"/>
              </a:spcAft>
              <a:buClrTx/>
              <a:buSzPct val="125000"/>
              <a:buFont typeface="Arial" panose="020B0604020202020204" pitchFamily="34" charset="0"/>
              <a:buChar char="•"/>
              <a:tabLst/>
              <a:defRPr/>
            </a:pPr>
            <a:r>
              <a:rPr kumimoji="0" lang="en-US" altLang="zh-CN" sz="1400" b="0" i="0" u="none" strike="noStrike" kern="1200" cap="none" spc="0" normalizeH="0" baseline="0" noProof="0">
                <a:ln>
                  <a:noFill/>
                </a:ln>
                <a:solidFill>
                  <a:prstClr val="white">
                    <a:lumMod val="65000"/>
                  </a:prstClr>
                </a:solidFill>
                <a:effectLst/>
                <a:uLnTx/>
                <a:uFillTx/>
                <a:latin typeface="Arial" panose="020B0604020202020204" pitchFamily="34" charset="0"/>
                <a:ea typeface="微软雅黑" panose="020B0503020204020204" pitchFamily="34" charset="-122"/>
                <a:cs typeface="Arial" panose="020B0604020202020204" pitchFamily="34" charset="0"/>
              </a:rPr>
              <a:t>Part C (Network for AI) : further </a:t>
            </a:r>
            <a:r>
              <a:rPr kumimoji="0" lang="en-US" sz="1400" b="0" i="0" u="none" strike="noStrike" kern="1200" cap="none" spc="0" normalizeH="0" baseline="0" noProof="0">
                <a:ln>
                  <a:noFill/>
                </a:ln>
                <a:solidFill>
                  <a:prstClr val="white">
                    <a:lumMod val="65000"/>
                  </a:prstClr>
                </a:solidFill>
                <a:effectLst/>
                <a:uLnTx/>
                <a:uFillTx/>
                <a:latin typeface="Arial" panose="020B0604020202020204" pitchFamily="34" charset="0"/>
                <a:ea typeface="微软雅黑" panose="020B0503020204020204" pitchFamily="34" charset="-122"/>
                <a:cs typeface="Arial" panose="020B0604020202020204" pitchFamily="34" charset="0"/>
              </a:rPr>
              <a:t>5GC enhancement to improve Application AIML</a:t>
            </a:r>
          </a:p>
          <a:p>
            <a:pPr marL="400050" marR="0" lvl="2" indent="0" algn="l" defTabSz="913130" rtl="0" eaLnBrk="0" fontAlgn="base" latinLnBrk="0" hangingPunct="0">
              <a:lnSpc>
                <a:spcPct val="110000"/>
              </a:lnSpc>
              <a:spcBef>
                <a:spcPts val="300"/>
              </a:spcBef>
              <a:spcAft>
                <a:spcPts val="300"/>
              </a:spcAft>
              <a:buClrTx/>
              <a:buSzPct val="125000"/>
              <a:buFont typeface="Arial" panose="020B0604020202020204" pitchFamily="34" charset="0"/>
              <a:buNone/>
              <a:tabLst/>
              <a:defRPr/>
            </a:pPr>
            <a:endParaRPr kumimoji="0" lang="en-US" sz="16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77825" marR="0" lvl="2" indent="-285750" algn="l" defTabSz="913130" rtl="0" eaLnBrk="0" fontAlgn="base" latinLnBrk="0" hangingPunct="0">
              <a:lnSpc>
                <a:spcPct val="110000"/>
              </a:lnSpc>
              <a:spcBef>
                <a:spcPts val="300"/>
              </a:spcBef>
              <a:spcAft>
                <a:spcPts val="300"/>
              </a:spcAft>
              <a:buClrTx/>
              <a:buSzPct val="125000"/>
              <a:buFont typeface="Arial" panose="020B0604020202020204" pitchFamily="34" charset="0"/>
              <a:buChar char="•"/>
              <a:tabLst/>
              <a:defRPr/>
            </a:pPr>
            <a:r>
              <a:rPr kumimoji="0" lang="en-US" sz="16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At the moment, in order to have a full picture, all the potential objectives are listed below as a start point and whether having a common AI SID or having two separate SIDs (e.g. AI for Network and Network for AI) is TBD and dependent on discussion outcome.</a:t>
            </a:r>
          </a:p>
          <a:p>
            <a:pPr marL="377825" marR="0" lvl="2" indent="-285750" algn="l" defTabSz="913130" rtl="0" eaLnBrk="0" fontAlgn="base" latinLnBrk="0" hangingPunct="0">
              <a:lnSpc>
                <a:spcPct val="110000"/>
              </a:lnSpc>
              <a:spcBef>
                <a:spcPts val="300"/>
              </a:spcBef>
              <a:spcAft>
                <a:spcPts val="300"/>
              </a:spcAft>
              <a:buClrTx/>
              <a:buSzPct val="125000"/>
              <a:buFont typeface="Arial" panose="020B0604020202020204" pitchFamily="34" charset="0"/>
              <a:buChar char="•"/>
              <a:tabLst/>
              <a:defRPr/>
            </a:pPr>
            <a:endParaRPr kumimoji="0" lang="en-US" sz="16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92075" marR="0" lvl="2" indent="0" algn="l" defTabSz="913130" rtl="0" eaLnBrk="0" fontAlgn="base" latinLnBrk="0" hangingPunct="0">
              <a:lnSpc>
                <a:spcPct val="110000"/>
              </a:lnSpc>
              <a:spcBef>
                <a:spcPts val="300"/>
              </a:spcBef>
              <a:spcAft>
                <a:spcPts val="300"/>
              </a:spcAft>
              <a:buClrTx/>
              <a:buSzPct val="125000"/>
              <a:buFont typeface="Arial" panose="020B0604020202020204" pitchFamily="34" charset="0"/>
              <a:buNone/>
              <a:tabLst/>
              <a:defRPr/>
            </a:pPr>
            <a:r>
              <a:rPr kumimoji="0" lang="en-US" sz="1800" b="1" i="1" u="none" strike="noStrike" kern="1200" cap="none" spc="0" normalizeH="0" baseline="0" noProof="0">
                <a:ln>
                  <a:noFill/>
                </a:ln>
                <a:solidFill>
                  <a:prstClr val="black"/>
                </a:solidFill>
                <a:effectLst/>
                <a:uLnTx/>
                <a:uFillTx/>
                <a:latin typeface="Calibri"/>
                <a:ea typeface="+mn-ea"/>
                <a:cs typeface="+mn-cs"/>
              </a:rPr>
              <a:t>Note:</a:t>
            </a:r>
          </a:p>
          <a:p>
            <a:pPr marL="800100" marR="0" lvl="1" indent="-342900" algn="l" defTabSz="914400" rtl="0" eaLnBrk="0" fontAlgn="base" latinLnBrk="0" hangingPunct="0">
              <a:lnSpc>
                <a:spcPct val="100000"/>
              </a:lnSpc>
              <a:spcBef>
                <a:spcPct val="20000"/>
              </a:spcBef>
              <a:spcAft>
                <a:spcPct val="0"/>
              </a:spcAft>
              <a:buClr>
                <a:prstClr val="black"/>
              </a:buClr>
              <a:buSzTx/>
              <a:buFont typeface="Arial" panose="020B0604020202020204" pitchFamily="34" charset="0"/>
              <a:buAutoNum type="arabicParenR"/>
              <a:tabLst/>
              <a:defRPr/>
            </a:pPr>
            <a:r>
              <a:rPr kumimoji="0" lang="en-US" sz="1400" b="1" i="0" u="none" strike="noStrike" kern="1200" cap="none" spc="0" normalizeH="0" baseline="0" noProof="0">
                <a:ln>
                  <a:noFill/>
                </a:ln>
                <a:solidFill>
                  <a:srgbClr val="FF0000"/>
                </a:solidFill>
                <a:effectLst/>
                <a:highlight>
                  <a:srgbClr val="FFFF00"/>
                </a:highlight>
                <a:uLnTx/>
                <a:uFillTx/>
                <a:latin typeface="Calibri"/>
                <a:ea typeface="+mn-ea"/>
                <a:cs typeface="+mn-cs"/>
              </a:rPr>
              <a:t>The following slides focus on Part B: AIML convergence for Air Interface and 5GC network</a:t>
            </a:r>
          </a:p>
          <a:p>
            <a:pPr marL="800100" marR="0" lvl="1" indent="-342900" algn="l" defTabSz="914400" rtl="0" eaLnBrk="0" fontAlgn="base" latinLnBrk="0" hangingPunct="0">
              <a:lnSpc>
                <a:spcPct val="100000"/>
              </a:lnSpc>
              <a:spcBef>
                <a:spcPct val="20000"/>
              </a:spcBef>
              <a:spcAft>
                <a:spcPct val="0"/>
              </a:spcAft>
              <a:buClr>
                <a:prstClr val="black"/>
              </a:buClr>
              <a:buSzTx/>
              <a:buFont typeface="Arial" panose="020B0604020202020204" pitchFamily="34" charset="0"/>
              <a:buAutoNum type="arabicParenR"/>
              <a:tabLst/>
              <a:defRPr/>
            </a:pPr>
            <a:r>
              <a:rPr kumimoji="0" lang="en-US" sz="1400" b="1" i="0" u="none" strike="noStrike" kern="1200" cap="none" spc="0" normalizeH="0" baseline="0" noProof="0">
                <a:ln>
                  <a:noFill/>
                </a:ln>
                <a:solidFill>
                  <a:prstClr val="black"/>
                </a:solidFill>
                <a:effectLst/>
                <a:uLnTx/>
                <a:uFillTx/>
                <a:latin typeface="Calibri"/>
                <a:ea typeface="+mn-ea"/>
                <a:cs typeface="+mn-cs"/>
              </a:rPr>
              <a:t>Regarding Part A, see joint discussion paper </a:t>
            </a:r>
            <a:r>
              <a:rPr kumimoji="0" lang="en-US" sz="1400" b="1" i="0" u="none" strike="noStrike" kern="1200" cap="none" spc="0" normalizeH="0" baseline="0" noProof="0">
                <a:ln>
                  <a:noFill/>
                </a:ln>
                <a:solidFill>
                  <a:prstClr val="black"/>
                </a:solidFill>
                <a:effectLst/>
                <a:uLnTx/>
                <a:uFillTx/>
                <a:latin typeface="Calibri"/>
                <a:ea typeface="+mn-ea"/>
                <a:cs typeface="+mn-cs"/>
                <a:hlinkClick r:id="rId4">
                  <a:extLst>
                    <a:ext uri="{A12FA001-AC4F-418D-AE19-62706E023703}">
                      <ahyp:hlinkClr xmlns:ahyp="http://schemas.microsoft.com/office/drawing/2018/hyperlinkcolor" val="tx"/>
                    </a:ext>
                  </a:extLst>
                </a:hlinkClick>
              </a:rPr>
              <a:t>S2-2306503</a:t>
            </a:r>
            <a:r>
              <a:rPr kumimoji="0" lang="en-US" sz="1400" b="1" i="0" u="none" strike="noStrike" kern="1200" cap="none" spc="0" normalizeH="0" baseline="0" noProof="0">
                <a:ln>
                  <a:noFill/>
                </a:ln>
                <a:solidFill>
                  <a:prstClr val="black"/>
                </a:solidFill>
                <a:effectLst/>
                <a:uLnTx/>
                <a:uFillTx/>
                <a:latin typeface="Calibri"/>
                <a:ea typeface="+mn-ea"/>
                <a:cs typeface="+mn-cs"/>
              </a:rPr>
              <a:t> from China Mobile/vivo</a:t>
            </a:r>
          </a:p>
          <a:p>
            <a:pPr marL="800100" marR="0" lvl="1" indent="-342900" algn="l" defTabSz="914400" rtl="0" eaLnBrk="0" fontAlgn="base" latinLnBrk="0" hangingPunct="0">
              <a:lnSpc>
                <a:spcPct val="100000"/>
              </a:lnSpc>
              <a:spcBef>
                <a:spcPct val="20000"/>
              </a:spcBef>
              <a:spcAft>
                <a:spcPct val="0"/>
              </a:spcAft>
              <a:buClr>
                <a:prstClr val="black"/>
              </a:buClr>
              <a:buSzTx/>
              <a:buFont typeface="Arial" panose="020B0604020202020204" pitchFamily="34" charset="0"/>
              <a:buAutoNum type="arabicParenR"/>
              <a:tabLst/>
              <a:defRPr/>
            </a:pPr>
            <a:r>
              <a:rPr kumimoji="0" lang="en-US" altLang="zh-CN" sz="1400" b="1" i="0" u="none" strike="noStrike" kern="1200" cap="none" spc="0" normalizeH="0" baseline="0" noProof="0">
                <a:ln>
                  <a:noFill/>
                </a:ln>
                <a:solidFill>
                  <a:prstClr val="black"/>
                </a:solidFill>
                <a:effectLst/>
                <a:uLnTx/>
                <a:uFillTx/>
                <a:latin typeface="Calibri"/>
                <a:ea typeface="宋体" panose="02010600030101010101" pitchFamily="2" charset="-122"/>
                <a:cs typeface="+mn-cs"/>
              </a:rPr>
              <a:t>Regarding Part C, also see </a:t>
            </a:r>
            <a:r>
              <a:rPr kumimoji="0" lang="en-US" sz="1400" b="1" i="0" u="none" strike="noStrike" kern="1200" cap="none" spc="0" normalizeH="0" baseline="0" noProof="0">
                <a:ln>
                  <a:noFill/>
                </a:ln>
                <a:solidFill>
                  <a:prstClr val="black"/>
                </a:solidFill>
                <a:effectLst/>
                <a:uLnTx/>
                <a:uFillTx/>
                <a:latin typeface="Calibri"/>
                <a:ea typeface="+mn-ea"/>
                <a:cs typeface="+mn-cs"/>
                <a:hlinkClick r:id="rId5">
                  <a:extLst>
                    <a:ext uri="{A12FA001-AC4F-418D-AE19-62706E023703}">
                      <ahyp:hlinkClr xmlns:ahyp="http://schemas.microsoft.com/office/drawing/2018/hyperlinkcolor" val="tx"/>
                    </a:ext>
                  </a:extLst>
                </a:hlinkClick>
              </a:rPr>
              <a:t>S2-2306475</a:t>
            </a:r>
            <a:r>
              <a:rPr kumimoji="0" lang="en-US" sz="1400" b="1" i="0" u="none" strike="noStrike" kern="1200" cap="none" spc="0" normalizeH="0" baseline="0" noProof="0">
                <a:ln>
                  <a:noFill/>
                </a:ln>
                <a:solidFill>
                  <a:prstClr val="black"/>
                </a:solidFill>
                <a:effectLst/>
                <a:uLnTx/>
                <a:uFillTx/>
                <a:latin typeface="Calibri"/>
                <a:ea typeface="+mn-ea"/>
                <a:cs typeface="+mn-cs"/>
              </a:rPr>
              <a:t>(P5) from Samsung and </a:t>
            </a:r>
            <a:r>
              <a:rPr kumimoji="0" lang="en-GB" sz="1400" b="1" i="0" u="none" strike="noStrike" kern="1200" cap="none" spc="0" normalizeH="0" baseline="0" noProof="0">
                <a:ln>
                  <a:noFill/>
                </a:ln>
                <a:solidFill>
                  <a:prstClr val="black"/>
                </a:solidFill>
                <a:effectLst/>
                <a:uLnTx/>
                <a:uFillTx/>
                <a:latin typeface="Calibri"/>
                <a:ea typeface="+mn-ea"/>
                <a:cs typeface="+mn-cs"/>
                <a:hlinkClick r:id="rId6">
                  <a:extLst>
                    <a:ext uri="{A12FA001-AC4F-418D-AE19-62706E023703}">
                      <ahyp:hlinkClr xmlns:ahyp="http://schemas.microsoft.com/office/drawing/2018/hyperlinkcolor" val="tx"/>
                    </a:ext>
                  </a:extLst>
                </a:hlinkClick>
              </a:rPr>
              <a:t>S2-2306424</a:t>
            </a:r>
            <a:r>
              <a:rPr kumimoji="0" lang="en-GB" sz="1400" b="1" i="0" u="none" strike="noStrike" kern="1200" cap="none" spc="0" normalizeH="0" baseline="0" noProof="0">
                <a:ln>
                  <a:noFill/>
                </a:ln>
                <a:solidFill>
                  <a:prstClr val="black"/>
                </a:solidFill>
                <a:effectLst/>
                <a:uLnTx/>
                <a:uFillTx/>
                <a:latin typeface="Calibri"/>
                <a:ea typeface="+mn-ea"/>
                <a:cs typeface="+mn-cs"/>
              </a:rPr>
              <a:t> (</a:t>
            </a:r>
            <a:r>
              <a:rPr kumimoji="0" lang="en-US" altLang="zh-CN" sz="1400" b="1" i="0" u="none" strike="noStrike" kern="1200" cap="none" spc="0" normalizeH="0" baseline="0" noProof="0">
                <a:ln>
                  <a:noFill/>
                </a:ln>
                <a:solidFill>
                  <a:prstClr val="black"/>
                </a:solidFill>
                <a:effectLst/>
                <a:uLnTx/>
                <a:uFillTx/>
                <a:latin typeface="Calibri"/>
                <a:ea typeface="宋体" panose="02010600030101010101" pitchFamily="2" charset="-122"/>
                <a:cs typeface="+mn-cs"/>
              </a:rPr>
              <a:t>P10~P14 </a:t>
            </a:r>
            <a:r>
              <a:rPr kumimoji="0" lang="en-GB" sz="1400" b="1" i="0" u="none" strike="noStrike" kern="1200" cap="none" spc="0" normalizeH="0" baseline="0" noProof="0">
                <a:ln>
                  <a:noFill/>
                </a:ln>
                <a:solidFill>
                  <a:prstClr val="black"/>
                </a:solidFill>
                <a:effectLst/>
                <a:uLnTx/>
                <a:uFillTx/>
                <a:latin typeface="Calibri"/>
                <a:ea typeface="+mn-ea"/>
                <a:cs typeface="+mn-cs"/>
              </a:rPr>
              <a:t>)</a:t>
            </a:r>
            <a:r>
              <a:rPr kumimoji="0" lang="en-US" altLang="zh-CN" sz="1400" b="1" i="0" u="none" strike="noStrike" kern="1200" cap="none" spc="0" normalizeH="0" baseline="0" noProof="0">
                <a:ln>
                  <a:noFill/>
                </a:ln>
                <a:solidFill>
                  <a:prstClr val="black"/>
                </a:solidFill>
                <a:effectLst/>
                <a:uLnTx/>
                <a:uFillTx/>
                <a:latin typeface="Calibri"/>
                <a:ea typeface="宋体" panose="02010600030101010101" pitchFamily="2" charset="-122"/>
                <a:cs typeface="+mn-cs"/>
              </a:rPr>
              <a:t> from OPPO</a:t>
            </a:r>
          </a:p>
        </p:txBody>
      </p:sp>
    </p:spTree>
    <p:extLst>
      <p:ext uri="{BB962C8B-B14F-4D97-AF65-F5344CB8AC3E}">
        <p14:creationId xmlns:p14="http://schemas.microsoft.com/office/powerpoint/2010/main" val="2795107363"/>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17"/>
          <p:cNvSpPr txBox="1">
            <a:spLocks/>
          </p:cNvSpPr>
          <p:nvPr/>
        </p:nvSpPr>
        <p:spPr>
          <a:xfrm>
            <a:off x="1687585" y="1030154"/>
            <a:ext cx="9020173" cy="4829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sz="2100" b="1" i="0" u="none" strike="noStrike" kern="1200" cap="none" spc="0" normalizeH="0" baseline="0" noProof="0">
                <a:ln>
                  <a:noFill/>
                </a:ln>
                <a:solidFill>
                  <a:prstClr val="white"/>
                </a:solidFill>
                <a:effectLst/>
                <a:uLnTx/>
                <a:uFillTx/>
                <a:latin typeface="Calibri"/>
                <a:ea typeface="+mn-ea"/>
                <a:cs typeface="+mn-cs"/>
              </a:rPr>
              <a:t>xxx</a:t>
            </a:r>
            <a:endParaRPr kumimoji="1" lang="zh-CN" altLang="en-US" sz="2100" b="0" i="0" u="none" strike="noStrike" kern="1200" cap="none" spc="0" normalizeH="0" baseline="0" noProof="0">
              <a:ln>
                <a:noFill/>
              </a:ln>
              <a:solidFill>
                <a:prstClr val="white"/>
              </a:solidFill>
              <a:effectLst/>
              <a:uLnTx/>
              <a:uFillTx/>
              <a:latin typeface="vivo Bold"/>
              <a:ea typeface="vivo type CN简 Regular" panose="02000500000000000000" pitchFamily="50" charset="-122"/>
              <a:cs typeface="+mn-cs"/>
            </a:endParaRPr>
          </a:p>
        </p:txBody>
      </p:sp>
      <p:sp>
        <p:nvSpPr>
          <p:cNvPr id="6" name="副标题 1">
            <a:extLst>
              <a:ext uri="{FF2B5EF4-FFF2-40B4-BE49-F238E27FC236}">
                <a16:creationId xmlns:a16="http://schemas.microsoft.com/office/drawing/2014/main" id="{4B7D9065-4F76-4B9E-8069-D656199B8E54}"/>
              </a:ext>
            </a:extLst>
          </p:cNvPr>
          <p:cNvSpPr txBox="1"/>
          <p:nvPr/>
        </p:nvSpPr>
        <p:spPr>
          <a:xfrm>
            <a:off x="2063553" y="2852937"/>
            <a:ext cx="8209699" cy="708429"/>
          </a:xfrm>
          <a:prstGeom prst="rect">
            <a:avLst/>
          </a:prstGeom>
        </p:spPr>
        <p:txBody>
          <a:bodyPr vert="horz" lIns="0" tIns="0" rIns="0" bIns="0" rtlCol="0" anchor="ctr" anchorCtr="0">
            <a:noAutofit/>
          </a:bodyPr>
          <a:lstStyle>
            <a:lvl1pPr marL="0" indent="0" algn="l" defTabSz="914400" rtl="0" eaLnBrk="1" latinLnBrk="0" hangingPunct="1">
              <a:lnSpc>
                <a:spcPts val="3430"/>
              </a:lnSpc>
              <a:spcBef>
                <a:spcPts val="0"/>
              </a:spcBef>
              <a:buFont typeface="Arial" panose="020B0604020202020204" pitchFamily="34" charset="0"/>
              <a:buNone/>
              <a:defRPr sz="3200" kern="1200" baseline="0">
                <a:solidFill>
                  <a:schemeClr val="tx1"/>
                </a:solidFill>
                <a:latin typeface="微软雅黑" panose="020B0503020204020204" pitchFamily="34" charset="-122"/>
                <a:ea typeface="微软雅黑" panose="020B0503020204020204" pitchFamily="34" charset="-122"/>
                <a:cs typeface="+mn-cs"/>
              </a:defRPr>
            </a:lvl1pPr>
            <a:lvl2pPr marL="593725" indent="0" algn="ctr" defTabSz="914400" rtl="0" eaLnBrk="1" latinLnBrk="0" hangingPunct="1">
              <a:lnSpc>
                <a:spcPct val="90000"/>
              </a:lnSpc>
              <a:spcBef>
                <a:spcPts val="500"/>
              </a:spcBef>
              <a:buFont typeface="Arial" panose="020B0604020202020204" pitchFamily="34" charset="0"/>
              <a:buNone/>
              <a:defRPr sz="2595" kern="1200">
                <a:solidFill>
                  <a:schemeClr val="tx1"/>
                </a:solidFill>
                <a:latin typeface="+mn-lt"/>
                <a:ea typeface="+mn-ea"/>
                <a:cs typeface="+mn-cs"/>
              </a:defRPr>
            </a:lvl2pPr>
            <a:lvl3pPr marL="1187450" indent="0" algn="ctr" defTabSz="914400" rtl="0" eaLnBrk="1" latinLnBrk="0" hangingPunct="1">
              <a:lnSpc>
                <a:spcPct val="90000"/>
              </a:lnSpc>
              <a:spcBef>
                <a:spcPts val="500"/>
              </a:spcBef>
              <a:buFont typeface="Arial" panose="020B0604020202020204" pitchFamily="34" charset="0"/>
              <a:buNone/>
              <a:defRPr sz="2335" kern="1200">
                <a:solidFill>
                  <a:schemeClr val="tx1"/>
                </a:solidFill>
                <a:latin typeface="+mn-lt"/>
                <a:ea typeface="+mn-ea"/>
                <a:cs typeface="+mn-cs"/>
              </a:defRPr>
            </a:lvl3pPr>
            <a:lvl4pPr marL="178117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4pPr>
            <a:lvl5pPr marL="2374900"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5pPr>
            <a:lvl6pPr marL="296862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6pPr>
            <a:lvl7pPr marL="356171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7pPr>
            <a:lvl8pPr marL="4155440"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8pPr>
            <a:lvl9pPr marL="474916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9pPr>
          </a:lstStyle>
          <a:p>
            <a:pPr marL="0" marR="0" lvl="0" indent="0" algn="ctr" defTabSz="914400" rtl="0" eaLnBrk="1" fontAlgn="base" latinLnBrk="0" hangingPunct="1">
              <a:lnSpc>
                <a:spcPts val="2580"/>
              </a:lnSpc>
              <a:spcBef>
                <a:spcPts val="0"/>
              </a:spcBef>
              <a:spcAft>
                <a:spcPct val="0"/>
              </a:spcAft>
              <a:buClrTx/>
              <a:buSzTx/>
              <a:buFont typeface="Arial" panose="020B0604020202020204" pitchFamily="34" charset="0"/>
              <a:buNone/>
              <a:tabLst/>
              <a:defRPr/>
            </a:pPr>
            <a:r>
              <a:rPr kumimoji="1" lang="en-US" altLang="zh-CN" sz="2800" b="1" i="0" u="none" strike="noStrike" kern="1200" cap="none" spc="0" normalizeH="0" baseline="0" noProof="0">
                <a:ln>
                  <a:noFill/>
                </a:ln>
                <a:solidFill>
                  <a:prstClr val="black"/>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RAN Progress</a:t>
            </a:r>
            <a:r>
              <a:rPr kumimoji="1" lang="zh-CN" altLang="en-US" sz="2800" b="1" i="0" u="none" strike="noStrike" kern="1200" cap="none" spc="0" normalizeH="0" baseline="0" noProof="0">
                <a:ln>
                  <a:noFill/>
                </a:ln>
                <a:solidFill>
                  <a:prstClr val="black"/>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 </a:t>
            </a:r>
            <a:r>
              <a:rPr kumimoji="1" lang="en-US" altLang="zh-CN" sz="2800" b="1" i="0" u="none" strike="noStrike" kern="1200" cap="none" spc="0" normalizeH="0" baseline="0" noProof="0">
                <a:ln>
                  <a:noFill/>
                </a:ln>
                <a:solidFill>
                  <a:prstClr val="black"/>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Summary and potential SA2 impacts</a:t>
            </a:r>
          </a:p>
          <a:p>
            <a:pPr marL="0" marR="0" lvl="0" indent="0" algn="ctr" defTabSz="914400" rtl="0" eaLnBrk="1" fontAlgn="base" latinLnBrk="0" hangingPunct="1">
              <a:lnSpc>
                <a:spcPts val="2580"/>
              </a:lnSpc>
              <a:spcBef>
                <a:spcPts val="0"/>
              </a:spcBef>
              <a:spcAft>
                <a:spcPct val="0"/>
              </a:spcAft>
              <a:buClrTx/>
              <a:buSzTx/>
              <a:buFont typeface="Arial" panose="020B0604020202020204" pitchFamily="34" charset="0"/>
              <a:buNone/>
              <a:tabLst/>
              <a:defRPr/>
            </a:pPr>
            <a:r>
              <a:rPr kumimoji="1" lang="en-US" altLang="zh-CN" sz="2800" b="1" i="0" u="none" strike="noStrike" kern="1200" cap="none" spc="0" normalizeH="0" baseline="0" noProof="0">
                <a:ln>
                  <a:noFill/>
                </a:ln>
                <a:solidFill>
                  <a:prstClr val="black"/>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(High level)  </a:t>
            </a:r>
          </a:p>
        </p:txBody>
      </p:sp>
    </p:spTree>
    <p:extLst>
      <p:ext uri="{BB962C8B-B14F-4D97-AF65-F5344CB8AC3E}">
        <p14:creationId xmlns:p14="http://schemas.microsoft.com/office/powerpoint/2010/main" val="37941581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Overall View on Rel-19 Content</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2117038718"/>
              </p:ext>
            </p:extLst>
          </p:nvPr>
        </p:nvGraphicFramePr>
        <p:xfrm>
          <a:off x="80008" y="1805856"/>
          <a:ext cx="11917680" cy="4465320"/>
        </p:xfrm>
        <a:graphic>
          <a:graphicData uri="http://schemas.openxmlformats.org/drawingml/2006/table">
            <a:tbl>
              <a:tblPr firstRow="1" bandRow="1">
                <a:tableStyleId>{5C22544A-7EE6-4342-B048-85BDC9FD1C3A}</a:tableStyleId>
              </a:tblPr>
              <a:tblGrid>
                <a:gridCol w="485154">
                  <a:extLst>
                    <a:ext uri="{9D8B030D-6E8A-4147-A177-3AD203B41FA5}">
                      <a16:colId xmlns:a16="http://schemas.microsoft.com/office/drawing/2014/main" val="2236238882"/>
                    </a:ext>
                  </a:extLst>
                </a:gridCol>
                <a:gridCol w="1310808">
                  <a:extLst>
                    <a:ext uri="{9D8B030D-6E8A-4147-A177-3AD203B41FA5}">
                      <a16:colId xmlns:a16="http://schemas.microsoft.com/office/drawing/2014/main" val="562605877"/>
                    </a:ext>
                  </a:extLst>
                </a:gridCol>
                <a:gridCol w="5418209">
                  <a:extLst>
                    <a:ext uri="{9D8B030D-6E8A-4147-A177-3AD203B41FA5}">
                      <a16:colId xmlns:a16="http://schemas.microsoft.com/office/drawing/2014/main" val="824553124"/>
                    </a:ext>
                  </a:extLst>
                </a:gridCol>
                <a:gridCol w="1262239">
                  <a:extLst>
                    <a:ext uri="{9D8B030D-6E8A-4147-A177-3AD203B41FA5}">
                      <a16:colId xmlns:a16="http://schemas.microsoft.com/office/drawing/2014/main" val="4265244648"/>
                    </a:ext>
                  </a:extLst>
                </a:gridCol>
                <a:gridCol w="1087309">
                  <a:extLst>
                    <a:ext uri="{9D8B030D-6E8A-4147-A177-3AD203B41FA5}">
                      <a16:colId xmlns:a16="http://schemas.microsoft.com/office/drawing/2014/main" val="714072198"/>
                    </a:ext>
                  </a:extLst>
                </a:gridCol>
                <a:gridCol w="1288997">
                  <a:extLst>
                    <a:ext uri="{9D8B030D-6E8A-4147-A177-3AD203B41FA5}">
                      <a16:colId xmlns:a16="http://schemas.microsoft.com/office/drawing/2014/main" val="1390949308"/>
                    </a:ext>
                  </a:extLst>
                </a:gridCol>
                <a:gridCol w="1064964">
                  <a:extLst>
                    <a:ext uri="{9D8B030D-6E8A-4147-A177-3AD203B41FA5}">
                      <a16:colId xmlns:a16="http://schemas.microsoft.com/office/drawing/2014/main" val="129207063"/>
                    </a:ext>
                  </a:extLst>
                </a:gridCol>
              </a:tblGrid>
              <a:tr h="370840">
                <a:tc>
                  <a:txBody>
                    <a:bodyPr/>
                    <a:lstStyle/>
                    <a:p>
                      <a:pPr algn="ctr"/>
                      <a:r>
                        <a:rPr lang="en-US" sz="1100"/>
                        <a:t>S.NO.</a:t>
                      </a:r>
                    </a:p>
                  </a:txBody>
                  <a:tcPr/>
                </a:tc>
                <a:tc>
                  <a:txBody>
                    <a:bodyPr/>
                    <a:lstStyle/>
                    <a:p>
                      <a:pPr algn="ctr"/>
                      <a:r>
                        <a:rPr lang="en-US" sz="1100"/>
                        <a:t>Title </a:t>
                      </a:r>
                    </a:p>
                  </a:txBody>
                  <a:tcPr/>
                </a:tc>
                <a:tc>
                  <a:txBody>
                    <a:bodyPr/>
                    <a:lstStyle/>
                    <a:p>
                      <a:pPr algn="ctr"/>
                      <a:r>
                        <a:rPr lang="en-US" sz="1100"/>
                        <a:t>Brief Description and Key Objectives</a:t>
                      </a:r>
                    </a:p>
                    <a:p>
                      <a:pPr algn="ctr"/>
                      <a:endParaRPr lang="en-US" sz="11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a:t>Related Stage-1 Study/Work Item</a:t>
                      </a:r>
                    </a:p>
                  </a:txBody>
                  <a:tcPr/>
                </a:tc>
                <a:tc>
                  <a:txBody>
                    <a:bodyPr/>
                    <a:lstStyle/>
                    <a:p>
                      <a:pPr algn="ctr"/>
                      <a:r>
                        <a:rPr lang="en-US" sz="1100"/>
                        <a:t>Lead Stage-2 WG </a:t>
                      </a:r>
                    </a:p>
                  </a:txBody>
                  <a:tcPr/>
                </a:tc>
                <a:tc>
                  <a:txBody>
                    <a:bodyPr/>
                    <a:lstStyle/>
                    <a:p>
                      <a:pPr algn="ctr"/>
                      <a:r>
                        <a:rPr lang="en-US" sz="1100"/>
                        <a:t>RAN dependencies</a:t>
                      </a:r>
                    </a:p>
                  </a:txBody>
                  <a:tcPr/>
                </a:tc>
                <a:tc>
                  <a:txBody>
                    <a:bodyPr/>
                    <a:lstStyle/>
                    <a:p>
                      <a:pPr algn="ctr"/>
                      <a:r>
                        <a:rPr lang="en-US" sz="1100"/>
                        <a:t>Other WG dependencies</a:t>
                      </a:r>
                    </a:p>
                  </a:txBody>
                  <a:tcPr/>
                </a:tc>
                <a:extLst>
                  <a:ext uri="{0D108BD9-81ED-4DB2-BD59-A6C34878D82A}">
                    <a16:rowId xmlns:a16="http://schemas.microsoft.com/office/drawing/2014/main" val="4108668729"/>
                  </a:ext>
                </a:extLst>
              </a:tr>
              <a:tr h="370840">
                <a:tc>
                  <a:txBody>
                    <a:bodyPr/>
                    <a:lstStyle/>
                    <a:p>
                      <a:r>
                        <a:rPr lang="en-US" sz="1100"/>
                        <a:t>1</a:t>
                      </a:r>
                    </a:p>
                  </a:txBody>
                  <a:tcPr/>
                </a:tc>
                <a:tc>
                  <a:txBody>
                    <a:bodyPr/>
                    <a:lstStyle/>
                    <a:p>
                      <a:r>
                        <a:rPr lang="en-US" sz="1100" b="1" dirty="0" err="1"/>
                        <a:t>AIML</a:t>
                      </a:r>
                      <a:r>
                        <a:rPr lang="en-US" sz="1100" b="1" dirty="0"/>
                        <a:t> for 5GS Service to </a:t>
                      </a:r>
                    </a:p>
                    <a:p>
                      <a:r>
                        <a:rPr lang="en-US" sz="1100" b="1" dirty="0"/>
                        <a:t>enable 5GC and Air interface Intelligence</a:t>
                      </a:r>
                    </a:p>
                    <a:p>
                      <a:endParaRPr lang="en-US" sz="1100" dirty="0"/>
                    </a:p>
                    <a:p>
                      <a:r>
                        <a:rPr lang="en-US" sz="1100" dirty="0"/>
                        <a:t>(See </a:t>
                      </a:r>
                      <a:r>
                        <a:rPr lang="en-US" sz="1100" dirty="0">
                          <a:solidFill>
                            <a:schemeClr val="tx1"/>
                          </a:solidFill>
                        </a:rPr>
                        <a:t>slides</a:t>
                      </a:r>
                      <a:r>
                        <a:rPr lang="en-US" sz="1100" dirty="0">
                          <a:solidFill>
                            <a:srgbClr val="FF0000"/>
                          </a:solidFill>
                        </a:rPr>
                        <a:t> 7-11 </a:t>
                      </a:r>
                      <a:r>
                        <a:rPr lang="en-US" sz="1100" dirty="0"/>
                        <a:t>for more details,</a:t>
                      </a:r>
                      <a:r>
                        <a:rPr lang="en-US" altLang="zh-CN" sz="1100" kern="1200" dirty="0">
                          <a:solidFill>
                            <a:schemeClr val="dk1"/>
                          </a:solidFill>
                          <a:latin typeface="+mn-lt"/>
                          <a:ea typeface="+mn-ea"/>
                          <a:cs typeface="+mn-cs"/>
                        </a:rPr>
                        <a:t>  Annex slides </a:t>
                      </a:r>
                      <a:r>
                        <a:rPr lang="en-US" altLang="zh-CN" sz="1100" kern="1200" dirty="0">
                          <a:solidFill>
                            <a:srgbClr val="FF0000"/>
                          </a:solidFill>
                          <a:latin typeface="+mn-lt"/>
                          <a:ea typeface="+mn-ea"/>
                          <a:cs typeface="+mn-cs"/>
                        </a:rPr>
                        <a:t>26-44</a:t>
                      </a:r>
                      <a:r>
                        <a:rPr lang="en-US" sz="1100" dirty="0"/>
                        <a:t>)</a:t>
                      </a:r>
                    </a:p>
                  </a:txBody>
                  <a:tcPr/>
                </a:tc>
                <a:tc>
                  <a:txBody>
                    <a:bodyPr/>
                    <a:lstStyle/>
                    <a:p>
                      <a:pPr marL="0" indent="0">
                        <a:buFont typeface="+mj-lt"/>
                        <a:buNone/>
                      </a:pPr>
                      <a:r>
                        <a:rPr lang="en-US" sz="1100" kern="1200" dirty="0">
                          <a:solidFill>
                            <a:schemeClr val="dk1"/>
                          </a:solidFill>
                          <a:effectLst/>
                          <a:latin typeface="+mn-lt"/>
                          <a:ea typeface="+mn-ea"/>
                          <a:cs typeface="+mn-cs"/>
                        </a:rPr>
                        <a:t>This study item aims to leverage </a:t>
                      </a:r>
                      <a:r>
                        <a:rPr lang="en-US" sz="1100" kern="1200" dirty="0" err="1">
                          <a:solidFill>
                            <a:schemeClr val="dk1"/>
                          </a:solidFill>
                          <a:effectLst/>
                          <a:latin typeface="+mn-lt"/>
                          <a:ea typeface="+mn-ea"/>
                          <a:cs typeface="+mn-cs"/>
                        </a:rPr>
                        <a:t>AIML</a:t>
                      </a:r>
                      <a:r>
                        <a:rPr lang="en-US" sz="1100" kern="1200" dirty="0">
                          <a:solidFill>
                            <a:schemeClr val="dk1"/>
                          </a:solidFill>
                          <a:effectLst/>
                          <a:latin typeface="+mn-lt"/>
                          <a:ea typeface="+mn-ea"/>
                          <a:cs typeface="+mn-cs"/>
                        </a:rPr>
                        <a:t> technologies to enable 5GC and Air interface Intelligence (AI for Network) and/or further enhance 5GC to improve the user experience of Application layer AI/ML operation (Network for AI).</a:t>
                      </a:r>
                    </a:p>
                    <a:p>
                      <a:pPr marL="0" indent="0">
                        <a:buFont typeface="+mj-lt"/>
                        <a:buNone/>
                      </a:pPr>
                      <a:endParaRPr lang="en-US" sz="1100" kern="1200" dirty="0">
                        <a:solidFill>
                          <a:schemeClr val="dk1"/>
                        </a:solidFill>
                        <a:effectLst/>
                        <a:latin typeface="+mn-lt"/>
                        <a:ea typeface="+mn-ea"/>
                        <a:cs typeface="+mn-cs"/>
                      </a:endParaRPr>
                    </a:p>
                    <a:p>
                      <a:pPr marL="0" indent="0">
                        <a:buFont typeface="+mj-lt"/>
                        <a:buNone/>
                      </a:pPr>
                      <a:r>
                        <a:rPr lang="en-US" sz="1100" b="1" kern="1200" dirty="0">
                          <a:solidFill>
                            <a:schemeClr val="dk1"/>
                          </a:solidFill>
                          <a:effectLst/>
                          <a:latin typeface="+mn-lt"/>
                          <a:ea typeface="+mn-ea"/>
                          <a:cs typeface="+mn-cs"/>
                        </a:rPr>
                        <a:t>Key Work Tasks includes defining: </a:t>
                      </a:r>
                    </a:p>
                    <a:p>
                      <a:pPr marL="228600" indent="-228600">
                        <a:buFont typeface="+mj-lt"/>
                        <a:buAutoNum type="arabicPeriod"/>
                      </a:pPr>
                      <a:r>
                        <a:rPr lang="en-US" sz="1100" kern="1200" dirty="0">
                          <a:solidFill>
                            <a:schemeClr val="dk1"/>
                          </a:solidFill>
                          <a:effectLst/>
                          <a:latin typeface="+mn-lt"/>
                          <a:ea typeface="+mn-ea"/>
                          <a:cs typeface="+mn-cs"/>
                        </a:rPr>
                        <a:t>Part A (AI for Network): Architecture enhancement to support 5G Core intelligence e.g. vertical federal learning, detection/prevention of signaling storm (</a:t>
                      </a:r>
                      <a:r>
                        <a:rPr lang="en-US" sz="1100" b="1" kern="1200" dirty="0">
                          <a:solidFill>
                            <a:schemeClr val="dk1"/>
                          </a:solidFill>
                          <a:effectLst/>
                          <a:latin typeface="+mn-lt"/>
                          <a:ea typeface="+mn-ea"/>
                          <a:cs typeface="+mn-cs"/>
                        </a:rPr>
                        <a:t>high</a:t>
                      </a:r>
                      <a:r>
                        <a:rPr lang="en-US" sz="1100" kern="1200" dirty="0">
                          <a:solidFill>
                            <a:schemeClr val="dk1"/>
                          </a:solidFill>
                          <a:effectLst/>
                          <a:latin typeface="+mn-lt"/>
                          <a:ea typeface="+mn-ea"/>
                          <a:cs typeface="+mn-cs"/>
                        </a:rPr>
                        <a:t>)</a:t>
                      </a:r>
                    </a:p>
                    <a:p>
                      <a:pPr marL="228600" indent="-228600">
                        <a:buFont typeface="+mj-lt"/>
                        <a:buAutoNum type="arabicPeriod"/>
                      </a:pPr>
                      <a:r>
                        <a:rPr lang="en-US" sz="1100" kern="1200" dirty="0">
                          <a:solidFill>
                            <a:schemeClr val="dk1"/>
                          </a:solidFill>
                          <a:effectLst/>
                          <a:latin typeface="+mn-lt"/>
                          <a:ea typeface="+mn-ea"/>
                          <a:cs typeface="+mn-cs"/>
                        </a:rPr>
                        <a:t>Part B (AI for Network): AI/ML alignment and convergence for Air interface and 5GC e.g. UE data collection, Model ID alignment, Lifecycle management, Model deliver to UE and  AI based positioning  (</a:t>
                      </a:r>
                      <a:r>
                        <a:rPr lang="en-US" sz="1100" b="1" kern="1200" dirty="0">
                          <a:solidFill>
                            <a:schemeClr val="dk1"/>
                          </a:solidFill>
                          <a:effectLst/>
                          <a:latin typeface="+mn-lt"/>
                          <a:ea typeface="+mn-ea"/>
                          <a:cs typeface="+mn-cs"/>
                        </a:rPr>
                        <a:t>high &amp; urgent, supporting R19 RAN </a:t>
                      </a:r>
                      <a:r>
                        <a:rPr lang="en-US" sz="1100" b="1" kern="1200" dirty="0" err="1">
                          <a:solidFill>
                            <a:schemeClr val="dk1"/>
                          </a:solidFill>
                          <a:effectLst/>
                          <a:latin typeface="+mn-lt"/>
                          <a:ea typeface="+mn-ea"/>
                          <a:cs typeface="+mn-cs"/>
                        </a:rPr>
                        <a:t>AIML</a:t>
                      </a:r>
                      <a:r>
                        <a:rPr lang="en-US" sz="1100" b="1" kern="1200" dirty="0">
                          <a:solidFill>
                            <a:schemeClr val="dk1"/>
                          </a:solidFill>
                          <a:effectLst/>
                          <a:latin typeface="+mn-lt"/>
                          <a:ea typeface="+mn-ea"/>
                          <a:cs typeface="+mn-cs"/>
                        </a:rPr>
                        <a:t> </a:t>
                      </a:r>
                      <a:r>
                        <a:rPr lang="en-US" sz="1100" b="1" kern="1200" dirty="0" err="1">
                          <a:solidFill>
                            <a:schemeClr val="dk1"/>
                          </a:solidFill>
                          <a:effectLst/>
                          <a:latin typeface="+mn-lt"/>
                          <a:ea typeface="+mn-ea"/>
                          <a:cs typeface="+mn-cs"/>
                        </a:rPr>
                        <a:t>WID</a:t>
                      </a:r>
                      <a:r>
                        <a:rPr lang="en-US" sz="1100" kern="1200" dirty="0">
                          <a:solidFill>
                            <a:schemeClr val="dk1"/>
                          </a:solidFill>
                          <a:effectLst/>
                          <a:latin typeface="+mn-lt"/>
                          <a:ea typeface="+mn-ea"/>
                          <a:cs typeface="+mn-cs"/>
                        </a:rPr>
                        <a:t>)</a:t>
                      </a:r>
                    </a:p>
                    <a:p>
                      <a:pPr marL="228600" indent="-228600">
                        <a:buFont typeface="+mj-lt"/>
                        <a:buAutoNum type="arabicPeriod"/>
                      </a:pPr>
                      <a:r>
                        <a:rPr lang="en-US" sz="1100" kern="1200" dirty="0">
                          <a:solidFill>
                            <a:schemeClr val="dk1"/>
                          </a:solidFill>
                          <a:effectLst/>
                          <a:latin typeface="+mn-lt"/>
                          <a:ea typeface="+mn-ea"/>
                          <a:cs typeface="+mn-cs"/>
                        </a:rPr>
                        <a:t>Part C (Network for AI) : further 5GC enhancement to improve Application </a:t>
                      </a:r>
                      <a:r>
                        <a:rPr lang="en-US" sz="1100" kern="1200" dirty="0" err="1">
                          <a:solidFill>
                            <a:schemeClr val="dk1"/>
                          </a:solidFill>
                          <a:effectLst/>
                          <a:latin typeface="+mn-lt"/>
                          <a:ea typeface="+mn-ea"/>
                          <a:cs typeface="+mn-cs"/>
                        </a:rPr>
                        <a:t>AIML</a:t>
                      </a:r>
                      <a:r>
                        <a:rPr lang="en-US" sz="1100" kern="1200" dirty="0">
                          <a:solidFill>
                            <a:schemeClr val="dk1"/>
                          </a:solidFill>
                          <a:effectLst/>
                          <a:latin typeface="+mn-lt"/>
                          <a:ea typeface="+mn-ea"/>
                          <a:cs typeface="+mn-cs"/>
                        </a:rPr>
                        <a:t> e.g. UE consuming data analytics, model distribution via </a:t>
                      </a:r>
                      <a:r>
                        <a:rPr lang="en-US" sz="1100" kern="1200" dirty="0" err="1">
                          <a:solidFill>
                            <a:schemeClr val="dk1"/>
                          </a:solidFill>
                          <a:effectLst/>
                          <a:latin typeface="+mn-lt"/>
                          <a:ea typeface="+mn-ea"/>
                          <a:cs typeface="+mn-cs"/>
                        </a:rPr>
                        <a:t>sidelink</a:t>
                      </a:r>
                      <a:r>
                        <a:rPr lang="en-US" sz="1100" kern="1200" dirty="0">
                          <a:solidFill>
                            <a:schemeClr val="dk1"/>
                          </a:solidFill>
                          <a:effectLst/>
                          <a:latin typeface="+mn-lt"/>
                          <a:ea typeface="+mn-ea"/>
                          <a:cs typeface="+mn-cs"/>
                        </a:rPr>
                        <a:t>  (</a:t>
                      </a:r>
                      <a:r>
                        <a:rPr lang="en-US" sz="1100" b="1" kern="1200" dirty="0">
                          <a:solidFill>
                            <a:schemeClr val="dk1"/>
                          </a:solidFill>
                          <a:effectLst/>
                          <a:latin typeface="+mn-lt"/>
                          <a:ea typeface="+mn-ea"/>
                          <a:cs typeface="+mn-cs"/>
                        </a:rPr>
                        <a:t>may not urgent</a:t>
                      </a:r>
                      <a:r>
                        <a:rPr lang="en-US" sz="1100" kern="1200" dirty="0">
                          <a:solidFill>
                            <a:schemeClr val="dk1"/>
                          </a:solidFill>
                          <a:effectLst/>
                          <a:latin typeface="+mn-lt"/>
                          <a:ea typeface="+mn-ea"/>
                          <a:cs typeface="+mn-cs"/>
                        </a:rPr>
                        <a:t>)</a:t>
                      </a:r>
                    </a:p>
                  </a:txBody>
                  <a:tcPr/>
                </a:tc>
                <a:tc>
                  <a:txBody>
                    <a:bodyPr/>
                    <a:lstStyle/>
                    <a:p>
                      <a:r>
                        <a:rPr lang="en-US" sz="1100"/>
                        <a:t>No</a:t>
                      </a:r>
                    </a:p>
                  </a:txBody>
                  <a:tcPr/>
                </a:tc>
                <a:tc>
                  <a:txBody>
                    <a:bodyPr/>
                    <a:lstStyle/>
                    <a:p>
                      <a:r>
                        <a:rPr lang="en-US" sz="1100"/>
                        <a:t>SA2</a:t>
                      </a:r>
                    </a:p>
                  </a:txBody>
                  <a:tcPr/>
                </a:tc>
                <a:tc>
                  <a:txBody>
                    <a:bodyPr/>
                    <a:lstStyle/>
                    <a:p>
                      <a:r>
                        <a:rPr lang="en-US" sz="1100"/>
                        <a:t>Yes, only part B has RAN dependencies </a:t>
                      </a:r>
                    </a:p>
                  </a:txBody>
                  <a:tcPr/>
                </a:tc>
                <a:tc>
                  <a:txBody>
                    <a:bodyPr/>
                    <a:lstStyle/>
                    <a:p>
                      <a:r>
                        <a:rPr lang="en-US" sz="1100"/>
                        <a:t>-</a:t>
                      </a:r>
                    </a:p>
                  </a:txBody>
                  <a:tcPr/>
                </a:tc>
                <a:extLst>
                  <a:ext uri="{0D108BD9-81ED-4DB2-BD59-A6C34878D82A}">
                    <a16:rowId xmlns:a16="http://schemas.microsoft.com/office/drawing/2014/main" val="1961773117"/>
                  </a:ext>
                </a:extLst>
              </a:tr>
              <a:tr h="215926">
                <a:tc>
                  <a:txBody>
                    <a:bodyPr/>
                    <a:lstStyle/>
                    <a:p>
                      <a:r>
                        <a:rPr lang="en-US" sz="1100"/>
                        <a:t>2.</a:t>
                      </a:r>
                    </a:p>
                  </a:txBody>
                  <a:tcPr/>
                </a:tc>
                <a:tc>
                  <a:txBody>
                    <a:bodyPr/>
                    <a:lstStyle/>
                    <a:p>
                      <a:r>
                        <a:rPr lang="en-US" sz="1100" b="1" dirty="0"/>
                        <a:t>Integrated Sensing &amp; Communications</a:t>
                      </a:r>
                    </a:p>
                    <a:p>
                      <a:endParaRPr lang="en-US" sz="1100" dirty="0"/>
                    </a:p>
                    <a:p>
                      <a:r>
                        <a:rPr lang="en-US" sz="1100" dirty="0"/>
                        <a:t>(</a:t>
                      </a:r>
                      <a:r>
                        <a:rPr lang="en-US" sz="1100" dirty="0">
                          <a:solidFill>
                            <a:schemeClr val="tx1"/>
                          </a:solidFill>
                        </a:rPr>
                        <a:t>See slides </a:t>
                      </a:r>
                      <a:r>
                        <a:rPr lang="en-US" sz="1100" dirty="0">
                          <a:solidFill>
                            <a:srgbClr val="FF0000"/>
                          </a:solidFill>
                        </a:rPr>
                        <a:t>13-15 </a:t>
                      </a:r>
                      <a:r>
                        <a:rPr lang="en-US" sz="1100" dirty="0"/>
                        <a:t>for more details</a:t>
                      </a:r>
                      <a:r>
                        <a:rPr lang="en-US" altLang="zh-CN" sz="1100" kern="1200" dirty="0">
                          <a:solidFill>
                            <a:schemeClr val="dk1"/>
                          </a:solidFill>
                          <a:latin typeface="+mn-lt"/>
                          <a:ea typeface="+mn-ea"/>
                          <a:cs typeface="+mn-cs"/>
                        </a:rPr>
                        <a:t>, Annex slides </a:t>
                      </a:r>
                      <a:r>
                        <a:rPr lang="en-US" altLang="zh-CN" sz="1100" kern="1200" dirty="0">
                          <a:solidFill>
                            <a:srgbClr val="FF0000"/>
                          </a:solidFill>
                          <a:latin typeface="+mn-lt"/>
                          <a:ea typeface="+mn-ea"/>
                          <a:cs typeface="+mn-cs"/>
                        </a:rPr>
                        <a:t>46-52</a:t>
                      </a:r>
                      <a:r>
                        <a:rPr lang="en-US" sz="1100" dirty="0"/>
                        <a:t>)</a:t>
                      </a:r>
                    </a:p>
                  </a:txBody>
                  <a:tcPr/>
                </a:tc>
                <a:tc>
                  <a:txBody>
                    <a:bodyPr/>
                    <a:lstStyle/>
                    <a:p>
                      <a:pPr marL="0" indent="0">
                        <a:buFont typeface="+mj-lt"/>
                        <a:buNone/>
                      </a:pPr>
                      <a:r>
                        <a:rPr lang="en-US" sz="1100" kern="1200" dirty="0">
                          <a:solidFill>
                            <a:schemeClr val="dk1"/>
                          </a:solidFill>
                          <a:effectLst/>
                          <a:latin typeface="+mn-lt"/>
                          <a:ea typeface="+mn-ea"/>
                          <a:cs typeface="+mn-cs"/>
                        </a:rPr>
                        <a:t>5G system support for NR-based sensing capabilities to get information about characteristics of the environment and/or objects within the environment (e.g., shape, size, orientation, speed, location, distances or relative motion between objects, etc.) using NR RF signals.</a:t>
                      </a:r>
                    </a:p>
                    <a:p>
                      <a:pPr marL="0" indent="0">
                        <a:buFont typeface="+mj-lt"/>
                        <a:buNone/>
                      </a:pPr>
                      <a:endParaRPr lang="en-US" sz="1100" kern="1200" dirty="0">
                        <a:solidFill>
                          <a:schemeClr val="dk1"/>
                        </a:solidFill>
                        <a:effectLst/>
                        <a:latin typeface="+mn-lt"/>
                        <a:ea typeface="+mn-ea"/>
                        <a:cs typeface="+mn-cs"/>
                      </a:endParaRPr>
                    </a:p>
                    <a:p>
                      <a:pPr marL="0" indent="0">
                        <a:buFont typeface="+mj-lt"/>
                        <a:buNone/>
                      </a:pPr>
                      <a:r>
                        <a:rPr lang="en-US" sz="1100" b="1" kern="1200" dirty="0">
                          <a:solidFill>
                            <a:schemeClr val="dk1"/>
                          </a:solidFill>
                          <a:effectLst/>
                          <a:latin typeface="+mn-lt"/>
                          <a:ea typeface="+mn-ea"/>
                          <a:cs typeface="+mn-cs"/>
                        </a:rPr>
                        <a:t>Key Work Tasks includes defining:</a:t>
                      </a:r>
                    </a:p>
                    <a:p>
                      <a:pPr marL="228600" indent="-228600">
                        <a:buFont typeface="+mj-lt"/>
                        <a:buAutoNum type="arabicPeriod"/>
                      </a:pPr>
                      <a:r>
                        <a:rPr lang="en-US" sz="1100" kern="1200" dirty="0">
                          <a:solidFill>
                            <a:schemeClr val="dk1"/>
                          </a:solidFill>
                          <a:effectLst/>
                          <a:latin typeface="+mn-lt"/>
                          <a:ea typeface="+mn-ea"/>
                          <a:cs typeface="+mn-cs"/>
                        </a:rPr>
                        <a:t>Overall architecture and function enhancement to support new sensing service. </a:t>
                      </a:r>
                    </a:p>
                    <a:p>
                      <a:pPr marL="228600" indent="-228600">
                        <a:buFont typeface="+mj-lt"/>
                        <a:buAutoNum type="arabicPeriod"/>
                      </a:pPr>
                      <a:r>
                        <a:rPr lang="en-US" sz="1100" kern="1200" dirty="0">
                          <a:solidFill>
                            <a:schemeClr val="dk1"/>
                          </a:solidFill>
                          <a:effectLst/>
                          <a:latin typeface="+mn-lt"/>
                          <a:ea typeface="+mn-ea"/>
                          <a:cs typeface="+mn-cs"/>
                        </a:rPr>
                        <a:t>Basic functionality and E2E procedure for Sensing service exposure, Discovery and selection of the sensing entities, Authorization, Sensing control parameter generation and provisioning, related QoS/Policy enhancement. </a:t>
                      </a:r>
                    </a:p>
                    <a:p>
                      <a:pPr marL="228600" indent="-228600">
                        <a:buFont typeface="+mj-lt"/>
                        <a:buAutoNum type="arabicPeriod"/>
                      </a:pPr>
                      <a:r>
                        <a:rPr lang="en-US" sz="1100" kern="1200" dirty="0">
                          <a:solidFill>
                            <a:schemeClr val="tx1"/>
                          </a:solidFill>
                          <a:effectLst/>
                          <a:latin typeface="+mn-lt"/>
                          <a:ea typeface="+mn-ea"/>
                          <a:cs typeface="+mn-cs"/>
                        </a:rPr>
                        <a:t>Security/privacy for sensing e.g. data privacy, user consent (coordinated with SA3)</a:t>
                      </a:r>
                    </a:p>
                    <a:p>
                      <a:pPr marL="228600" indent="-228600">
                        <a:buFont typeface="+mj-lt"/>
                        <a:buAutoNum type="arabicPeriod"/>
                      </a:pPr>
                      <a:r>
                        <a:rPr lang="en-US" sz="1100" kern="1200" dirty="0">
                          <a:solidFill>
                            <a:schemeClr val="tx1"/>
                          </a:solidFill>
                          <a:effectLst/>
                          <a:latin typeface="+mn-lt"/>
                          <a:ea typeface="+mn-ea"/>
                          <a:cs typeface="+mn-cs"/>
                        </a:rPr>
                        <a:t>Charging for sensing (coordinated with SA5)</a:t>
                      </a:r>
                    </a:p>
                  </a:txBody>
                  <a:tcPr/>
                </a:tc>
                <a:tc>
                  <a:txBody>
                    <a:bodyPr/>
                    <a:lstStyle/>
                    <a:p>
                      <a:r>
                        <a:rPr lang="en-US" sz="1100"/>
                        <a:t>Yes, </a:t>
                      </a:r>
                    </a:p>
                    <a:p>
                      <a:r>
                        <a:rPr lang="en-US" sz="1100"/>
                        <a:t>TR 22.837</a:t>
                      </a:r>
                    </a:p>
                    <a:p>
                      <a:r>
                        <a:rPr lang="en-US" sz="1100"/>
                        <a:t>TS 22.xxx (To be determined in SA#100)</a:t>
                      </a:r>
                    </a:p>
                  </a:txBody>
                  <a:tcPr/>
                </a:tc>
                <a:tc>
                  <a:txBody>
                    <a:bodyPr/>
                    <a:lstStyle/>
                    <a:p>
                      <a:r>
                        <a:rPr lang="en-US" sz="1100"/>
                        <a:t>SA2</a:t>
                      </a:r>
                    </a:p>
                  </a:txBody>
                  <a:tcPr/>
                </a:tc>
                <a:tc>
                  <a:txBody>
                    <a:bodyPr/>
                    <a:lstStyle/>
                    <a:p>
                      <a:r>
                        <a:rPr lang="en-US" sz="1100"/>
                        <a:t>Yes</a:t>
                      </a:r>
                    </a:p>
                  </a:txBody>
                  <a:tcPr/>
                </a:tc>
                <a:tc>
                  <a:txBody>
                    <a:bodyPr/>
                    <a:lstStyle/>
                    <a:p>
                      <a:r>
                        <a:rPr lang="en-US" sz="1100" dirty="0"/>
                        <a:t>SA3 for security, </a:t>
                      </a:r>
                    </a:p>
                    <a:p>
                      <a:r>
                        <a:rPr lang="en-US" sz="1100" dirty="0"/>
                        <a:t>SA5 for charging</a:t>
                      </a:r>
                    </a:p>
                  </a:txBody>
                  <a:tcPr/>
                </a:tc>
                <a:extLst>
                  <a:ext uri="{0D108BD9-81ED-4DB2-BD59-A6C34878D82A}">
                    <a16:rowId xmlns:a16="http://schemas.microsoft.com/office/drawing/2014/main" val="136015713"/>
                  </a:ext>
                </a:extLst>
              </a:tr>
            </a:tbl>
          </a:graphicData>
        </a:graphic>
      </p:graphicFrame>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17"/>
          <p:cNvSpPr txBox="1">
            <a:spLocks/>
          </p:cNvSpPr>
          <p:nvPr/>
        </p:nvSpPr>
        <p:spPr>
          <a:xfrm>
            <a:off x="1687585" y="1030154"/>
            <a:ext cx="9020173" cy="4829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sz="2100" b="1" i="0" u="none" strike="noStrike" kern="1200" cap="none" spc="0" normalizeH="0" baseline="0" noProof="0">
                <a:ln>
                  <a:noFill/>
                </a:ln>
                <a:solidFill>
                  <a:prstClr val="white"/>
                </a:solidFill>
                <a:effectLst/>
                <a:uLnTx/>
                <a:uFillTx/>
                <a:latin typeface="Calibri"/>
                <a:ea typeface="+mn-ea"/>
                <a:cs typeface="+mn-cs"/>
              </a:rPr>
              <a:t>xxx</a:t>
            </a:r>
            <a:endParaRPr kumimoji="1" lang="zh-CN" altLang="en-US" sz="2100" b="0" i="0" u="none" strike="noStrike" kern="1200" cap="none" spc="0" normalizeH="0" baseline="0" noProof="0">
              <a:ln>
                <a:noFill/>
              </a:ln>
              <a:solidFill>
                <a:prstClr val="white"/>
              </a:solidFill>
              <a:effectLst/>
              <a:uLnTx/>
              <a:uFillTx/>
              <a:latin typeface="vivo Bold"/>
              <a:ea typeface="vivo type CN简 Regular" panose="02000500000000000000" pitchFamily="50" charset="-122"/>
              <a:cs typeface="+mn-cs"/>
            </a:endParaRPr>
          </a:p>
        </p:txBody>
      </p:sp>
      <p:sp>
        <p:nvSpPr>
          <p:cNvPr id="4" name="矩形 3">
            <a:extLst>
              <a:ext uri="{FF2B5EF4-FFF2-40B4-BE49-F238E27FC236}">
                <a16:creationId xmlns:a16="http://schemas.microsoft.com/office/drawing/2014/main" id="{3A4722BC-18EC-4CDC-AF9C-7AAC6343E2F9}"/>
              </a:ext>
            </a:extLst>
          </p:cNvPr>
          <p:cNvSpPr/>
          <p:nvPr/>
        </p:nvSpPr>
        <p:spPr>
          <a:xfrm>
            <a:off x="1101436" y="1404446"/>
            <a:ext cx="9829800" cy="3806170"/>
          </a:xfrm>
          <a:prstGeom prst="rect">
            <a:avLst/>
          </a:prstGeom>
        </p:spPr>
        <p:txBody>
          <a:bodyPr wrap="square">
            <a:spAutoFit/>
          </a:bodyPr>
          <a:lstStyle/>
          <a:p>
            <a:pPr marL="142875" marR="0" lvl="0"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sz="1600" b="0" i="0" u="none" strike="noStrike" kern="0" cap="none" spc="0" normalizeH="0" baseline="0" noProof="0">
                <a:ln>
                  <a:noFill/>
                </a:ln>
                <a:solidFill>
                  <a:prstClr val="black"/>
                </a:solidFill>
                <a:effectLst/>
                <a:uLnTx/>
                <a:uFillTx/>
                <a:latin typeface="Calibri"/>
                <a:ea typeface="+mn-ea"/>
                <a:cs typeface="+mn-cs"/>
                <a:hlinkClick r:id="rId3"/>
              </a:rPr>
              <a:t>RP-221348.zip</a:t>
            </a:r>
            <a:r>
              <a:rPr kumimoji="0" lang="en-US" sz="1600" b="0" i="0" u="none" strike="noStrike" kern="0" cap="none" spc="0" normalizeH="0" baseline="0" noProof="0">
                <a:ln>
                  <a:noFill/>
                </a:ln>
                <a:solidFill>
                  <a:prstClr val="black"/>
                </a:solidFill>
                <a:effectLst/>
                <a:uLnTx/>
                <a:uFillTx/>
                <a:latin typeface="Calibri"/>
                <a:ea typeface="+mn-ea"/>
                <a:cs typeface="+mn-cs"/>
              </a:rPr>
              <a:t> </a:t>
            </a:r>
            <a:r>
              <a:rPr kumimoji="0" lang="en-GB" sz="1600" b="0" i="0" u="none" strike="noStrike" kern="0" cap="none" spc="0" normalizeH="0" baseline="0" noProof="0">
                <a:ln>
                  <a:noFill/>
                </a:ln>
                <a:solidFill>
                  <a:prstClr val="black"/>
                </a:solidFill>
                <a:effectLst/>
                <a:uLnTx/>
                <a:uFillTx/>
                <a:latin typeface="Calibri"/>
                <a:ea typeface="+mn-ea"/>
                <a:cs typeface="+mn-cs"/>
              </a:rPr>
              <a:t>New SID on </a:t>
            </a:r>
            <a:r>
              <a:rPr kumimoji="0" lang="en-US" sz="1600" b="0" i="0" u="none" strike="noStrike" kern="0" cap="none" spc="0" normalizeH="0" baseline="0" noProof="0">
                <a:ln>
                  <a:noFill/>
                </a:ln>
                <a:solidFill>
                  <a:prstClr val="black"/>
                </a:solidFill>
                <a:effectLst/>
                <a:uLnTx/>
                <a:uFillTx/>
                <a:latin typeface="Calibri"/>
                <a:ea typeface="+mn-ea"/>
                <a:cs typeface="+mn-cs"/>
              </a:rPr>
              <a:t>Artificial Intelligence (AI)/Machine Learning (ML) for NR Air Interface </a:t>
            </a:r>
            <a:r>
              <a:rPr kumimoji="0" lang="en-GB" sz="1600" b="0" i="0" u="none" strike="noStrike" kern="0" cap="none" spc="0" normalizeH="0" baseline="0" noProof="0">
                <a:ln>
                  <a:noFill/>
                </a:ln>
                <a:solidFill>
                  <a:prstClr val="black"/>
                </a:solidFill>
                <a:effectLst/>
                <a:uLnTx/>
                <a:uFillTx/>
                <a:latin typeface="Calibri"/>
                <a:ea typeface="+mn-ea"/>
                <a:cs typeface="+mn-cs"/>
              </a:rPr>
              <a:t> is approved in RAN#96 with following objectives (high level): </a:t>
            </a:r>
          </a:p>
          <a:p>
            <a:pPr marL="600075" marR="0" lvl="1"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600" b="0" i="0" u="none" strike="noStrike" kern="0" cap="none" spc="0" normalizeH="0" baseline="0" noProof="0">
                <a:ln>
                  <a:noFill/>
                </a:ln>
                <a:solidFill>
                  <a:prstClr val="black"/>
                </a:solidFill>
                <a:effectLst/>
                <a:uLnTx/>
                <a:uFillTx/>
                <a:latin typeface="Calibri"/>
                <a:ea typeface="宋体" panose="02010600030101010101" pitchFamily="2" charset="-122"/>
                <a:cs typeface="+mn-cs"/>
              </a:rPr>
              <a:t>Use case study: CSI feedback enhancement, Beam management, Positioning accuracy enhancements</a:t>
            </a:r>
          </a:p>
          <a:p>
            <a:pPr marL="600075" marR="0" lvl="1"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600" b="0" i="0" u="none" strike="noStrike" kern="0" cap="none" spc="0" normalizeH="0" baseline="0" noProof="0">
                <a:ln>
                  <a:noFill/>
                </a:ln>
                <a:solidFill>
                  <a:prstClr val="black"/>
                </a:solidFill>
                <a:effectLst/>
                <a:uLnTx/>
                <a:uFillTx/>
                <a:latin typeface="Calibri"/>
                <a:ea typeface="宋体" panose="02010600030101010101" pitchFamily="2" charset="-122"/>
                <a:cs typeface="+mn-cs"/>
              </a:rPr>
              <a:t>AI/ML framework and terminology</a:t>
            </a:r>
            <a:endParaRPr kumimoji="0" lang="en-GB" altLang="zh-CN" sz="1600" b="0" i="0" u="none" strike="noStrike" kern="0" cap="none" spc="0" normalizeH="0" baseline="0" noProof="0">
              <a:ln>
                <a:noFill/>
              </a:ln>
              <a:solidFill>
                <a:prstClr val="black"/>
              </a:solidFill>
              <a:effectLst/>
              <a:uLnTx/>
              <a:uFillTx/>
              <a:latin typeface="Calibri"/>
              <a:ea typeface="宋体" panose="02010600030101010101" pitchFamily="2" charset="-122"/>
              <a:cs typeface="+mn-cs"/>
            </a:endParaRPr>
          </a:p>
          <a:p>
            <a:pPr marL="600075" marR="0" lvl="1"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600" b="0" i="0" u="none" strike="noStrike" kern="0" cap="none" spc="0" normalizeH="0" baseline="0" noProof="0">
                <a:ln>
                  <a:noFill/>
                </a:ln>
                <a:solidFill>
                  <a:prstClr val="black"/>
                </a:solidFill>
                <a:effectLst/>
                <a:uLnTx/>
                <a:uFillTx/>
                <a:latin typeface="Calibri"/>
                <a:ea typeface="宋体" panose="02010600030101010101" pitchFamily="2" charset="-122"/>
                <a:cs typeface="+mn-cs"/>
              </a:rPr>
              <a:t>Network-UE collaboration levels</a:t>
            </a:r>
          </a:p>
          <a:p>
            <a:pPr marL="600075" marR="0" lvl="1"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600" b="0" i="0" u="none" strike="noStrike" kern="0" cap="none" spc="0" normalizeH="0" baseline="0" noProof="0">
                <a:ln>
                  <a:noFill/>
                </a:ln>
                <a:solidFill>
                  <a:prstClr val="black"/>
                </a:solidFill>
                <a:effectLst/>
                <a:uLnTx/>
                <a:uFillTx/>
                <a:latin typeface="Calibri"/>
                <a:ea typeface="宋体" panose="02010600030101010101" pitchFamily="2" charset="-122"/>
                <a:cs typeface="+mn-cs"/>
              </a:rPr>
              <a:t>Performance evaluation methodology and KPIs</a:t>
            </a:r>
            <a:endParaRPr kumimoji="0" lang="en-GB" altLang="zh-CN" sz="1600" b="0" i="0" u="none" strike="noStrike" kern="0" cap="none" spc="0" normalizeH="0" baseline="0" noProof="0">
              <a:ln>
                <a:noFill/>
              </a:ln>
              <a:solidFill>
                <a:prstClr val="black"/>
              </a:solidFill>
              <a:effectLst/>
              <a:uLnTx/>
              <a:uFillTx/>
              <a:latin typeface="Calibri"/>
              <a:ea typeface="宋体" panose="02010600030101010101" pitchFamily="2" charset="-122"/>
              <a:cs typeface="+mn-cs"/>
            </a:endParaRPr>
          </a:p>
          <a:p>
            <a:pPr marL="142875" marR="0" lvl="0"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600" b="0" i="0" u="none" strike="noStrike" kern="0" cap="none" spc="0" normalizeH="0" baseline="0" noProof="0">
                <a:ln>
                  <a:noFill/>
                </a:ln>
                <a:solidFill>
                  <a:prstClr val="black"/>
                </a:solidFill>
                <a:effectLst/>
                <a:uLnTx/>
                <a:uFillTx/>
                <a:latin typeface="Calibri"/>
                <a:ea typeface="宋体" panose="02010600030101010101" pitchFamily="2" charset="-122"/>
                <a:cs typeface="+mn-cs"/>
              </a:rPr>
              <a:t>High level progress summary and future plan </a:t>
            </a:r>
          </a:p>
          <a:p>
            <a:pPr marL="600075" marR="0" lvl="1"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600" b="0" i="0" u="none" strike="noStrike" kern="0" cap="none" spc="0" normalizeH="0" baseline="0" noProof="0">
                <a:ln>
                  <a:noFill/>
                </a:ln>
                <a:solidFill>
                  <a:prstClr val="black"/>
                </a:solidFill>
                <a:effectLst/>
                <a:uLnTx/>
                <a:uFillTx/>
                <a:latin typeface="Calibri"/>
                <a:ea typeface="宋体" panose="02010600030101010101" pitchFamily="2" charset="-122"/>
                <a:cs typeface="+mn-cs"/>
              </a:rPr>
              <a:t>Complete AI/ML model, terminology and description to identify common and specific characteristics for framework investigations, since main aspects of lifecycle management have been deeply discussed</a:t>
            </a:r>
          </a:p>
          <a:p>
            <a:pPr marL="600075" marR="0" lvl="1"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600" b="0" i="0" u="none" strike="noStrike" kern="0" cap="none" spc="0" normalizeH="0" baseline="0" noProof="0">
                <a:ln>
                  <a:noFill/>
                </a:ln>
                <a:solidFill>
                  <a:prstClr val="black"/>
                </a:solidFill>
                <a:effectLst/>
                <a:uLnTx/>
                <a:uFillTx/>
                <a:latin typeface="Calibri"/>
                <a:ea typeface="宋体" panose="02010600030101010101" pitchFamily="2" charset="-122"/>
                <a:cs typeface="+mn-cs"/>
              </a:rPr>
              <a:t>Evaluate performance benefits of AI/ML based algorithms for the agreed use cases in the final representative set, since various performance results have been provided for not fully aligned scenarios and use cases</a:t>
            </a:r>
          </a:p>
          <a:p>
            <a:pPr marL="600075" marR="0" lvl="1"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600" b="0" i="0" u="none" strike="noStrike" kern="0" cap="none" spc="0" normalizeH="0" baseline="0" noProof="0">
                <a:ln>
                  <a:noFill/>
                </a:ln>
                <a:solidFill>
                  <a:prstClr val="black"/>
                </a:solidFill>
                <a:effectLst/>
                <a:uLnTx/>
                <a:uFillTx/>
                <a:latin typeface="Calibri"/>
                <a:ea typeface="宋体" panose="02010600030101010101" pitchFamily="2" charset="-122"/>
                <a:cs typeface="+mn-cs"/>
              </a:rPr>
              <a:t>Assess potential specification impact, specifically for the agreed use cases in the final representative set and for a common framework</a:t>
            </a:r>
            <a:endParaRPr kumimoji="0" lang="en-US" altLang="zh-CN" sz="1425" b="0" i="0" u="none" strike="noStrike" kern="0" cap="none" spc="0" normalizeH="0" baseline="0" noProof="0">
              <a:ln>
                <a:noFill/>
              </a:ln>
              <a:solidFill>
                <a:srgbClr val="4F81BD"/>
              </a:solidFill>
              <a:effectLst/>
              <a:uLnTx/>
              <a:uFillTx/>
              <a:latin typeface="Calibri"/>
              <a:ea typeface="宋体" panose="02010600030101010101" pitchFamily="2" charset="-122"/>
              <a:cs typeface="+mn-cs"/>
            </a:endParaRPr>
          </a:p>
        </p:txBody>
      </p:sp>
      <p:sp>
        <p:nvSpPr>
          <p:cNvPr id="6" name="副标题 1">
            <a:extLst>
              <a:ext uri="{FF2B5EF4-FFF2-40B4-BE49-F238E27FC236}">
                <a16:creationId xmlns:a16="http://schemas.microsoft.com/office/drawing/2014/main" id="{4B7D9065-4F76-4B9E-8069-D656199B8E54}"/>
              </a:ext>
            </a:extLst>
          </p:cNvPr>
          <p:cNvSpPr txBox="1"/>
          <p:nvPr/>
        </p:nvSpPr>
        <p:spPr>
          <a:xfrm>
            <a:off x="1101436" y="272300"/>
            <a:ext cx="9414164" cy="708429"/>
          </a:xfrm>
          <a:prstGeom prst="rect">
            <a:avLst/>
          </a:prstGeom>
        </p:spPr>
        <p:txBody>
          <a:bodyPr vert="horz" lIns="0" tIns="0" rIns="0" bIns="0" rtlCol="0" anchor="ctr" anchorCtr="0">
            <a:noAutofit/>
          </a:bodyPr>
          <a:lstStyle>
            <a:lvl1pPr marL="0" indent="0" algn="l" defTabSz="914400" rtl="0" eaLnBrk="1" latinLnBrk="0" hangingPunct="1">
              <a:lnSpc>
                <a:spcPts val="3430"/>
              </a:lnSpc>
              <a:spcBef>
                <a:spcPts val="0"/>
              </a:spcBef>
              <a:buFont typeface="Arial" panose="020B0604020202020204" pitchFamily="34" charset="0"/>
              <a:buNone/>
              <a:defRPr sz="3200" kern="1200" baseline="0">
                <a:solidFill>
                  <a:schemeClr val="tx1"/>
                </a:solidFill>
                <a:latin typeface="微软雅黑" panose="020B0503020204020204" pitchFamily="34" charset="-122"/>
                <a:ea typeface="微软雅黑" panose="020B0503020204020204" pitchFamily="34" charset="-122"/>
                <a:cs typeface="+mn-cs"/>
              </a:defRPr>
            </a:lvl1pPr>
            <a:lvl2pPr marL="593725" indent="0" algn="ctr" defTabSz="914400" rtl="0" eaLnBrk="1" latinLnBrk="0" hangingPunct="1">
              <a:lnSpc>
                <a:spcPct val="90000"/>
              </a:lnSpc>
              <a:spcBef>
                <a:spcPts val="500"/>
              </a:spcBef>
              <a:buFont typeface="Arial" panose="020B0604020202020204" pitchFamily="34" charset="0"/>
              <a:buNone/>
              <a:defRPr sz="2595" kern="1200">
                <a:solidFill>
                  <a:schemeClr val="tx1"/>
                </a:solidFill>
                <a:latin typeface="+mn-lt"/>
                <a:ea typeface="+mn-ea"/>
                <a:cs typeface="+mn-cs"/>
              </a:defRPr>
            </a:lvl2pPr>
            <a:lvl3pPr marL="1187450" indent="0" algn="ctr" defTabSz="914400" rtl="0" eaLnBrk="1" latinLnBrk="0" hangingPunct="1">
              <a:lnSpc>
                <a:spcPct val="90000"/>
              </a:lnSpc>
              <a:spcBef>
                <a:spcPts val="500"/>
              </a:spcBef>
              <a:buFont typeface="Arial" panose="020B0604020202020204" pitchFamily="34" charset="0"/>
              <a:buNone/>
              <a:defRPr sz="2335" kern="1200">
                <a:solidFill>
                  <a:schemeClr val="tx1"/>
                </a:solidFill>
                <a:latin typeface="+mn-lt"/>
                <a:ea typeface="+mn-ea"/>
                <a:cs typeface="+mn-cs"/>
              </a:defRPr>
            </a:lvl3pPr>
            <a:lvl4pPr marL="178117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4pPr>
            <a:lvl5pPr marL="2374900"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5pPr>
            <a:lvl6pPr marL="296862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6pPr>
            <a:lvl7pPr marL="356171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7pPr>
            <a:lvl8pPr marL="4155440"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8pPr>
            <a:lvl9pPr marL="474916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9pPr>
          </a:lstStyle>
          <a:p>
            <a:pPr marL="0" marR="0" lvl="0" indent="0" algn="l" defTabSz="914400" rtl="0" eaLnBrk="1" fontAlgn="base" latinLnBrk="0" hangingPunct="1">
              <a:lnSpc>
                <a:spcPts val="2580"/>
              </a:lnSpc>
              <a:spcBef>
                <a:spcPts val="0"/>
              </a:spcBef>
              <a:spcAft>
                <a:spcPct val="0"/>
              </a:spcAft>
              <a:buClrTx/>
              <a:buSzTx/>
              <a:buFont typeface="Arial" panose="020B0604020202020204" pitchFamily="34" charset="0"/>
              <a:buNone/>
              <a:tabLst/>
              <a:defRPr/>
            </a:pPr>
            <a:r>
              <a:rPr kumimoji="1" lang="en-US" altLang="zh-CN" sz="2800" b="1" i="0" u="none" strike="noStrike" kern="1200" cap="none" spc="0" normalizeH="0" baseline="0" noProof="0">
                <a:ln>
                  <a:noFill/>
                </a:ln>
                <a:solidFill>
                  <a:prstClr val="black"/>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Introduction of  Study on </a:t>
            </a:r>
            <a:r>
              <a:rPr kumimoji="1" lang="nn-NO" altLang="zh-CN" sz="2800" b="1" i="0" u="none" strike="noStrike" kern="1200" cap="none" spc="0" normalizeH="0" baseline="0" noProof="0">
                <a:ln>
                  <a:noFill/>
                </a:ln>
                <a:solidFill>
                  <a:prstClr val="black"/>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AI/ML for NR Air Interface in RA1</a:t>
            </a:r>
            <a:endParaRPr kumimoji="1" lang="en-US" altLang="zh-CN" sz="2800" b="1" i="0" u="none" strike="noStrike" kern="1200" cap="none" spc="0" normalizeH="0" baseline="0" noProof="0">
              <a:ln>
                <a:noFill/>
              </a:ln>
              <a:solidFill>
                <a:prstClr val="black"/>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948698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17"/>
          <p:cNvSpPr txBox="1">
            <a:spLocks/>
          </p:cNvSpPr>
          <p:nvPr/>
        </p:nvSpPr>
        <p:spPr>
          <a:xfrm>
            <a:off x="1687585" y="1030154"/>
            <a:ext cx="9020173" cy="4829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sz="2100" b="1" i="0" u="none" strike="noStrike" kern="1200" cap="none" spc="0" normalizeH="0" baseline="0" noProof="0">
                <a:ln>
                  <a:noFill/>
                </a:ln>
                <a:solidFill>
                  <a:prstClr val="white"/>
                </a:solidFill>
                <a:effectLst/>
                <a:uLnTx/>
                <a:uFillTx/>
                <a:latin typeface="Calibri"/>
                <a:ea typeface="+mn-ea"/>
                <a:cs typeface="+mn-cs"/>
              </a:rPr>
              <a:t>xxx</a:t>
            </a:r>
            <a:endParaRPr kumimoji="1" lang="zh-CN" altLang="en-US" sz="2100" b="0" i="0" u="none" strike="noStrike" kern="1200" cap="none" spc="0" normalizeH="0" baseline="0" noProof="0">
              <a:ln>
                <a:noFill/>
              </a:ln>
              <a:solidFill>
                <a:prstClr val="white"/>
              </a:solidFill>
              <a:effectLst/>
              <a:uLnTx/>
              <a:uFillTx/>
              <a:latin typeface="vivo Bold"/>
              <a:ea typeface="vivo type CN简 Regular" panose="02000500000000000000" pitchFamily="50" charset="-122"/>
              <a:cs typeface="+mn-cs"/>
            </a:endParaRPr>
          </a:p>
        </p:txBody>
      </p:sp>
      <p:sp>
        <p:nvSpPr>
          <p:cNvPr id="4" name="矩形 3">
            <a:extLst>
              <a:ext uri="{FF2B5EF4-FFF2-40B4-BE49-F238E27FC236}">
                <a16:creationId xmlns:a16="http://schemas.microsoft.com/office/drawing/2014/main" id="{3A4722BC-18EC-4CDC-AF9C-7AAC6343E2F9}"/>
              </a:ext>
            </a:extLst>
          </p:cNvPr>
          <p:cNvSpPr/>
          <p:nvPr/>
        </p:nvSpPr>
        <p:spPr>
          <a:xfrm>
            <a:off x="443345" y="868946"/>
            <a:ext cx="9814140" cy="5668218"/>
          </a:xfrm>
          <a:prstGeom prst="rect">
            <a:avLst/>
          </a:prstGeom>
        </p:spPr>
        <p:txBody>
          <a:bodyPr wrap="square">
            <a:spAutoFit/>
          </a:bodyPr>
          <a:lstStyle/>
          <a:p>
            <a:pPr marL="142875" marR="0" lvl="0"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425" b="0" i="0" u="none" strike="noStrike" kern="0" cap="none" spc="0" normalizeH="0" baseline="0" noProof="0">
                <a:ln>
                  <a:noFill/>
                </a:ln>
                <a:solidFill>
                  <a:prstClr val="black"/>
                </a:solidFill>
                <a:effectLst/>
                <a:uLnTx/>
                <a:uFillTx/>
                <a:latin typeface="Calibri"/>
                <a:ea typeface="宋体" panose="02010600030101010101" pitchFamily="2" charset="-122"/>
                <a:cs typeface="+mn-cs"/>
              </a:rPr>
              <a:t>AI/ML framework and terminology    </a:t>
            </a:r>
          </a:p>
          <a:p>
            <a:pPr marL="600075" marR="0" lvl="1"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425" b="0" i="0" u="none" strike="noStrike" kern="0" cap="none" spc="0" normalizeH="0" baseline="0" noProof="0">
                <a:ln>
                  <a:noFill/>
                </a:ln>
                <a:solidFill>
                  <a:srgbClr val="4F81BD"/>
                </a:solidFill>
                <a:effectLst/>
                <a:uLnTx/>
                <a:uFillTx/>
                <a:latin typeface="Calibri"/>
                <a:ea typeface="宋体" panose="02010600030101010101" pitchFamily="2" charset="-122"/>
                <a:cs typeface="+mn-cs"/>
              </a:rPr>
              <a:t>SA2 Impacts: alignment btw SA2 as AI/ML framework and terminology has been defined in since</a:t>
            </a:r>
            <a:r>
              <a:rPr kumimoji="0" lang="zh-CN" altLang="en-US" sz="1425" b="0" i="0" u="none" strike="noStrike" kern="0" cap="none" spc="0" normalizeH="0" baseline="0" noProof="0">
                <a:ln>
                  <a:noFill/>
                </a:ln>
                <a:solidFill>
                  <a:srgbClr val="4F81BD"/>
                </a:solidFill>
                <a:effectLst/>
                <a:uLnTx/>
                <a:uFillTx/>
                <a:latin typeface="Calibri"/>
                <a:ea typeface="宋体" panose="02010600030101010101" pitchFamily="2" charset="-122"/>
                <a:cs typeface="+mn-cs"/>
              </a:rPr>
              <a:t> </a:t>
            </a:r>
            <a:r>
              <a:rPr kumimoji="0" lang="en-US" altLang="zh-CN" sz="1425" b="0" i="0" u="none" strike="noStrike" kern="0" cap="none" spc="0" normalizeH="0" baseline="0" noProof="0">
                <a:ln>
                  <a:noFill/>
                </a:ln>
                <a:solidFill>
                  <a:srgbClr val="4F81BD"/>
                </a:solidFill>
                <a:effectLst/>
                <a:uLnTx/>
                <a:uFillTx/>
                <a:latin typeface="Calibri"/>
                <a:ea typeface="宋体" panose="02010600030101010101" pitchFamily="2" charset="-122"/>
                <a:cs typeface="+mn-cs"/>
              </a:rPr>
              <a:t>R16</a:t>
            </a:r>
            <a:r>
              <a:rPr kumimoji="0" lang="zh-CN" altLang="en-US" sz="1425" b="0" i="0" u="none" strike="noStrike" kern="0" cap="none" spc="0" normalizeH="0" baseline="0" noProof="0">
                <a:ln>
                  <a:noFill/>
                </a:ln>
                <a:solidFill>
                  <a:srgbClr val="4F81BD"/>
                </a:solidFill>
                <a:effectLst/>
                <a:uLnTx/>
                <a:uFillTx/>
                <a:latin typeface="Calibri"/>
                <a:ea typeface="宋体" panose="02010600030101010101" pitchFamily="2" charset="-122"/>
                <a:cs typeface="+mn-cs"/>
              </a:rPr>
              <a:t> </a:t>
            </a:r>
            <a:r>
              <a:rPr kumimoji="0" lang="en-US" altLang="zh-CN" sz="1425" b="0" i="0" u="none" strike="noStrike" kern="0" cap="none" spc="0" normalizeH="0" baseline="0" noProof="0">
                <a:ln>
                  <a:noFill/>
                </a:ln>
                <a:solidFill>
                  <a:srgbClr val="4F81BD"/>
                </a:solidFill>
                <a:effectLst/>
                <a:uLnTx/>
                <a:uFillTx/>
                <a:latin typeface="Calibri"/>
                <a:ea typeface="宋体" panose="02010600030101010101" pitchFamily="2" charset="-122"/>
                <a:cs typeface="+mn-cs"/>
              </a:rPr>
              <a:t>eNA/R17</a:t>
            </a:r>
            <a:r>
              <a:rPr kumimoji="0" lang="zh-CN" altLang="en-US" sz="1425" b="0" i="0" u="none" strike="noStrike" kern="0" cap="none" spc="0" normalizeH="0" baseline="0" noProof="0">
                <a:ln>
                  <a:noFill/>
                </a:ln>
                <a:solidFill>
                  <a:srgbClr val="4F81BD"/>
                </a:solidFill>
                <a:effectLst/>
                <a:uLnTx/>
                <a:uFillTx/>
                <a:latin typeface="Calibri"/>
                <a:ea typeface="宋体" panose="02010600030101010101" pitchFamily="2" charset="-122"/>
                <a:cs typeface="+mn-cs"/>
              </a:rPr>
              <a:t> </a:t>
            </a:r>
            <a:r>
              <a:rPr kumimoji="0" lang="en-US" altLang="zh-CN" sz="1425" b="0" i="0" u="none" strike="noStrike" kern="0" cap="none" spc="0" normalizeH="0" baseline="0" noProof="0">
                <a:ln>
                  <a:noFill/>
                </a:ln>
                <a:solidFill>
                  <a:srgbClr val="4F81BD"/>
                </a:solidFill>
                <a:effectLst/>
                <a:uLnTx/>
                <a:uFillTx/>
                <a:latin typeface="Calibri"/>
                <a:ea typeface="宋体" panose="02010600030101010101" pitchFamily="2" charset="-122"/>
                <a:cs typeface="+mn-cs"/>
              </a:rPr>
              <a:t>eNA_ph2/R18 eNA_ph3</a:t>
            </a:r>
          </a:p>
          <a:p>
            <a:pPr marL="142875" marR="0" lvl="0"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425" b="0" i="0" u="none" strike="noStrike" kern="0" cap="none" spc="0" normalizeH="0" baseline="0" noProof="0">
                <a:ln>
                  <a:noFill/>
                </a:ln>
                <a:solidFill>
                  <a:prstClr val="black"/>
                </a:solidFill>
                <a:effectLst/>
                <a:uLnTx/>
                <a:uFillTx/>
                <a:latin typeface="Calibri"/>
                <a:ea typeface="宋体" panose="02010600030101010101" pitchFamily="2" charset="-122"/>
                <a:cs typeface="+mn-cs"/>
              </a:rPr>
              <a:t>Lifecycle management of AI/ML model: e.g., data collection, model training, model deployment, model transfer, model inference, model monitoring, model updating, Model selection/activation/deactivation/switching/fallback, UE capability</a:t>
            </a:r>
          </a:p>
          <a:p>
            <a:pPr marL="600075" marR="0" lvl="1"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425" b="0" i="0" u="none" strike="noStrike" kern="0" cap="none" spc="0" normalizeH="0" baseline="0" noProof="0">
                <a:ln>
                  <a:noFill/>
                </a:ln>
                <a:solidFill>
                  <a:srgbClr val="4F81BD"/>
                </a:solidFill>
                <a:effectLst/>
                <a:uLnTx/>
                <a:uFillTx/>
                <a:latin typeface="Calibri"/>
                <a:ea typeface="宋体" panose="02010600030101010101" pitchFamily="2" charset="-122"/>
                <a:cs typeface="+mn-cs"/>
              </a:rPr>
              <a:t>SA2 Impacts: alignment btw SA2 as Lifecycle management esp. data collection, model training, model inference, model monitoring defined in since</a:t>
            </a:r>
            <a:r>
              <a:rPr kumimoji="0" lang="zh-CN" altLang="en-US" sz="1425" b="0" i="0" u="none" strike="noStrike" kern="0" cap="none" spc="0" normalizeH="0" baseline="0" noProof="0">
                <a:ln>
                  <a:noFill/>
                </a:ln>
                <a:solidFill>
                  <a:srgbClr val="4F81BD"/>
                </a:solidFill>
                <a:effectLst/>
                <a:uLnTx/>
                <a:uFillTx/>
                <a:latin typeface="Calibri"/>
                <a:ea typeface="宋体" panose="02010600030101010101" pitchFamily="2" charset="-122"/>
                <a:cs typeface="+mn-cs"/>
              </a:rPr>
              <a:t> </a:t>
            </a:r>
            <a:r>
              <a:rPr kumimoji="0" lang="en-US" altLang="zh-CN" sz="1425" b="0" i="0" u="none" strike="noStrike" kern="0" cap="none" spc="0" normalizeH="0" baseline="0" noProof="0">
                <a:ln>
                  <a:noFill/>
                </a:ln>
                <a:solidFill>
                  <a:srgbClr val="4F81BD"/>
                </a:solidFill>
                <a:effectLst/>
                <a:uLnTx/>
                <a:uFillTx/>
                <a:latin typeface="Calibri"/>
                <a:ea typeface="宋体" panose="02010600030101010101" pitchFamily="2" charset="-122"/>
                <a:cs typeface="+mn-cs"/>
              </a:rPr>
              <a:t>R16</a:t>
            </a:r>
            <a:r>
              <a:rPr kumimoji="0" lang="zh-CN" altLang="en-US" sz="1425" b="0" i="0" u="none" strike="noStrike" kern="0" cap="none" spc="0" normalizeH="0" baseline="0" noProof="0">
                <a:ln>
                  <a:noFill/>
                </a:ln>
                <a:solidFill>
                  <a:srgbClr val="4F81BD"/>
                </a:solidFill>
                <a:effectLst/>
                <a:uLnTx/>
                <a:uFillTx/>
                <a:latin typeface="Calibri"/>
                <a:ea typeface="宋体" panose="02010600030101010101" pitchFamily="2" charset="-122"/>
                <a:cs typeface="+mn-cs"/>
              </a:rPr>
              <a:t> </a:t>
            </a:r>
            <a:r>
              <a:rPr kumimoji="0" lang="en-US" altLang="zh-CN" sz="1425" b="0" i="0" u="none" strike="noStrike" kern="0" cap="none" spc="0" normalizeH="0" baseline="0" noProof="0">
                <a:ln>
                  <a:noFill/>
                </a:ln>
                <a:solidFill>
                  <a:srgbClr val="4F81BD"/>
                </a:solidFill>
                <a:effectLst/>
                <a:uLnTx/>
                <a:uFillTx/>
                <a:latin typeface="Calibri"/>
                <a:ea typeface="宋体" panose="02010600030101010101" pitchFamily="2" charset="-122"/>
                <a:cs typeface="+mn-cs"/>
              </a:rPr>
              <a:t>eNA/R17</a:t>
            </a:r>
            <a:r>
              <a:rPr kumimoji="0" lang="zh-CN" altLang="en-US" sz="1425" b="0" i="0" u="none" strike="noStrike" kern="0" cap="none" spc="0" normalizeH="0" baseline="0" noProof="0">
                <a:ln>
                  <a:noFill/>
                </a:ln>
                <a:solidFill>
                  <a:srgbClr val="4F81BD"/>
                </a:solidFill>
                <a:effectLst/>
                <a:uLnTx/>
                <a:uFillTx/>
                <a:latin typeface="Calibri"/>
                <a:ea typeface="宋体" panose="02010600030101010101" pitchFamily="2" charset="-122"/>
                <a:cs typeface="+mn-cs"/>
              </a:rPr>
              <a:t> </a:t>
            </a:r>
            <a:r>
              <a:rPr kumimoji="0" lang="en-US" altLang="zh-CN" sz="1425" b="0" i="0" u="none" strike="noStrike" kern="0" cap="none" spc="0" normalizeH="0" baseline="0" noProof="0">
                <a:ln>
                  <a:noFill/>
                </a:ln>
                <a:solidFill>
                  <a:srgbClr val="4F81BD"/>
                </a:solidFill>
                <a:effectLst/>
                <a:uLnTx/>
                <a:uFillTx/>
                <a:latin typeface="Calibri"/>
                <a:ea typeface="宋体" panose="02010600030101010101" pitchFamily="2" charset="-122"/>
                <a:cs typeface="+mn-cs"/>
              </a:rPr>
              <a:t>eNA_ph2/R18 eNA_ph3</a:t>
            </a:r>
          </a:p>
          <a:p>
            <a:pPr marL="142875" marR="0" lvl="0"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425" b="0" i="0" u="none" strike="noStrike" kern="0" cap="none" spc="0" normalizeH="0" baseline="0" noProof="0">
                <a:ln>
                  <a:noFill/>
                </a:ln>
                <a:solidFill>
                  <a:prstClr val="black"/>
                </a:solidFill>
                <a:effectLst/>
                <a:uLnTx/>
                <a:uFillTx/>
                <a:latin typeface="Calibri"/>
                <a:ea typeface="宋体" panose="02010600030101010101" pitchFamily="2" charset="-122"/>
                <a:cs typeface="+mn-cs"/>
              </a:rPr>
              <a:t>Use case study</a:t>
            </a:r>
          </a:p>
          <a:p>
            <a:pPr marL="485775" marR="0" lvl="1"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425" b="0" i="0" u="none" strike="noStrike" kern="0" cap="none" spc="0" normalizeH="0" baseline="0" noProof="0">
                <a:ln>
                  <a:noFill/>
                </a:ln>
                <a:solidFill>
                  <a:prstClr val="black"/>
                </a:solidFill>
                <a:effectLst/>
                <a:uLnTx/>
                <a:uFillTx/>
                <a:latin typeface="Calibri"/>
                <a:ea typeface="宋体" panose="02010600030101010101" pitchFamily="2" charset="-122"/>
                <a:cs typeface="+mn-cs"/>
              </a:rPr>
              <a:t>CSI feedback enhancement: CSI compression, CSI prediction</a:t>
            </a:r>
          </a:p>
          <a:p>
            <a:pPr marL="485775" marR="0" lvl="1"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425" b="0" i="0" u="none" strike="noStrike" kern="0" cap="none" spc="0" normalizeH="0" baseline="0" noProof="0">
                <a:ln>
                  <a:noFill/>
                </a:ln>
                <a:solidFill>
                  <a:prstClr val="black"/>
                </a:solidFill>
                <a:effectLst/>
                <a:uLnTx/>
                <a:uFillTx/>
                <a:latin typeface="Calibri"/>
                <a:ea typeface="宋体" panose="02010600030101010101" pitchFamily="2" charset="-122"/>
                <a:cs typeface="+mn-cs"/>
              </a:rPr>
              <a:t>Beam management: spatial domain beam prediction, temporal domain beam prediction</a:t>
            </a:r>
          </a:p>
          <a:p>
            <a:pPr marL="485775" marR="0" lvl="1"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425" b="0" i="0" u="none" strike="noStrike" kern="0" cap="none" spc="0" normalizeH="0" baseline="0" noProof="0">
                <a:ln>
                  <a:noFill/>
                </a:ln>
                <a:solidFill>
                  <a:prstClr val="black"/>
                </a:solidFill>
                <a:effectLst/>
                <a:uLnTx/>
                <a:uFillTx/>
                <a:latin typeface="Calibri"/>
                <a:ea typeface="宋体" panose="02010600030101010101" pitchFamily="2" charset="-122"/>
                <a:cs typeface="+mn-cs"/>
              </a:rPr>
              <a:t>Positioning accuracy enhancements: direct AI/ML positioning, AI/ML assisted positioning</a:t>
            </a:r>
          </a:p>
          <a:p>
            <a:pPr marL="942975" marR="0" lvl="2"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425" b="0" i="0" u="none" strike="noStrike" kern="0" cap="none" spc="0" normalizeH="0" baseline="0" noProof="0">
                <a:ln>
                  <a:noFill/>
                </a:ln>
                <a:solidFill>
                  <a:srgbClr val="4F81BD"/>
                </a:solidFill>
                <a:effectLst/>
                <a:uLnTx/>
                <a:uFillTx/>
                <a:latin typeface="Calibri"/>
                <a:ea typeface="宋体" panose="02010600030101010101" pitchFamily="2" charset="-122"/>
                <a:cs typeface="+mn-cs"/>
              </a:rPr>
              <a:t>SA2 Impacts: LCS architecture enhancement needed and </a:t>
            </a:r>
            <a:r>
              <a:rPr kumimoji="0" lang="en-US" altLang="zh-CN" sz="1425" b="0" i="0" u="none" strike="noStrike" kern="0" cap="none" spc="0" normalizeH="0" baseline="0" noProof="0">
                <a:ln>
                  <a:noFill/>
                </a:ln>
                <a:solidFill>
                  <a:srgbClr val="4F81BD"/>
                </a:solidFill>
                <a:effectLst/>
                <a:uLnTx/>
                <a:uFillTx/>
                <a:latin typeface="Calibri"/>
                <a:ea typeface="宋体" panose="02010600030101010101" pitchFamily="2" charset="-122"/>
                <a:cs typeface="+mn-cs"/>
                <a:sym typeface="方正兰亭黑_GBK" pitchFamily="2" charset="-122"/>
              </a:rPr>
              <a:t>related with ML Model delivery and UE data collection (positioning specific)</a:t>
            </a:r>
            <a:endParaRPr kumimoji="0" lang="en-US" altLang="zh-CN" sz="1425" b="0" i="0" u="none" strike="noStrike" kern="0" cap="none" spc="0" normalizeH="0" baseline="0" noProof="0">
              <a:ln>
                <a:noFill/>
              </a:ln>
              <a:solidFill>
                <a:srgbClr val="4F81BD"/>
              </a:solidFill>
              <a:effectLst/>
              <a:uLnTx/>
              <a:uFillTx/>
              <a:latin typeface="Calibri"/>
              <a:ea typeface="宋体" panose="02010600030101010101" pitchFamily="2" charset="-122"/>
              <a:cs typeface="+mn-cs"/>
            </a:endParaRPr>
          </a:p>
          <a:p>
            <a:pPr marL="142875" marR="0" lvl="0"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425" b="0" i="0" u="none" strike="noStrike" kern="0" cap="none" spc="0" normalizeH="0" baseline="0" noProof="0">
                <a:ln>
                  <a:noFill/>
                </a:ln>
                <a:solidFill>
                  <a:prstClr val="black"/>
                </a:solidFill>
                <a:effectLst/>
                <a:uLnTx/>
                <a:uFillTx/>
                <a:latin typeface="Calibri"/>
                <a:ea typeface="宋体" panose="02010600030101010101" pitchFamily="2" charset="-122"/>
                <a:cs typeface="+mn-cs"/>
              </a:rPr>
              <a:t>Network-UE collaboration levels </a:t>
            </a:r>
            <a:r>
              <a:rPr kumimoji="0" lang="en-US" altLang="zh-CN" sz="1425" b="0" i="0" u="none" strike="noStrike" kern="0" cap="none" spc="0" normalizeH="0" baseline="0" noProof="0">
                <a:ln>
                  <a:noFill/>
                </a:ln>
                <a:solidFill>
                  <a:srgbClr val="4F81BD"/>
                </a:solidFill>
                <a:effectLst/>
                <a:uLnTx/>
                <a:uFillTx/>
                <a:latin typeface="Calibri"/>
                <a:ea typeface="宋体" panose="02010600030101010101" pitchFamily="2" charset="-122"/>
                <a:cs typeface="+mn-cs"/>
              </a:rPr>
              <a:t>(SA2 impacts: ML model transfer and mode ID/analytics ID concept)</a:t>
            </a:r>
          </a:p>
          <a:p>
            <a:pPr marL="485775" marR="0" lvl="1"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425" b="0" i="0" u="none" strike="noStrike" kern="0" cap="none" spc="0" normalizeH="0" baseline="0" noProof="0">
                <a:ln>
                  <a:noFill/>
                </a:ln>
                <a:solidFill>
                  <a:prstClr val="black"/>
                </a:solidFill>
                <a:effectLst/>
                <a:uLnTx/>
                <a:uFillTx/>
                <a:latin typeface="Calibri"/>
                <a:ea typeface="宋体" panose="02010600030101010101" pitchFamily="2" charset="-122"/>
                <a:cs typeface="+mn-cs"/>
              </a:rPr>
              <a:t>Level x: No collaboration</a:t>
            </a:r>
          </a:p>
          <a:p>
            <a:pPr marL="485775" marR="0" lvl="1"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425" b="0" i="0" u="none" strike="noStrike" kern="0" cap="none" spc="0" normalizeH="0" baseline="0" noProof="0">
                <a:ln>
                  <a:noFill/>
                </a:ln>
                <a:solidFill>
                  <a:prstClr val="black"/>
                </a:solidFill>
                <a:effectLst/>
                <a:uLnTx/>
                <a:uFillTx/>
                <a:latin typeface="Calibri"/>
                <a:ea typeface="宋体" panose="02010600030101010101" pitchFamily="2" charset="-122"/>
                <a:cs typeface="+mn-cs"/>
              </a:rPr>
              <a:t>Level y: Signaling-based collaboration without model transfer</a:t>
            </a:r>
          </a:p>
          <a:p>
            <a:pPr marL="485775" marR="0" lvl="1"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425" b="0" i="0" u="none" strike="noStrike" kern="0" cap="none" spc="0" normalizeH="0" baseline="0" noProof="0">
                <a:ln>
                  <a:noFill/>
                </a:ln>
                <a:solidFill>
                  <a:prstClr val="black"/>
                </a:solidFill>
                <a:effectLst/>
                <a:uLnTx/>
                <a:uFillTx/>
                <a:latin typeface="Calibri"/>
                <a:ea typeface="宋体" panose="02010600030101010101" pitchFamily="2" charset="-122"/>
                <a:cs typeface="+mn-cs"/>
              </a:rPr>
              <a:t>Level z: Signaling-based collaboration with model transfer</a:t>
            </a:r>
          </a:p>
          <a:p>
            <a:pPr marL="142875" marR="0" lvl="0"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425" b="0" i="0" u="none" strike="noStrike" kern="0" cap="none" spc="0" normalizeH="0" baseline="0" noProof="0">
                <a:ln>
                  <a:noFill/>
                </a:ln>
                <a:solidFill>
                  <a:prstClr val="black"/>
                </a:solidFill>
                <a:effectLst/>
                <a:uLnTx/>
                <a:uFillTx/>
                <a:latin typeface="Calibri"/>
                <a:ea typeface="宋体" panose="02010600030101010101" pitchFamily="2" charset="-122"/>
                <a:cs typeface="+mn-cs"/>
              </a:rPr>
              <a:t>Performance evaluation methodology and KPIs </a:t>
            </a:r>
            <a:endParaRPr kumimoji="0" lang="en-US" altLang="zh-CN" sz="1425" b="0" i="0" u="none" strike="noStrike" kern="0" cap="none" spc="0" normalizeH="0" baseline="0" noProof="0">
              <a:ln>
                <a:noFill/>
              </a:ln>
              <a:solidFill>
                <a:srgbClr val="4F81BD"/>
              </a:solidFill>
              <a:effectLst/>
              <a:uLnTx/>
              <a:uFillTx/>
              <a:latin typeface="Calibri"/>
              <a:ea typeface="宋体" panose="02010600030101010101" pitchFamily="2" charset="-122"/>
              <a:cs typeface="+mn-cs"/>
            </a:endParaRPr>
          </a:p>
          <a:p>
            <a:pPr marL="600075" marR="0" lvl="1"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425" b="0" i="0" u="none" strike="noStrike" kern="0" cap="none" spc="0" normalizeH="0" baseline="0" noProof="0">
                <a:ln>
                  <a:noFill/>
                </a:ln>
                <a:solidFill>
                  <a:srgbClr val="4F81BD"/>
                </a:solidFill>
                <a:effectLst/>
                <a:uLnTx/>
                <a:uFillTx/>
                <a:latin typeface="Calibri"/>
                <a:ea typeface="宋体" panose="02010600030101010101" pitchFamily="2" charset="-122"/>
                <a:cs typeface="+mn-cs"/>
              </a:rPr>
              <a:t>SA2 impacts: alignment btw SA2 regarding ML Model performance monitoring in R18 eNA_ph3 KI#1 and potential R19 enhancement </a:t>
            </a:r>
          </a:p>
        </p:txBody>
      </p:sp>
      <p:sp>
        <p:nvSpPr>
          <p:cNvPr id="6" name="副标题 1">
            <a:extLst>
              <a:ext uri="{FF2B5EF4-FFF2-40B4-BE49-F238E27FC236}">
                <a16:creationId xmlns:a16="http://schemas.microsoft.com/office/drawing/2014/main" id="{4B7D9065-4F76-4B9E-8069-D656199B8E54}"/>
              </a:ext>
            </a:extLst>
          </p:cNvPr>
          <p:cNvSpPr txBox="1"/>
          <p:nvPr/>
        </p:nvSpPr>
        <p:spPr>
          <a:xfrm>
            <a:off x="571500" y="272300"/>
            <a:ext cx="8764861" cy="708429"/>
          </a:xfrm>
          <a:prstGeom prst="rect">
            <a:avLst/>
          </a:prstGeom>
        </p:spPr>
        <p:txBody>
          <a:bodyPr vert="horz" lIns="0" tIns="0" rIns="0" bIns="0" rtlCol="0" anchor="ctr" anchorCtr="0">
            <a:noAutofit/>
          </a:bodyPr>
          <a:lstStyle>
            <a:lvl1pPr marL="0" indent="0" algn="l" defTabSz="914400" rtl="0" eaLnBrk="1" latinLnBrk="0" hangingPunct="1">
              <a:lnSpc>
                <a:spcPts val="3430"/>
              </a:lnSpc>
              <a:spcBef>
                <a:spcPts val="0"/>
              </a:spcBef>
              <a:buFont typeface="Arial" panose="020B0604020202020204" pitchFamily="34" charset="0"/>
              <a:buNone/>
              <a:defRPr sz="3200" kern="1200" baseline="0">
                <a:solidFill>
                  <a:schemeClr val="tx1"/>
                </a:solidFill>
                <a:latin typeface="微软雅黑" panose="020B0503020204020204" pitchFamily="34" charset="-122"/>
                <a:ea typeface="微软雅黑" panose="020B0503020204020204" pitchFamily="34" charset="-122"/>
                <a:cs typeface="+mn-cs"/>
              </a:defRPr>
            </a:lvl1pPr>
            <a:lvl2pPr marL="593725" indent="0" algn="ctr" defTabSz="914400" rtl="0" eaLnBrk="1" latinLnBrk="0" hangingPunct="1">
              <a:lnSpc>
                <a:spcPct val="90000"/>
              </a:lnSpc>
              <a:spcBef>
                <a:spcPts val="500"/>
              </a:spcBef>
              <a:buFont typeface="Arial" panose="020B0604020202020204" pitchFamily="34" charset="0"/>
              <a:buNone/>
              <a:defRPr sz="2595" kern="1200">
                <a:solidFill>
                  <a:schemeClr val="tx1"/>
                </a:solidFill>
                <a:latin typeface="+mn-lt"/>
                <a:ea typeface="+mn-ea"/>
                <a:cs typeface="+mn-cs"/>
              </a:defRPr>
            </a:lvl2pPr>
            <a:lvl3pPr marL="1187450" indent="0" algn="ctr" defTabSz="914400" rtl="0" eaLnBrk="1" latinLnBrk="0" hangingPunct="1">
              <a:lnSpc>
                <a:spcPct val="90000"/>
              </a:lnSpc>
              <a:spcBef>
                <a:spcPts val="500"/>
              </a:spcBef>
              <a:buFont typeface="Arial" panose="020B0604020202020204" pitchFamily="34" charset="0"/>
              <a:buNone/>
              <a:defRPr sz="2335" kern="1200">
                <a:solidFill>
                  <a:schemeClr val="tx1"/>
                </a:solidFill>
                <a:latin typeface="+mn-lt"/>
                <a:ea typeface="+mn-ea"/>
                <a:cs typeface="+mn-cs"/>
              </a:defRPr>
            </a:lvl3pPr>
            <a:lvl4pPr marL="178117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4pPr>
            <a:lvl5pPr marL="2374900"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5pPr>
            <a:lvl6pPr marL="296862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6pPr>
            <a:lvl7pPr marL="356171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7pPr>
            <a:lvl8pPr marL="4155440"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8pPr>
            <a:lvl9pPr marL="474916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9pPr>
          </a:lstStyle>
          <a:p>
            <a:pPr marL="0" marR="0" lvl="0" indent="0" algn="l" defTabSz="914400" rtl="0" eaLnBrk="1" fontAlgn="base" latinLnBrk="0" hangingPunct="1">
              <a:lnSpc>
                <a:spcPts val="2580"/>
              </a:lnSpc>
              <a:spcBef>
                <a:spcPts val="0"/>
              </a:spcBef>
              <a:spcAft>
                <a:spcPct val="0"/>
              </a:spcAft>
              <a:buClrTx/>
              <a:buSzTx/>
              <a:buFont typeface="Arial" panose="020B0604020202020204" pitchFamily="34" charset="0"/>
              <a:buNone/>
              <a:tabLst/>
              <a:defRPr/>
            </a:pPr>
            <a:r>
              <a:rPr kumimoji="1" lang="en-US" altLang="zh-CN" sz="2800" b="1" i="0" u="none" strike="noStrike" kern="1200" cap="none" spc="0" normalizeH="0" baseline="0" noProof="0">
                <a:ln>
                  <a:noFill/>
                </a:ln>
                <a:solidFill>
                  <a:prstClr val="black"/>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RAN Progress (1/3)</a:t>
            </a:r>
          </a:p>
        </p:txBody>
      </p:sp>
    </p:spTree>
    <p:extLst>
      <p:ext uri="{BB962C8B-B14F-4D97-AF65-F5344CB8AC3E}">
        <p14:creationId xmlns:p14="http://schemas.microsoft.com/office/powerpoint/2010/main" val="7853915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17"/>
          <p:cNvSpPr txBox="1">
            <a:spLocks/>
          </p:cNvSpPr>
          <p:nvPr/>
        </p:nvSpPr>
        <p:spPr>
          <a:xfrm>
            <a:off x="1687585" y="1030154"/>
            <a:ext cx="9020173" cy="4829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2100" b="1" i="0" u="none" strike="noStrike" kern="1200" cap="none" spc="0" normalizeH="0" baseline="0" noProof="0">
                <a:ln>
                  <a:noFill/>
                </a:ln>
                <a:solidFill>
                  <a:prstClr val="white"/>
                </a:solidFill>
                <a:effectLst/>
                <a:uLnTx/>
                <a:uFillTx/>
                <a:latin typeface="Calibri"/>
                <a:ea typeface="宋体" panose="02010600030101010101" pitchFamily="2" charset="-122"/>
                <a:cs typeface="+mn-cs"/>
              </a:rPr>
              <a:t>xxx</a:t>
            </a:r>
            <a:endParaRPr kumimoji="1" lang="zh-CN" altLang="en-US" sz="2100" b="0" i="0" u="none" strike="noStrike" kern="1200" cap="none" spc="0" normalizeH="0" baseline="0" noProof="0">
              <a:ln>
                <a:noFill/>
              </a:ln>
              <a:solidFill>
                <a:prstClr val="white"/>
              </a:solidFill>
              <a:effectLst/>
              <a:uLnTx/>
              <a:uFillTx/>
              <a:latin typeface="vivo Bold"/>
              <a:ea typeface="vivo type CN简 Regular" panose="02000500000000000000" pitchFamily="50" charset="-122"/>
              <a:cs typeface="+mn-cs"/>
            </a:endParaRPr>
          </a:p>
        </p:txBody>
      </p:sp>
      <p:sp>
        <p:nvSpPr>
          <p:cNvPr id="4" name="矩形 3">
            <a:extLst>
              <a:ext uri="{FF2B5EF4-FFF2-40B4-BE49-F238E27FC236}">
                <a16:creationId xmlns:a16="http://schemas.microsoft.com/office/drawing/2014/main" id="{3A4722BC-18EC-4CDC-AF9C-7AAC6343E2F9}"/>
              </a:ext>
            </a:extLst>
          </p:cNvPr>
          <p:cNvSpPr/>
          <p:nvPr/>
        </p:nvSpPr>
        <p:spPr>
          <a:xfrm>
            <a:off x="758536" y="1175971"/>
            <a:ext cx="9949222" cy="5146281"/>
          </a:xfrm>
          <a:prstGeom prst="rect">
            <a:avLst/>
          </a:prstGeom>
        </p:spPr>
        <p:txBody>
          <a:bodyPr wrap="square">
            <a:spAutoFit/>
          </a:bodyPr>
          <a:lstStyle/>
          <a:p>
            <a:pPr marL="257175" marR="0" lvl="0"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425" b="0" i="0" u="none" strike="noStrike" kern="0" cap="none" spc="0" normalizeH="0" baseline="0" noProof="0">
                <a:ln>
                  <a:noFill/>
                </a:ln>
                <a:solidFill>
                  <a:prstClr val="black"/>
                </a:solidFill>
                <a:effectLst/>
                <a:uLnTx/>
                <a:uFillTx/>
                <a:latin typeface="Calibri"/>
                <a:ea typeface="宋体" panose="02010600030101010101" pitchFamily="2" charset="-122"/>
                <a:cs typeface="+mn-cs"/>
              </a:rPr>
              <a:t>Model performance monitoring </a:t>
            </a:r>
          </a:p>
          <a:p>
            <a:pPr marL="600075" marR="0" lvl="1"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425" b="0" i="0" u="none" strike="noStrike" kern="0" cap="none" spc="0" normalizeH="0" baseline="0" noProof="0">
                <a:ln>
                  <a:noFill/>
                </a:ln>
                <a:solidFill>
                  <a:prstClr val="black"/>
                </a:solidFill>
                <a:effectLst/>
                <a:uLnTx/>
                <a:uFillTx/>
                <a:latin typeface="Calibri"/>
                <a:ea typeface="宋体" panose="02010600030101010101" pitchFamily="2" charset="-122"/>
                <a:cs typeface="+mn-cs"/>
              </a:rPr>
              <a:t>Model monitoring methods</a:t>
            </a:r>
          </a:p>
          <a:p>
            <a:pPr marL="942975" marR="0" lvl="2"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425" b="0" i="0" u="none" strike="noStrike" kern="0" cap="none" spc="0" normalizeH="0" baseline="0" noProof="0">
                <a:ln>
                  <a:noFill/>
                </a:ln>
                <a:solidFill>
                  <a:prstClr val="black"/>
                </a:solidFill>
                <a:effectLst/>
                <a:uLnTx/>
                <a:uFillTx/>
                <a:latin typeface="Calibri"/>
                <a:ea typeface="宋体" panose="02010600030101010101" pitchFamily="2" charset="-122"/>
                <a:cs typeface="+mn-cs"/>
              </a:rPr>
              <a:t>Monitoring based on inference accuracy, including metrics related to intermediate KPIs for AI/ML model (comparison between model output and label, e.g., NMSE, SGCS)</a:t>
            </a:r>
          </a:p>
          <a:p>
            <a:pPr marL="942975" marR="0" lvl="2"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425" b="0" i="0" u="none" strike="noStrike" kern="0" cap="none" spc="0" normalizeH="0" baseline="0" noProof="0">
                <a:ln>
                  <a:noFill/>
                </a:ln>
                <a:solidFill>
                  <a:prstClr val="black"/>
                </a:solidFill>
                <a:effectLst/>
                <a:uLnTx/>
                <a:uFillTx/>
                <a:latin typeface="Calibri"/>
                <a:ea typeface="宋体" panose="02010600030101010101" pitchFamily="2" charset="-122"/>
                <a:cs typeface="+mn-cs"/>
              </a:rPr>
              <a:t>Monitoring based on system performance, including metrics related to system performance KPIs (e.g., BLER, throughput)</a:t>
            </a:r>
          </a:p>
          <a:p>
            <a:pPr marL="942975" marR="0" lvl="2"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425" b="0" i="0" u="none" strike="noStrike" kern="0" cap="none" spc="0" normalizeH="0" baseline="0" noProof="0">
                <a:ln>
                  <a:noFill/>
                </a:ln>
                <a:solidFill>
                  <a:prstClr val="black"/>
                </a:solidFill>
                <a:effectLst/>
                <a:uLnTx/>
                <a:uFillTx/>
                <a:latin typeface="Calibri"/>
                <a:ea typeface="宋体" panose="02010600030101010101" pitchFamily="2" charset="-122"/>
                <a:cs typeface="+mn-cs"/>
              </a:rPr>
              <a:t>Monitoring based on data distribution, including Input-based and output-based</a:t>
            </a:r>
          </a:p>
          <a:p>
            <a:pPr marL="600075" marR="0" lvl="1"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425" b="0" i="0" u="none" strike="noStrike" kern="0" cap="none" spc="0" normalizeH="0" baseline="0" noProof="0">
                <a:ln>
                  <a:noFill/>
                </a:ln>
                <a:solidFill>
                  <a:prstClr val="black"/>
                </a:solidFill>
                <a:effectLst/>
                <a:uLnTx/>
                <a:uFillTx/>
                <a:latin typeface="Calibri"/>
                <a:ea typeface="宋体" panose="02010600030101010101" pitchFamily="2" charset="-122"/>
                <a:cs typeface="+mn-cs"/>
              </a:rPr>
              <a:t>Model monitoring KPIs, including accuracy and relevance, overhead, complexity, latency</a:t>
            </a:r>
          </a:p>
          <a:p>
            <a:pPr marL="600075" marR="0" lvl="1"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425" b="0" i="0" u="none" strike="noStrike" kern="0" cap="none" spc="0" normalizeH="0" baseline="0" noProof="0">
                <a:ln>
                  <a:noFill/>
                </a:ln>
                <a:solidFill>
                  <a:srgbClr val="4F81BD"/>
                </a:solidFill>
                <a:effectLst/>
                <a:uLnTx/>
                <a:uFillTx/>
                <a:latin typeface="Calibri"/>
                <a:ea typeface="宋体" panose="02010600030101010101" pitchFamily="2" charset="-122"/>
                <a:cs typeface="+mn-cs"/>
              </a:rPr>
              <a:t>SA2 impacts: alignment/convergence btw SA2 regarding ML Model performance monitoring in R18 eNA-Ph3 KI#1 and potential R19 enhancement</a:t>
            </a:r>
            <a:endParaRPr kumimoji="0" lang="en-US" altLang="zh-CN" sz="1425" b="0" i="0" u="none" strike="noStrike" kern="0" cap="none" spc="0" normalizeH="0" baseline="0" noProof="0">
              <a:ln>
                <a:noFill/>
              </a:ln>
              <a:solidFill>
                <a:prstClr val="black"/>
              </a:solidFill>
              <a:effectLst/>
              <a:uLnTx/>
              <a:uFillTx/>
              <a:latin typeface="Calibri"/>
              <a:ea typeface="宋体" panose="02010600030101010101" pitchFamily="2" charset="-122"/>
              <a:cs typeface="+mn-cs"/>
            </a:endParaRPr>
          </a:p>
          <a:p>
            <a:pPr marL="257175" marR="0" lvl="0"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425" b="0" i="0" u="none" strike="noStrike" kern="0" cap="none" spc="0" normalizeH="0" baseline="0" noProof="0">
                <a:ln>
                  <a:noFill/>
                </a:ln>
                <a:solidFill>
                  <a:prstClr val="black"/>
                </a:solidFill>
                <a:effectLst/>
                <a:uLnTx/>
                <a:uFillTx/>
                <a:latin typeface="Calibri"/>
                <a:ea typeface="宋体" panose="02010600030101010101" pitchFamily="2" charset="-122"/>
                <a:cs typeface="+mn-cs"/>
              </a:rPr>
              <a:t>Model transfer/delivery</a:t>
            </a:r>
          </a:p>
          <a:p>
            <a:pPr marL="600075" marR="0" lvl="1"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425" b="0" i="0" u="none" strike="noStrike" kern="0" cap="none" spc="0" normalizeH="0" baseline="0" noProof="0">
                <a:ln>
                  <a:noFill/>
                </a:ln>
                <a:solidFill>
                  <a:prstClr val="black"/>
                </a:solidFill>
                <a:effectLst/>
                <a:uLnTx/>
                <a:uFillTx/>
                <a:latin typeface="Calibri"/>
                <a:ea typeface="宋体" panose="02010600030101010101" pitchFamily="2" charset="-122"/>
                <a:cs typeface="+mn-cs"/>
              </a:rPr>
              <a:t>Model transfer format</a:t>
            </a:r>
          </a:p>
          <a:p>
            <a:pPr marL="942975" marR="0" lvl="2"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425" b="0" i="0" u="none" strike="noStrike" kern="0" cap="none" spc="0" normalizeH="0" baseline="0" noProof="0">
                <a:ln>
                  <a:noFill/>
                </a:ln>
                <a:solidFill>
                  <a:prstClr val="black"/>
                </a:solidFill>
                <a:effectLst/>
                <a:uLnTx/>
                <a:uFillTx/>
                <a:latin typeface="Calibri"/>
                <a:ea typeface="宋体" panose="02010600030101010101" pitchFamily="2" charset="-122"/>
                <a:cs typeface="+mn-cs"/>
              </a:rPr>
              <a:t>Proprietary-format</a:t>
            </a:r>
          </a:p>
          <a:p>
            <a:pPr marL="942975" marR="0" lvl="2"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425" b="0" i="0" u="none" strike="noStrike" kern="0" cap="none" spc="0" normalizeH="0" baseline="0" noProof="0">
                <a:ln>
                  <a:noFill/>
                </a:ln>
                <a:solidFill>
                  <a:prstClr val="black"/>
                </a:solidFill>
                <a:effectLst/>
                <a:uLnTx/>
                <a:uFillTx/>
                <a:latin typeface="Calibri"/>
                <a:ea typeface="宋体" panose="02010600030101010101" pitchFamily="2" charset="-122"/>
                <a:cs typeface="+mn-cs"/>
              </a:rPr>
              <a:t>Open-format, including parameter-only updating, both parameter and structure updating</a:t>
            </a:r>
          </a:p>
          <a:p>
            <a:pPr marL="942975" marR="0" lvl="2"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425" b="0" i="0" u="none" strike="noStrike" kern="0" cap="none" spc="0" normalizeH="0" baseline="0" noProof="0">
                <a:ln>
                  <a:noFill/>
                </a:ln>
                <a:solidFill>
                  <a:srgbClr val="4F81BD"/>
                </a:solidFill>
                <a:effectLst/>
                <a:uLnTx/>
                <a:uFillTx/>
                <a:latin typeface="Calibri"/>
                <a:ea typeface="宋体" panose="02010600030101010101" pitchFamily="2" charset="-122"/>
                <a:cs typeface="+mn-cs"/>
              </a:rPr>
              <a:t>SA2 impacts: alignment/convergence btw SA2 regarding in R18 eNA_ph3 KI#5 Enhance trained ML Model sharing and previous work in R17 eNA_ph2 for trained ML Model sharing</a:t>
            </a:r>
          </a:p>
          <a:p>
            <a:pPr marL="600075" marR="0" lvl="1"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425" b="0" i="0" u="none" strike="noStrike" kern="0" cap="none" spc="0" normalizeH="0" baseline="0" noProof="0">
                <a:ln>
                  <a:noFill/>
                </a:ln>
                <a:solidFill>
                  <a:prstClr val="black"/>
                </a:solidFill>
                <a:effectLst/>
                <a:uLnTx/>
                <a:uFillTx/>
                <a:latin typeface="Calibri"/>
                <a:ea typeface="宋体" panose="02010600030101010101" pitchFamily="2" charset="-122"/>
                <a:cs typeface="+mn-cs"/>
              </a:rPr>
              <a:t>Model transfer/delivery signaling, including CP-based and UP-based</a:t>
            </a:r>
          </a:p>
          <a:p>
            <a:pPr marL="1057275" marR="0" lvl="2"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425" b="0" i="0" u="none" strike="noStrike" kern="0" cap="none" spc="0" normalizeH="0" baseline="0" noProof="0">
                <a:ln>
                  <a:noFill/>
                </a:ln>
                <a:solidFill>
                  <a:srgbClr val="4F81BD"/>
                </a:solidFill>
                <a:effectLst/>
                <a:uLnTx/>
                <a:uFillTx/>
                <a:latin typeface="Calibri"/>
                <a:ea typeface="宋体" panose="02010600030101010101" pitchFamily="2" charset="-122"/>
                <a:cs typeface="+mn-cs"/>
              </a:rPr>
              <a:t>SA2 impacts: alignment btw SA2 or enhancement in SA2 regarding UP solution DCAF/EVEX UE data collection defined in R17 eNA_ph2 in SA2</a:t>
            </a:r>
          </a:p>
        </p:txBody>
      </p:sp>
      <p:sp>
        <p:nvSpPr>
          <p:cNvPr id="6" name="副标题 1">
            <a:extLst>
              <a:ext uri="{FF2B5EF4-FFF2-40B4-BE49-F238E27FC236}">
                <a16:creationId xmlns:a16="http://schemas.microsoft.com/office/drawing/2014/main" id="{39DFCC5E-4225-4AF8-A858-0BE53F72FCDE}"/>
              </a:ext>
            </a:extLst>
          </p:cNvPr>
          <p:cNvSpPr txBox="1"/>
          <p:nvPr/>
        </p:nvSpPr>
        <p:spPr>
          <a:xfrm>
            <a:off x="758536" y="272300"/>
            <a:ext cx="8577825" cy="708429"/>
          </a:xfrm>
          <a:prstGeom prst="rect">
            <a:avLst/>
          </a:prstGeom>
        </p:spPr>
        <p:txBody>
          <a:bodyPr vert="horz" lIns="0" tIns="0" rIns="0" bIns="0" rtlCol="0" anchor="ctr" anchorCtr="0">
            <a:noAutofit/>
          </a:bodyPr>
          <a:lstStyle>
            <a:lvl1pPr marL="0" indent="0" algn="l" defTabSz="914400" rtl="0" eaLnBrk="1" latinLnBrk="0" hangingPunct="1">
              <a:lnSpc>
                <a:spcPts val="3430"/>
              </a:lnSpc>
              <a:spcBef>
                <a:spcPts val="0"/>
              </a:spcBef>
              <a:buFont typeface="Arial" panose="020B0604020202020204" pitchFamily="34" charset="0"/>
              <a:buNone/>
              <a:defRPr sz="3200" kern="1200" baseline="0">
                <a:solidFill>
                  <a:schemeClr val="tx1"/>
                </a:solidFill>
                <a:latin typeface="微软雅黑" panose="020B0503020204020204" pitchFamily="34" charset="-122"/>
                <a:ea typeface="微软雅黑" panose="020B0503020204020204" pitchFamily="34" charset="-122"/>
                <a:cs typeface="+mn-cs"/>
              </a:defRPr>
            </a:lvl1pPr>
            <a:lvl2pPr marL="593725" indent="0" algn="ctr" defTabSz="914400" rtl="0" eaLnBrk="1" latinLnBrk="0" hangingPunct="1">
              <a:lnSpc>
                <a:spcPct val="90000"/>
              </a:lnSpc>
              <a:spcBef>
                <a:spcPts val="500"/>
              </a:spcBef>
              <a:buFont typeface="Arial" panose="020B0604020202020204" pitchFamily="34" charset="0"/>
              <a:buNone/>
              <a:defRPr sz="2595" kern="1200">
                <a:solidFill>
                  <a:schemeClr val="tx1"/>
                </a:solidFill>
                <a:latin typeface="+mn-lt"/>
                <a:ea typeface="+mn-ea"/>
                <a:cs typeface="+mn-cs"/>
              </a:defRPr>
            </a:lvl2pPr>
            <a:lvl3pPr marL="1187450" indent="0" algn="ctr" defTabSz="914400" rtl="0" eaLnBrk="1" latinLnBrk="0" hangingPunct="1">
              <a:lnSpc>
                <a:spcPct val="90000"/>
              </a:lnSpc>
              <a:spcBef>
                <a:spcPts val="500"/>
              </a:spcBef>
              <a:buFont typeface="Arial" panose="020B0604020202020204" pitchFamily="34" charset="0"/>
              <a:buNone/>
              <a:defRPr sz="2335" kern="1200">
                <a:solidFill>
                  <a:schemeClr val="tx1"/>
                </a:solidFill>
                <a:latin typeface="+mn-lt"/>
                <a:ea typeface="+mn-ea"/>
                <a:cs typeface="+mn-cs"/>
              </a:defRPr>
            </a:lvl3pPr>
            <a:lvl4pPr marL="178117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4pPr>
            <a:lvl5pPr marL="2374900"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5pPr>
            <a:lvl6pPr marL="296862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6pPr>
            <a:lvl7pPr marL="356171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7pPr>
            <a:lvl8pPr marL="4155440"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8pPr>
            <a:lvl9pPr marL="474916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9pPr>
          </a:lstStyle>
          <a:p>
            <a:pPr marL="0" marR="0" lvl="0" indent="0" algn="l" defTabSz="914400" rtl="0" eaLnBrk="1" fontAlgn="base" latinLnBrk="0" hangingPunct="1">
              <a:lnSpc>
                <a:spcPts val="2580"/>
              </a:lnSpc>
              <a:spcBef>
                <a:spcPts val="0"/>
              </a:spcBef>
              <a:spcAft>
                <a:spcPct val="0"/>
              </a:spcAft>
              <a:buClrTx/>
              <a:buSzTx/>
              <a:buFont typeface="Arial" panose="020B0604020202020204" pitchFamily="34" charset="0"/>
              <a:buNone/>
              <a:tabLst/>
              <a:defRPr/>
            </a:pPr>
            <a:r>
              <a:rPr kumimoji="1" lang="en-US" altLang="zh-CN" sz="2800" b="1" i="0" u="none" strike="noStrike" kern="1200" cap="none" spc="0" normalizeH="0" baseline="0" noProof="0">
                <a:ln>
                  <a:noFill/>
                </a:ln>
                <a:solidFill>
                  <a:prstClr val="black"/>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RAN Progress (2/3)</a:t>
            </a:r>
          </a:p>
        </p:txBody>
      </p:sp>
    </p:spTree>
    <p:extLst>
      <p:ext uri="{BB962C8B-B14F-4D97-AF65-F5344CB8AC3E}">
        <p14:creationId xmlns:p14="http://schemas.microsoft.com/office/powerpoint/2010/main" val="11800954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17"/>
          <p:cNvSpPr txBox="1">
            <a:spLocks/>
          </p:cNvSpPr>
          <p:nvPr/>
        </p:nvSpPr>
        <p:spPr>
          <a:xfrm>
            <a:off x="1687585" y="1030154"/>
            <a:ext cx="9020173" cy="4829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2100" b="1" i="0" u="none" strike="noStrike" kern="1200" cap="none" spc="0" normalizeH="0" baseline="0" noProof="0">
                <a:ln>
                  <a:noFill/>
                </a:ln>
                <a:solidFill>
                  <a:prstClr val="white"/>
                </a:solidFill>
                <a:effectLst/>
                <a:uLnTx/>
                <a:uFillTx/>
                <a:latin typeface="Calibri"/>
                <a:ea typeface="宋体" panose="02010600030101010101" pitchFamily="2" charset="-122"/>
                <a:cs typeface="+mn-cs"/>
              </a:rPr>
              <a:t>xxx</a:t>
            </a:r>
            <a:endParaRPr kumimoji="1" lang="zh-CN" altLang="en-US" sz="2100" b="0" i="0" u="none" strike="noStrike" kern="1200" cap="none" spc="0" normalizeH="0" baseline="0" noProof="0">
              <a:ln>
                <a:noFill/>
              </a:ln>
              <a:solidFill>
                <a:prstClr val="white"/>
              </a:solidFill>
              <a:effectLst/>
              <a:uLnTx/>
              <a:uFillTx/>
              <a:latin typeface="vivo Bold"/>
              <a:ea typeface="vivo type CN简 Regular" panose="02000500000000000000" pitchFamily="50" charset="-122"/>
              <a:cs typeface="+mn-cs"/>
            </a:endParaRPr>
          </a:p>
        </p:txBody>
      </p:sp>
      <p:sp>
        <p:nvSpPr>
          <p:cNvPr id="4" name="矩形 3">
            <a:extLst>
              <a:ext uri="{FF2B5EF4-FFF2-40B4-BE49-F238E27FC236}">
                <a16:creationId xmlns:a16="http://schemas.microsoft.com/office/drawing/2014/main" id="{3A4722BC-18EC-4CDC-AF9C-7AAC6343E2F9}"/>
              </a:ext>
            </a:extLst>
          </p:cNvPr>
          <p:cNvSpPr/>
          <p:nvPr/>
        </p:nvSpPr>
        <p:spPr>
          <a:xfrm>
            <a:off x="1316702" y="1542824"/>
            <a:ext cx="9020173" cy="3857466"/>
          </a:xfrm>
          <a:prstGeom prst="rect">
            <a:avLst/>
          </a:prstGeom>
        </p:spPr>
        <p:txBody>
          <a:bodyPr wrap="square">
            <a:spAutoFit/>
          </a:bodyPr>
          <a:lstStyle/>
          <a:p>
            <a:pPr marL="257175" marR="0" lvl="0"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425" b="0" i="0" u="none" strike="noStrike" kern="0" cap="none" spc="0" normalizeH="0" baseline="0" noProof="0">
                <a:ln>
                  <a:noFill/>
                </a:ln>
                <a:solidFill>
                  <a:prstClr val="black"/>
                </a:solidFill>
                <a:effectLst/>
                <a:uLnTx/>
                <a:uFillTx/>
                <a:latin typeface="Calibri"/>
                <a:ea typeface="宋体" panose="02010600030101010101" pitchFamily="2" charset="-122"/>
                <a:cs typeface="+mn-cs"/>
              </a:rPr>
              <a:t>Model/Functionality Identification </a:t>
            </a:r>
          </a:p>
          <a:p>
            <a:pPr marL="600075" marR="0" lvl="1"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425" b="0" i="0" u="none" strike="noStrike" kern="0" cap="none" spc="0" normalizeH="0" baseline="0" noProof="0">
                <a:ln>
                  <a:noFill/>
                </a:ln>
                <a:solidFill>
                  <a:prstClr val="black"/>
                </a:solidFill>
                <a:effectLst/>
                <a:uLnTx/>
                <a:uFillTx/>
                <a:latin typeface="Calibri"/>
                <a:ea typeface="宋体" panose="02010600030101010101" pitchFamily="2" charset="-122"/>
                <a:cs typeface="+mn-cs"/>
              </a:rPr>
              <a:t>Model ID concept, including logical model ID and physical model ID</a:t>
            </a:r>
          </a:p>
          <a:p>
            <a:pPr marL="600075" marR="0" lvl="1"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425" b="0" i="0" u="none" strike="noStrike" kern="0" cap="none" spc="0" normalizeH="0" baseline="0" noProof="0">
                <a:ln>
                  <a:noFill/>
                </a:ln>
                <a:solidFill>
                  <a:prstClr val="black"/>
                </a:solidFill>
                <a:effectLst/>
                <a:uLnTx/>
                <a:uFillTx/>
                <a:latin typeface="Calibri"/>
                <a:ea typeface="宋体" panose="02010600030101010101" pitchFamily="2" charset="-122"/>
                <a:cs typeface="+mn-cs"/>
              </a:rPr>
              <a:t>Relationship between UE feature, functionality, model, applicable conditions</a:t>
            </a:r>
          </a:p>
          <a:p>
            <a:pPr marL="600075" marR="0" lvl="1"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425" b="0" i="0" u="none" strike="noStrike" kern="0" cap="none" spc="0" normalizeH="0" baseline="0" noProof="0">
                <a:ln>
                  <a:noFill/>
                </a:ln>
                <a:solidFill>
                  <a:prstClr val="black"/>
                </a:solidFill>
                <a:effectLst/>
                <a:uLnTx/>
                <a:uFillTx/>
                <a:latin typeface="Calibri"/>
                <a:ea typeface="宋体" panose="02010600030101010101" pitchFamily="2" charset="-122"/>
                <a:cs typeface="+mn-cs"/>
              </a:rPr>
              <a:t>Model description information</a:t>
            </a:r>
          </a:p>
          <a:p>
            <a:pPr marL="600075" marR="0" lvl="1"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425" b="0" i="0" u="none" strike="noStrike" kern="0" cap="none" spc="0" normalizeH="0" baseline="0" noProof="0">
                <a:ln>
                  <a:noFill/>
                </a:ln>
                <a:solidFill>
                  <a:srgbClr val="4F81BD"/>
                </a:solidFill>
                <a:effectLst/>
                <a:uLnTx/>
                <a:uFillTx/>
                <a:latin typeface="Calibri"/>
                <a:ea typeface="宋体" panose="02010600030101010101" pitchFamily="2" charset="-122"/>
                <a:cs typeface="+mn-cs"/>
              </a:rPr>
              <a:t>SA2 impacts: alignment btw SA2 or enhancement in SA2 regarding ML Model ID definition/analytics ID since</a:t>
            </a:r>
            <a:r>
              <a:rPr kumimoji="0" lang="zh-CN" altLang="en-US" sz="1425" b="0" i="0" u="none" strike="noStrike" kern="0" cap="none" spc="0" normalizeH="0" baseline="0" noProof="0">
                <a:ln>
                  <a:noFill/>
                </a:ln>
                <a:solidFill>
                  <a:srgbClr val="4F81BD"/>
                </a:solidFill>
                <a:effectLst/>
                <a:uLnTx/>
                <a:uFillTx/>
                <a:latin typeface="Calibri"/>
                <a:ea typeface="宋体" panose="02010600030101010101" pitchFamily="2" charset="-122"/>
                <a:cs typeface="+mn-cs"/>
              </a:rPr>
              <a:t> </a:t>
            </a:r>
            <a:r>
              <a:rPr kumimoji="0" lang="en-US" altLang="zh-CN" sz="1425" b="0" i="0" u="none" strike="noStrike" kern="0" cap="none" spc="0" normalizeH="0" baseline="0" noProof="0">
                <a:ln>
                  <a:noFill/>
                </a:ln>
                <a:solidFill>
                  <a:srgbClr val="4F81BD"/>
                </a:solidFill>
                <a:effectLst/>
                <a:uLnTx/>
                <a:uFillTx/>
                <a:latin typeface="Calibri"/>
                <a:ea typeface="宋体" panose="02010600030101010101" pitchFamily="2" charset="-122"/>
                <a:cs typeface="+mn-cs"/>
              </a:rPr>
              <a:t>R16</a:t>
            </a:r>
            <a:r>
              <a:rPr kumimoji="0" lang="zh-CN" altLang="en-US" sz="1425" b="0" i="0" u="none" strike="noStrike" kern="0" cap="none" spc="0" normalizeH="0" baseline="0" noProof="0">
                <a:ln>
                  <a:noFill/>
                </a:ln>
                <a:solidFill>
                  <a:srgbClr val="4F81BD"/>
                </a:solidFill>
                <a:effectLst/>
                <a:uLnTx/>
                <a:uFillTx/>
                <a:latin typeface="Calibri"/>
                <a:ea typeface="宋体" panose="02010600030101010101" pitchFamily="2" charset="-122"/>
                <a:cs typeface="+mn-cs"/>
              </a:rPr>
              <a:t> </a:t>
            </a:r>
            <a:r>
              <a:rPr kumimoji="0" lang="en-US" altLang="zh-CN" sz="1425" b="0" i="0" u="none" strike="noStrike" kern="0" cap="none" spc="0" normalizeH="0" baseline="0" noProof="0">
                <a:ln>
                  <a:noFill/>
                </a:ln>
                <a:solidFill>
                  <a:srgbClr val="4F81BD"/>
                </a:solidFill>
                <a:effectLst/>
                <a:uLnTx/>
                <a:uFillTx/>
                <a:latin typeface="Calibri"/>
                <a:ea typeface="宋体" panose="02010600030101010101" pitchFamily="2" charset="-122"/>
                <a:cs typeface="+mn-cs"/>
              </a:rPr>
              <a:t>eNA/R17</a:t>
            </a:r>
            <a:r>
              <a:rPr kumimoji="0" lang="zh-CN" altLang="en-US" sz="1425" b="0" i="0" u="none" strike="noStrike" kern="0" cap="none" spc="0" normalizeH="0" baseline="0" noProof="0">
                <a:ln>
                  <a:noFill/>
                </a:ln>
                <a:solidFill>
                  <a:srgbClr val="4F81BD"/>
                </a:solidFill>
                <a:effectLst/>
                <a:uLnTx/>
                <a:uFillTx/>
                <a:latin typeface="Calibri"/>
                <a:ea typeface="宋体" panose="02010600030101010101" pitchFamily="2" charset="-122"/>
                <a:cs typeface="+mn-cs"/>
              </a:rPr>
              <a:t> </a:t>
            </a:r>
            <a:r>
              <a:rPr kumimoji="0" lang="en-US" altLang="zh-CN" sz="1425" b="0" i="0" u="none" strike="noStrike" kern="0" cap="none" spc="0" normalizeH="0" baseline="0" noProof="0">
                <a:ln>
                  <a:noFill/>
                </a:ln>
                <a:solidFill>
                  <a:srgbClr val="4F81BD"/>
                </a:solidFill>
                <a:effectLst/>
                <a:uLnTx/>
                <a:uFillTx/>
                <a:latin typeface="Calibri"/>
                <a:ea typeface="宋体" panose="02010600030101010101" pitchFamily="2" charset="-122"/>
                <a:cs typeface="+mn-cs"/>
              </a:rPr>
              <a:t>eNA_ph2/R18 eNA_ph3</a:t>
            </a:r>
            <a:endParaRPr kumimoji="0" lang="en-US" altLang="zh-CN" sz="1425" b="0" i="0" u="none" strike="noStrike" kern="0" cap="none" spc="0" normalizeH="0" baseline="0" noProof="0">
              <a:ln>
                <a:noFill/>
              </a:ln>
              <a:solidFill>
                <a:prstClr val="black"/>
              </a:solidFill>
              <a:effectLst/>
              <a:uLnTx/>
              <a:uFillTx/>
              <a:latin typeface="Calibri"/>
              <a:ea typeface="宋体" panose="02010600030101010101" pitchFamily="2" charset="-122"/>
              <a:cs typeface="+mn-cs"/>
            </a:endParaRPr>
          </a:p>
          <a:p>
            <a:pPr marL="257175" marR="0" lvl="0"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425" b="0" i="0" u="none" strike="noStrike" kern="0" cap="none" spc="0" normalizeH="0" baseline="0" noProof="0">
                <a:ln>
                  <a:noFill/>
                </a:ln>
                <a:solidFill>
                  <a:prstClr val="black"/>
                </a:solidFill>
                <a:effectLst/>
                <a:uLnTx/>
                <a:uFillTx/>
                <a:latin typeface="Calibri"/>
                <a:ea typeface="宋体" panose="02010600030101010101" pitchFamily="2" charset="-122"/>
                <a:cs typeface="+mn-cs"/>
              </a:rPr>
              <a:t>Model training types for two-sided models</a:t>
            </a:r>
          </a:p>
          <a:p>
            <a:pPr marL="600075" marR="0" lvl="1"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425" b="0" i="0" u="none" strike="noStrike" kern="0" cap="none" spc="0" normalizeH="0" baseline="0" noProof="0">
                <a:ln>
                  <a:noFill/>
                </a:ln>
                <a:solidFill>
                  <a:prstClr val="black"/>
                </a:solidFill>
                <a:effectLst/>
                <a:uLnTx/>
                <a:uFillTx/>
                <a:latin typeface="Calibri"/>
                <a:ea typeface="宋体" panose="02010600030101010101" pitchFamily="2" charset="-122"/>
                <a:cs typeface="+mn-cs"/>
              </a:rPr>
              <a:t>Type 1: Joint training of the two-sided model at a single side/entity, e.g., UE-sided or Network-sided</a:t>
            </a:r>
          </a:p>
          <a:p>
            <a:pPr marL="600075" marR="0" lvl="1"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425" b="0" i="0" u="none" strike="noStrike" kern="0" cap="none" spc="0" normalizeH="0" baseline="0" noProof="0">
                <a:ln>
                  <a:noFill/>
                </a:ln>
                <a:solidFill>
                  <a:prstClr val="black"/>
                </a:solidFill>
                <a:effectLst/>
                <a:uLnTx/>
                <a:uFillTx/>
                <a:latin typeface="Calibri"/>
                <a:ea typeface="宋体" panose="02010600030101010101" pitchFamily="2" charset="-122"/>
                <a:cs typeface="+mn-cs"/>
              </a:rPr>
              <a:t>Type 2: Joint training of the two-sided model at network side and UE side, respectively.</a:t>
            </a:r>
          </a:p>
          <a:p>
            <a:pPr marL="600075" marR="0" lvl="1"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425" b="0" i="0" u="none" strike="noStrike" kern="0" cap="none" spc="0" normalizeH="0" baseline="0" noProof="0">
                <a:ln>
                  <a:noFill/>
                </a:ln>
                <a:solidFill>
                  <a:prstClr val="black"/>
                </a:solidFill>
                <a:effectLst/>
                <a:uLnTx/>
                <a:uFillTx/>
                <a:latin typeface="Calibri"/>
                <a:ea typeface="宋体" panose="02010600030101010101" pitchFamily="2" charset="-122"/>
                <a:cs typeface="+mn-cs"/>
              </a:rPr>
              <a:t>Type 3:  Separate training at network side and UE side, where the UE-side CSI generation part and the network-side CSI reconstruction part are trained by UE side and network side, respectively. </a:t>
            </a:r>
          </a:p>
          <a:p>
            <a:pPr marL="600075" marR="0" lvl="1"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r>
              <a:rPr kumimoji="0" lang="en-US" altLang="zh-CN" sz="1425" b="0" i="0" u="none" strike="noStrike" kern="0" cap="none" spc="0" normalizeH="0" baseline="0" noProof="0">
                <a:ln>
                  <a:noFill/>
                </a:ln>
                <a:solidFill>
                  <a:srgbClr val="4F81BD"/>
                </a:solidFill>
                <a:effectLst/>
                <a:uLnTx/>
                <a:uFillTx/>
                <a:latin typeface="Calibri"/>
                <a:ea typeface="宋体" panose="02010600030101010101" pitchFamily="2" charset="-122"/>
                <a:cs typeface="+mn-cs"/>
              </a:rPr>
              <a:t>SA2 impacts: alignment btw SA2 or enhancement in SA2 to support ML Model deliver to UE regarding ML Model delivery within core network ,which is already supported in R17/18 eNA but not involve UE.</a:t>
            </a:r>
          </a:p>
          <a:p>
            <a:pPr marL="600075" marR="0" lvl="1" indent="-257175" algn="l" defTabSz="914400" rtl="0" eaLnBrk="0" fontAlgn="base" latinLnBrk="0" hangingPunct="0">
              <a:lnSpc>
                <a:spcPct val="100000"/>
              </a:lnSpc>
              <a:spcBef>
                <a:spcPct val="0"/>
              </a:spcBef>
              <a:spcAft>
                <a:spcPts val="450"/>
              </a:spcAft>
              <a:buClrTx/>
              <a:buSzPct val="120000"/>
              <a:buFont typeface="Arial" panose="020B0604020202020204" pitchFamily="34" charset="0"/>
              <a:buChar char="•"/>
              <a:tabLst/>
              <a:defRPr/>
            </a:pPr>
            <a:endParaRPr kumimoji="0" lang="en-US" altLang="zh-CN" sz="1425" b="0" i="0" u="none" strike="noStrike" kern="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 name="副标题 1">
            <a:extLst>
              <a:ext uri="{FF2B5EF4-FFF2-40B4-BE49-F238E27FC236}">
                <a16:creationId xmlns:a16="http://schemas.microsoft.com/office/drawing/2014/main" id="{1AA4D0B0-AE3D-4481-B7EB-E36BE59421AC}"/>
              </a:ext>
            </a:extLst>
          </p:cNvPr>
          <p:cNvSpPr txBox="1"/>
          <p:nvPr/>
        </p:nvSpPr>
        <p:spPr>
          <a:xfrm>
            <a:off x="1316702" y="272300"/>
            <a:ext cx="8019659" cy="708429"/>
          </a:xfrm>
          <a:prstGeom prst="rect">
            <a:avLst/>
          </a:prstGeom>
        </p:spPr>
        <p:txBody>
          <a:bodyPr vert="horz" lIns="0" tIns="0" rIns="0" bIns="0" rtlCol="0" anchor="ctr" anchorCtr="0">
            <a:noAutofit/>
          </a:bodyPr>
          <a:lstStyle>
            <a:lvl1pPr marL="0" indent="0" algn="l" defTabSz="914400" rtl="0" eaLnBrk="1" latinLnBrk="0" hangingPunct="1">
              <a:lnSpc>
                <a:spcPts val="3430"/>
              </a:lnSpc>
              <a:spcBef>
                <a:spcPts val="0"/>
              </a:spcBef>
              <a:buFont typeface="Arial" panose="020B0604020202020204" pitchFamily="34" charset="0"/>
              <a:buNone/>
              <a:defRPr sz="3200" kern="1200" baseline="0">
                <a:solidFill>
                  <a:schemeClr val="tx1"/>
                </a:solidFill>
                <a:latin typeface="微软雅黑" panose="020B0503020204020204" pitchFamily="34" charset="-122"/>
                <a:ea typeface="微软雅黑" panose="020B0503020204020204" pitchFamily="34" charset="-122"/>
                <a:cs typeface="+mn-cs"/>
              </a:defRPr>
            </a:lvl1pPr>
            <a:lvl2pPr marL="593725" indent="0" algn="ctr" defTabSz="914400" rtl="0" eaLnBrk="1" latinLnBrk="0" hangingPunct="1">
              <a:lnSpc>
                <a:spcPct val="90000"/>
              </a:lnSpc>
              <a:spcBef>
                <a:spcPts val="500"/>
              </a:spcBef>
              <a:buFont typeface="Arial" panose="020B0604020202020204" pitchFamily="34" charset="0"/>
              <a:buNone/>
              <a:defRPr sz="2595" kern="1200">
                <a:solidFill>
                  <a:schemeClr val="tx1"/>
                </a:solidFill>
                <a:latin typeface="+mn-lt"/>
                <a:ea typeface="+mn-ea"/>
                <a:cs typeface="+mn-cs"/>
              </a:defRPr>
            </a:lvl2pPr>
            <a:lvl3pPr marL="1187450" indent="0" algn="ctr" defTabSz="914400" rtl="0" eaLnBrk="1" latinLnBrk="0" hangingPunct="1">
              <a:lnSpc>
                <a:spcPct val="90000"/>
              </a:lnSpc>
              <a:spcBef>
                <a:spcPts val="500"/>
              </a:spcBef>
              <a:buFont typeface="Arial" panose="020B0604020202020204" pitchFamily="34" charset="0"/>
              <a:buNone/>
              <a:defRPr sz="2335" kern="1200">
                <a:solidFill>
                  <a:schemeClr val="tx1"/>
                </a:solidFill>
                <a:latin typeface="+mn-lt"/>
                <a:ea typeface="+mn-ea"/>
                <a:cs typeface="+mn-cs"/>
              </a:defRPr>
            </a:lvl3pPr>
            <a:lvl4pPr marL="178117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4pPr>
            <a:lvl5pPr marL="2374900"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5pPr>
            <a:lvl6pPr marL="296862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6pPr>
            <a:lvl7pPr marL="356171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7pPr>
            <a:lvl8pPr marL="4155440"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8pPr>
            <a:lvl9pPr marL="474916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9pPr>
          </a:lstStyle>
          <a:p>
            <a:pPr marL="0" marR="0" lvl="0" indent="0" algn="l" defTabSz="914400" rtl="0" eaLnBrk="1" fontAlgn="base" latinLnBrk="0" hangingPunct="1">
              <a:lnSpc>
                <a:spcPts val="2580"/>
              </a:lnSpc>
              <a:spcBef>
                <a:spcPts val="0"/>
              </a:spcBef>
              <a:spcAft>
                <a:spcPct val="0"/>
              </a:spcAft>
              <a:buClrTx/>
              <a:buSzTx/>
              <a:buFont typeface="Arial" panose="020B0604020202020204" pitchFamily="34" charset="0"/>
              <a:buNone/>
              <a:tabLst/>
              <a:defRPr/>
            </a:pPr>
            <a:r>
              <a:rPr kumimoji="1" lang="en-US" altLang="zh-CN" sz="2800" b="1" i="0" u="none" strike="noStrike" kern="1200" cap="none" spc="0" normalizeH="0" baseline="0" noProof="0">
                <a:ln>
                  <a:noFill/>
                </a:ln>
                <a:solidFill>
                  <a:prstClr val="black"/>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RAN progress (3/3)</a:t>
            </a:r>
          </a:p>
        </p:txBody>
      </p:sp>
    </p:spTree>
    <p:extLst>
      <p:ext uri="{BB962C8B-B14F-4D97-AF65-F5344CB8AC3E}">
        <p14:creationId xmlns:p14="http://schemas.microsoft.com/office/powerpoint/2010/main" val="19555813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17"/>
          <p:cNvSpPr txBox="1">
            <a:spLocks/>
          </p:cNvSpPr>
          <p:nvPr/>
        </p:nvSpPr>
        <p:spPr>
          <a:xfrm>
            <a:off x="1687585" y="1030154"/>
            <a:ext cx="9020173" cy="4829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sz="2100" b="1" i="0" u="none" strike="noStrike" kern="1200" cap="none" spc="0" normalizeH="0" baseline="0" noProof="0">
                <a:ln>
                  <a:noFill/>
                </a:ln>
                <a:solidFill>
                  <a:prstClr val="white"/>
                </a:solidFill>
                <a:effectLst/>
                <a:uLnTx/>
                <a:uFillTx/>
                <a:latin typeface="Calibri"/>
                <a:ea typeface="+mn-ea"/>
                <a:cs typeface="+mn-cs"/>
              </a:rPr>
              <a:t>xxx</a:t>
            </a:r>
            <a:endParaRPr kumimoji="1" lang="zh-CN" altLang="en-US" sz="2100" b="0" i="0" u="none" strike="noStrike" kern="1200" cap="none" spc="0" normalizeH="0" baseline="0" noProof="0">
              <a:ln>
                <a:noFill/>
              </a:ln>
              <a:solidFill>
                <a:prstClr val="white"/>
              </a:solidFill>
              <a:effectLst/>
              <a:uLnTx/>
              <a:uFillTx/>
              <a:latin typeface="vivo Bold"/>
              <a:ea typeface="vivo type CN简 Regular" panose="02000500000000000000" pitchFamily="50" charset="-122"/>
              <a:cs typeface="+mn-cs"/>
            </a:endParaRPr>
          </a:p>
        </p:txBody>
      </p:sp>
      <p:sp>
        <p:nvSpPr>
          <p:cNvPr id="6" name="副标题 1">
            <a:extLst>
              <a:ext uri="{FF2B5EF4-FFF2-40B4-BE49-F238E27FC236}">
                <a16:creationId xmlns:a16="http://schemas.microsoft.com/office/drawing/2014/main" id="{4B7D9065-4F76-4B9E-8069-D656199B8E54}"/>
              </a:ext>
            </a:extLst>
          </p:cNvPr>
          <p:cNvSpPr txBox="1"/>
          <p:nvPr/>
        </p:nvSpPr>
        <p:spPr>
          <a:xfrm>
            <a:off x="2063553" y="2852937"/>
            <a:ext cx="8209699" cy="708429"/>
          </a:xfrm>
          <a:prstGeom prst="rect">
            <a:avLst/>
          </a:prstGeom>
        </p:spPr>
        <p:txBody>
          <a:bodyPr vert="horz" lIns="0" tIns="0" rIns="0" bIns="0" rtlCol="0" anchor="ctr" anchorCtr="0">
            <a:noAutofit/>
          </a:bodyPr>
          <a:lstStyle>
            <a:lvl1pPr marL="0" indent="0" algn="l" defTabSz="914400" rtl="0" eaLnBrk="1" latinLnBrk="0" hangingPunct="1">
              <a:lnSpc>
                <a:spcPts val="3430"/>
              </a:lnSpc>
              <a:spcBef>
                <a:spcPts val="0"/>
              </a:spcBef>
              <a:buFont typeface="Arial" panose="020B0604020202020204" pitchFamily="34" charset="0"/>
              <a:buNone/>
              <a:defRPr sz="3200" kern="1200" baseline="0">
                <a:solidFill>
                  <a:schemeClr val="tx1"/>
                </a:solidFill>
                <a:latin typeface="微软雅黑" panose="020B0503020204020204" pitchFamily="34" charset="-122"/>
                <a:ea typeface="微软雅黑" panose="020B0503020204020204" pitchFamily="34" charset="-122"/>
                <a:cs typeface="+mn-cs"/>
              </a:defRPr>
            </a:lvl1pPr>
            <a:lvl2pPr marL="593725" indent="0" algn="ctr" defTabSz="914400" rtl="0" eaLnBrk="1" latinLnBrk="0" hangingPunct="1">
              <a:lnSpc>
                <a:spcPct val="90000"/>
              </a:lnSpc>
              <a:spcBef>
                <a:spcPts val="500"/>
              </a:spcBef>
              <a:buFont typeface="Arial" panose="020B0604020202020204" pitchFamily="34" charset="0"/>
              <a:buNone/>
              <a:defRPr sz="2595" kern="1200">
                <a:solidFill>
                  <a:schemeClr val="tx1"/>
                </a:solidFill>
                <a:latin typeface="+mn-lt"/>
                <a:ea typeface="+mn-ea"/>
                <a:cs typeface="+mn-cs"/>
              </a:defRPr>
            </a:lvl2pPr>
            <a:lvl3pPr marL="1187450" indent="0" algn="ctr" defTabSz="914400" rtl="0" eaLnBrk="1" latinLnBrk="0" hangingPunct="1">
              <a:lnSpc>
                <a:spcPct val="90000"/>
              </a:lnSpc>
              <a:spcBef>
                <a:spcPts val="500"/>
              </a:spcBef>
              <a:buFont typeface="Arial" panose="020B0604020202020204" pitchFamily="34" charset="0"/>
              <a:buNone/>
              <a:defRPr sz="2335" kern="1200">
                <a:solidFill>
                  <a:schemeClr val="tx1"/>
                </a:solidFill>
                <a:latin typeface="+mn-lt"/>
                <a:ea typeface="+mn-ea"/>
                <a:cs typeface="+mn-cs"/>
              </a:defRPr>
            </a:lvl3pPr>
            <a:lvl4pPr marL="178117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4pPr>
            <a:lvl5pPr marL="2374900"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5pPr>
            <a:lvl6pPr marL="296862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6pPr>
            <a:lvl7pPr marL="356171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7pPr>
            <a:lvl8pPr marL="4155440"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8pPr>
            <a:lvl9pPr marL="474916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9pPr>
          </a:lstStyle>
          <a:p>
            <a:pPr algn="ctr">
              <a:lnSpc>
                <a:spcPts val="2580"/>
              </a:lnSpc>
            </a:pPr>
            <a:r>
              <a:rPr kumimoji="1" lang="en-US" altLang="zh-CN" sz="2800" b="1">
                <a:latin typeface="Times New Roman" panose="02020603050405020304" pitchFamily="18" charset="0"/>
                <a:cs typeface="Times New Roman" panose="02020603050405020304" pitchFamily="18" charset="0"/>
              </a:rPr>
              <a:t>RAN Progress</a:t>
            </a:r>
            <a:r>
              <a:rPr kumimoji="1" lang="zh-CN" altLang="en-US" sz="2800" b="1">
                <a:latin typeface="Times New Roman" panose="02020603050405020304" pitchFamily="18" charset="0"/>
                <a:cs typeface="Times New Roman" panose="02020603050405020304" pitchFamily="18" charset="0"/>
              </a:rPr>
              <a:t> </a:t>
            </a:r>
            <a:r>
              <a:rPr kumimoji="1" lang="en-US" altLang="zh-CN" sz="2800" b="1">
                <a:latin typeface="Times New Roman" panose="02020603050405020304" pitchFamily="18" charset="0"/>
                <a:cs typeface="Times New Roman" panose="02020603050405020304" pitchFamily="18" charset="0"/>
              </a:rPr>
              <a:t>Summary and potential SA2 impacts</a:t>
            </a:r>
          </a:p>
          <a:p>
            <a:pPr algn="ctr">
              <a:lnSpc>
                <a:spcPts val="2580"/>
              </a:lnSpc>
            </a:pPr>
            <a:r>
              <a:rPr kumimoji="1" lang="en-US" altLang="zh-CN" sz="2800" b="1" i="0" u="none" strike="noStrike" kern="1200" cap="none" spc="0" normalizeH="0" baseline="0" noProof="0">
                <a:ln>
                  <a:noFill/>
                </a:ln>
                <a:solidFill>
                  <a:prstClr val="black"/>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(Detailed Analysis)  </a:t>
            </a:r>
          </a:p>
        </p:txBody>
      </p:sp>
    </p:spTree>
    <p:extLst>
      <p:ext uri="{BB962C8B-B14F-4D97-AF65-F5344CB8AC3E}">
        <p14:creationId xmlns:p14="http://schemas.microsoft.com/office/powerpoint/2010/main" val="6442809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p:cNvSpPr txBox="1"/>
          <p:nvPr/>
        </p:nvSpPr>
        <p:spPr bwMode="auto">
          <a:xfrm>
            <a:off x="914401" y="373577"/>
            <a:ext cx="9621418" cy="653483"/>
          </a:xfrm>
          <a:prstGeom prst="rect">
            <a:avLst/>
          </a:prstGeom>
          <a:noFill/>
          <a:ln w="9525">
            <a:noFill/>
            <a:miter lim="800000"/>
          </a:ln>
        </p:spPr>
        <p:txBody>
          <a:bodyPr vert="horz" wrap="square" lIns="60089" tIns="30044" rIns="60089" bIns="30044" numCol="1" anchor="ctr" anchorCtr="0" compatLnSpc="1"/>
          <a:lstStyle>
            <a:defPPr>
              <a:defRPr lang="zh-CN"/>
            </a:defPPr>
            <a:lvl1pPr defTabSz="802005" eaLnBrk="0" fontAlgn="base" hangingPunct="0">
              <a:spcBef>
                <a:spcPct val="0"/>
              </a:spcBef>
              <a:spcAft>
                <a:spcPct val="0"/>
              </a:spcAft>
              <a:buClrTx/>
              <a:buFontTx/>
              <a:buNone/>
              <a:defRPr sz="3200" kern="0">
                <a:solidFill>
                  <a:srgbClr val="990000"/>
                </a:solidFill>
                <a:latin typeface="黑体"/>
                <a:ea typeface="+mj-ea"/>
                <a:cs typeface="+mj-cs"/>
              </a:defRPr>
            </a:lvl1pPr>
            <a:lvl2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2pPr>
            <a:lvl3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3pPr>
            <a:lvl4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4pPr>
            <a:lvl5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5pPr>
            <a:lvl6pPr marL="457200" defTabSz="802005" fontAlgn="base">
              <a:spcBef>
                <a:spcPct val="0"/>
              </a:spcBef>
              <a:spcAft>
                <a:spcPct val="0"/>
              </a:spcAft>
              <a:defRPr sz="3400">
                <a:solidFill>
                  <a:srgbClr val="990000"/>
                </a:solidFill>
                <a:latin typeface="FrutigerNext LT Medium" pitchFamily="34" charset="0"/>
                <a:ea typeface="黑体" pitchFamily="2" charset="-122"/>
              </a:defRPr>
            </a:lvl6pPr>
            <a:lvl7pPr marL="914400" defTabSz="802005" fontAlgn="base">
              <a:spcBef>
                <a:spcPct val="0"/>
              </a:spcBef>
              <a:spcAft>
                <a:spcPct val="0"/>
              </a:spcAft>
              <a:defRPr sz="3400">
                <a:solidFill>
                  <a:srgbClr val="990000"/>
                </a:solidFill>
                <a:latin typeface="FrutigerNext LT Medium" pitchFamily="34" charset="0"/>
                <a:ea typeface="黑体" pitchFamily="2" charset="-122"/>
              </a:defRPr>
            </a:lvl7pPr>
            <a:lvl8pPr marL="1371600" defTabSz="802005" fontAlgn="base">
              <a:spcBef>
                <a:spcPct val="0"/>
              </a:spcBef>
              <a:spcAft>
                <a:spcPct val="0"/>
              </a:spcAft>
              <a:defRPr sz="3400">
                <a:solidFill>
                  <a:srgbClr val="990000"/>
                </a:solidFill>
                <a:latin typeface="FrutigerNext LT Medium" pitchFamily="34" charset="0"/>
                <a:ea typeface="黑体" pitchFamily="2" charset="-122"/>
              </a:defRPr>
            </a:lvl8pPr>
            <a:lvl9pPr marL="1828800" defTabSz="802005" fontAlgn="base">
              <a:spcBef>
                <a:spcPct val="0"/>
              </a:spcBef>
              <a:spcAft>
                <a:spcPct val="0"/>
              </a:spcAft>
              <a:defRPr sz="3400">
                <a:solidFill>
                  <a:srgbClr val="990000"/>
                </a:solidFill>
                <a:latin typeface="FrutigerNext LT Medium" pitchFamily="34" charset="0"/>
                <a:ea typeface="黑体" pitchFamily="2" charset="-122"/>
              </a:defRPr>
            </a:lvl9pPr>
          </a:lstStyle>
          <a:p>
            <a:pPr marL="0" marR="0" lvl="0" indent="0" algn="l" defTabSz="601504" rtl="0" eaLnBrk="0" fontAlgn="base" latinLnBrk="0" hangingPunct="0">
              <a:lnSpc>
                <a:spcPct val="100000"/>
              </a:lnSpc>
              <a:spcBef>
                <a:spcPct val="0"/>
              </a:spcBef>
              <a:spcAft>
                <a:spcPct val="0"/>
              </a:spcAft>
              <a:buClrTx/>
              <a:buSzTx/>
              <a:buFontTx/>
              <a:buNone/>
              <a:tabLst/>
              <a:defRPr/>
            </a:pPr>
            <a:r>
              <a:rPr kumimoji="0" lang="en-US" altLang="zh-CN" sz="2475" b="0" i="0" u="none" strike="noStrike" kern="0" cap="none" spc="0" normalizeH="0" baseline="0" noProof="0">
                <a:ln>
                  <a:noFill/>
                </a:ln>
                <a:solidFill>
                  <a:srgbClr val="990000"/>
                </a:solidFill>
                <a:effectLst/>
                <a:uLnTx/>
                <a:uFillTx/>
                <a:latin typeface="Calibri" panose="020F0502020204030204" pitchFamily="34" charset="0"/>
                <a:ea typeface="等线 Light" panose="02010600030101010101" pitchFamily="2" charset="-122"/>
                <a:cs typeface="Calibri" panose="020F0502020204030204" pitchFamily="34" charset="0"/>
              </a:rPr>
              <a:t>Summary of AI/ML framework and terminology in SA2 and RAN</a:t>
            </a:r>
            <a:endParaRPr kumimoji="0" lang="en-US" sz="2475" b="0" i="0" u="none" strike="noStrike" kern="0" cap="none" spc="0" normalizeH="0" baseline="0" noProof="0">
              <a:ln>
                <a:noFill/>
              </a:ln>
              <a:solidFill>
                <a:srgbClr val="990000"/>
              </a:solidFill>
              <a:effectLst/>
              <a:uLnTx/>
              <a:uFillTx/>
              <a:latin typeface="Calibri" panose="020F0502020204030204" pitchFamily="34" charset="0"/>
              <a:ea typeface="+mj-ea"/>
              <a:cs typeface="Calibri" panose="020F0502020204030204" pitchFamily="34" charset="0"/>
            </a:endParaRPr>
          </a:p>
        </p:txBody>
      </p:sp>
      <p:sp>
        <p:nvSpPr>
          <p:cNvPr id="3" name="Rectangle 34">
            <a:extLst>
              <a:ext uri="{FF2B5EF4-FFF2-40B4-BE49-F238E27FC236}">
                <a16:creationId xmlns:a16="http://schemas.microsoft.com/office/drawing/2014/main" id="{8AD6047C-0DD5-4E7E-B2F2-7A3B95B58CF7}"/>
              </a:ext>
            </a:extLst>
          </p:cNvPr>
          <p:cNvSpPr>
            <a:spLocks noChangeArrowheads="1"/>
          </p:cNvSpPr>
          <p:nvPr/>
        </p:nvSpPr>
        <p:spPr bwMode="auto">
          <a:xfrm>
            <a:off x="1524001" y="718752"/>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 name="Rectangle 46">
            <a:extLst>
              <a:ext uri="{FF2B5EF4-FFF2-40B4-BE49-F238E27FC236}">
                <a16:creationId xmlns:a16="http://schemas.microsoft.com/office/drawing/2014/main" id="{CB94F5B7-85F6-4237-99DD-92CE6A88B3D3}"/>
              </a:ext>
            </a:extLst>
          </p:cNvPr>
          <p:cNvSpPr>
            <a:spLocks noChangeArrowheads="1"/>
          </p:cNvSpPr>
          <p:nvPr/>
        </p:nvSpPr>
        <p:spPr bwMode="auto">
          <a:xfrm flipV="1">
            <a:off x="12600855" y="668144"/>
            <a:ext cx="497051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 name="矩形 1">
            <a:extLst>
              <a:ext uri="{FF2B5EF4-FFF2-40B4-BE49-F238E27FC236}">
                <a16:creationId xmlns:a16="http://schemas.microsoft.com/office/drawing/2014/main" id="{5BCEDE08-AB7F-44DA-A64D-49655C586CBC}"/>
              </a:ext>
            </a:extLst>
          </p:cNvPr>
          <p:cNvSpPr/>
          <p:nvPr/>
        </p:nvSpPr>
        <p:spPr>
          <a:xfrm>
            <a:off x="1548631" y="6051689"/>
            <a:ext cx="9413411" cy="600164"/>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450"/>
              </a:spcAft>
              <a:buClrTx/>
              <a:buSzPct val="120000"/>
              <a:buFontTx/>
              <a:buNone/>
              <a:tabLst/>
              <a:defRPr/>
            </a:pPr>
            <a:r>
              <a:rPr kumimoji="0" lang="en-US" altLang="zh-CN" sz="1650" b="0" i="0" u="none" strike="noStrike" kern="0" cap="none" spc="0" normalizeH="0" baseline="0" noProof="0">
                <a:ln>
                  <a:noFill/>
                </a:ln>
                <a:solidFill>
                  <a:srgbClr val="FF0000"/>
                </a:solidFill>
                <a:effectLst/>
                <a:uLnTx/>
                <a:uFillTx/>
                <a:latin typeface="Calibri"/>
                <a:ea typeface="等线" panose="02010600030101010101" pitchFamily="2" charset="-122"/>
                <a:cs typeface="+mn-cs"/>
              </a:rPr>
              <a:t>vivo view: </a:t>
            </a:r>
            <a:r>
              <a:rPr kumimoji="0" lang="en-US" altLang="zh-CN" sz="1650" b="0" i="0" u="none" strike="noStrike" kern="0" cap="none" spc="0" normalizeH="0" baseline="0" noProof="0">
                <a:ln>
                  <a:noFill/>
                </a:ln>
                <a:solidFill>
                  <a:prstClr val="black"/>
                </a:solidFill>
                <a:effectLst/>
                <a:uLnTx/>
                <a:uFillTx/>
                <a:latin typeface="Calibri"/>
                <a:ea typeface="等线" panose="02010600030101010101" pitchFamily="2" charset="-122"/>
                <a:cs typeface="+mn-cs"/>
              </a:rPr>
              <a:t>Alignment/convergence btw SA2 and RAN as AI/ML framework and terminology has been defined in since R16 </a:t>
            </a:r>
            <a:r>
              <a:rPr kumimoji="0" lang="en-US" altLang="zh-CN" sz="1650" b="0" i="0" u="none" strike="noStrike" kern="0" cap="none" spc="0" normalizeH="0" baseline="0" noProof="0" err="1">
                <a:ln>
                  <a:noFill/>
                </a:ln>
                <a:solidFill>
                  <a:prstClr val="black"/>
                </a:solidFill>
                <a:effectLst/>
                <a:uLnTx/>
                <a:uFillTx/>
                <a:latin typeface="Calibri"/>
                <a:ea typeface="等线" panose="02010600030101010101" pitchFamily="2" charset="-122"/>
                <a:cs typeface="+mn-cs"/>
              </a:rPr>
              <a:t>eNA</a:t>
            </a:r>
            <a:r>
              <a:rPr kumimoji="0" lang="en-US" altLang="zh-CN" sz="1650" b="0" i="0" u="none" strike="noStrike" kern="0" cap="none" spc="0" normalizeH="0" baseline="0" noProof="0">
                <a:ln>
                  <a:noFill/>
                </a:ln>
                <a:solidFill>
                  <a:prstClr val="black"/>
                </a:solidFill>
                <a:effectLst/>
                <a:uLnTx/>
                <a:uFillTx/>
                <a:latin typeface="Calibri"/>
                <a:ea typeface="等线" panose="02010600030101010101" pitchFamily="2" charset="-122"/>
                <a:cs typeface="+mn-cs"/>
              </a:rPr>
              <a:t>/R17 eNA_ph2/R18 eNA_ph3</a:t>
            </a:r>
          </a:p>
        </p:txBody>
      </p:sp>
      <p:cxnSp>
        <p:nvCxnSpPr>
          <p:cNvPr id="39" name="直接连接符 38">
            <a:extLst>
              <a:ext uri="{FF2B5EF4-FFF2-40B4-BE49-F238E27FC236}">
                <a16:creationId xmlns:a16="http://schemas.microsoft.com/office/drawing/2014/main" id="{766FBDF0-1853-4283-86DF-6229B46D16A8}"/>
              </a:ext>
            </a:extLst>
          </p:cNvPr>
          <p:cNvCxnSpPr>
            <a:cxnSpLocks/>
          </p:cNvCxnSpPr>
          <p:nvPr/>
        </p:nvCxnSpPr>
        <p:spPr>
          <a:xfrm>
            <a:off x="5985127" y="1740442"/>
            <a:ext cx="0" cy="3992814"/>
          </a:xfrm>
          <a:prstGeom prst="line">
            <a:avLst/>
          </a:prstGeom>
          <a:ln w="28575">
            <a:prstDash val="lgDash"/>
          </a:ln>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id="{14C033A4-3CE5-43B9-97BE-CF4842A6ACEA}"/>
              </a:ext>
            </a:extLst>
          </p:cNvPr>
          <p:cNvSpPr txBox="1"/>
          <p:nvPr/>
        </p:nvSpPr>
        <p:spPr>
          <a:xfrm>
            <a:off x="1363612" y="1156397"/>
            <a:ext cx="4120170" cy="338554"/>
          </a:xfrm>
          <a:prstGeom prst="rect">
            <a:avLst/>
          </a:prstGeom>
          <a:solidFill>
            <a:srgbClr val="00B0F0"/>
          </a:solid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SA2 R18 </a:t>
            </a:r>
            <a:r>
              <a:rPr kumimoji="0" lang="en-US" altLang="zh-CN"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eNA_ph3</a:t>
            </a:r>
            <a:endParaRPr kumimoji="0" lang="en-US" sz="16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2" name="文本框 41">
            <a:extLst>
              <a:ext uri="{FF2B5EF4-FFF2-40B4-BE49-F238E27FC236}">
                <a16:creationId xmlns:a16="http://schemas.microsoft.com/office/drawing/2014/main" id="{B12558E4-517C-463E-97F6-13D6FB955A13}"/>
              </a:ext>
            </a:extLst>
          </p:cNvPr>
          <p:cNvSpPr txBox="1"/>
          <p:nvPr/>
        </p:nvSpPr>
        <p:spPr>
          <a:xfrm>
            <a:off x="6422109" y="1146230"/>
            <a:ext cx="4120170" cy="338554"/>
          </a:xfrm>
          <a:prstGeom prst="rect">
            <a:avLst/>
          </a:prstGeom>
          <a:solidFill>
            <a:srgbClr val="00B0F0"/>
          </a:solid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RAN1 </a:t>
            </a:r>
            <a:r>
              <a:rPr kumimoji="0" lang="en-US" sz="1600" b="0" i="0" u="none" strike="noStrike" kern="1200" cap="none" spc="0" normalizeH="0" baseline="0" noProof="0" err="1">
                <a:ln>
                  <a:noFill/>
                </a:ln>
                <a:solidFill>
                  <a:prstClr val="black"/>
                </a:solidFill>
                <a:effectLst/>
                <a:uLnTx/>
                <a:uFillTx/>
                <a:latin typeface="等线" panose="020F0502020204030204"/>
                <a:ea typeface="等线" panose="02010600030101010101" pitchFamily="2" charset="-122"/>
                <a:cs typeface="+mn-cs"/>
              </a:rPr>
              <a:t>FS_NR_AIML_Air</a:t>
            </a:r>
            <a:endParaRPr kumimoji="0" lang="en-US" sz="16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3" name="矩形 42">
            <a:extLst>
              <a:ext uri="{FF2B5EF4-FFF2-40B4-BE49-F238E27FC236}">
                <a16:creationId xmlns:a16="http://schemas.microsoft.com/office/drawing/2014/main" id="{D1DBE272-11B3-46C7-AF17-4A87378C40F6}"/>
              </a:ext>
            </a:extLst>
          </p:cNvPr>
          <p:cNvSpPr/>
          <p:nvPr/>
        </p:nvSpPr>
        <p:spPr>
          <a:xfrm>
            <a:off x="1334445" y="4509121"/>
            <a:ext cx="4460338" cy="1449115"/>
          </a:xfrm>
          <a:prstGeom prst="rect">
            <a:avLst/>
          </a:prstGeom>
        </p:spPr>
        <p:txBody>
          <a:bodyPr wrap="square">
            <a:spAutoFit/>
          </a:bodyPr>
          <a:lstStyle/>
          <a:p>
            <a:pPr marL="285750" marR="0" lvl="0" indent="-285750" algn="l" defTabSz="685800" rtl="0" eaLnBrk="1" fontAlgn="auto" latinLnBrk="0" hangingPunct="1">
              <a:lnSpc>
                <a:spcPct val="100000"/>
              </a:lnSpc>
              <a:spcBef>
                <a:spcPts val="0"/>
              </a:spcBef>
              <a:spcAft>
                <a:spcPts val="450"/>
              </a:spcAft>
              <a:buClrTx/>
              <a:buSzPct val="120000"/>
              <a:buFont typeface="Arial" panose="020B0604020202020204" pitchFamily="34" charset="0"/>
              <a:buChar char="•"/>
              <a:tabLst/>
              <a:defRPr/>
            </a:pPr>
            <a:r>
              <a:rPr kumimoji="0" lang="en-US" altLang="zh-CN" sz="1400" b="0" i="0" u="none" strike="noStrike" kern="0" cap="none" spc="0" normalizeH="0" baseline="0" noProof="0">
                <a:ln>
                  <a:noFill/>
                </a:ln>
                <a:solidFill>
                  <a:prstClr val="black"/>
                </a:solidFill>
                <a:effectLst/>
                <a:uLnTx/>
                <a:uFillTx/>
                <a:latin typeface="Calibri"/>
                <a:ea typeface="等线" panose="02010600030101010101" pitchFamily="2" charset="-122"/>
                <a:cs typeface="+mn-cs"/>
              </a:rPr>
              <a:t>Since R16, Data Collection feature permits NWDAF to retrieve data from various sources and Network Data Analytics Exposure is defined in TS 23.288.</a:t>
            </a:r>
          </a:p>
          <a:p>
            <a:pPr marL="285750" marR="0" lvl="0" indent="-285750" algn="l" defTabSz="685800" rtl="0" eaLnBrk="1" fontAlgn="auto" latinLnBrk="0" hangingPunct="1">
              <a:lnSpc>
                <a:spcPct val="100000"/>
              </a:lnSpc>
              <a:spcBef>
                <a:spcPts val="0"/>
              </a:spcBef>
              <a:spcAft>
                <a:spcPts val="450"/>
              </a:spcAft>
              <a:buClrTx/>
              <a:buSzPct val="120000"/>
              <a:buFont typeface="Arial" panose="020B0604020202020204" pitchFamily="34" charset="0"/>
              <a:buChar char="•"/>
              <a:tabLst/>
              <a:defRPr/>
            </a:pPr>
            <a:r>
              <a:rPr kumimoji="0" lang="en-US" altLang="zh-CN" sz="1400" b="0" i="0" u="none" strike="noStrike" kern="0" cap="none" spc="0" normalizeH="0" baseline="0" noProof="0">
                <a:ln>
                  <a:noFill/>
                </a:ln>
                <a:solidFill>
                  <a:prstClr val="black"/>
                </a:solidFill>
                <a:effectLst/>
                <a:uLnTx/>
                <a:uFillTx/>
                <a:latin typeface="Calibri"/>
                <a:ea typeface="等线" panose="02010600030101010101" pitchFamily="2" charset="-122"/>
                <a:cs typeface="+mn-cs"/>
              </a:rPr>
              <a:t>Terminology such as ML Model ID/Analytics ID and Analytics logical function and Model Training logical function</a:t>
            </a:r>
          </a:p>
        </p:txBody>
      </p:sp>
      <p:graphicFrame>
        <p:nvGraphicFramePr>
          <p:cNvPr id="12" name="对象 11">
            <a:extLst>
              <a:ext uri="{FF2B5EF4-FFF2-40B4-BE49-F238E27FC236}">
                <a16:creationId xmlns:a16="http://schemas.microsoft.com/office/drawing/2014/main" id="{14376B9F-C36B-4D1E-AC3E-7C0146306A46}"/>
              </a:ext>
            </a:extLst>
          </p:cNvPr>
          <p:cNvGraphicFramePr>
            <a:graphicFrameLocks noChangeAspect="1"/>
          </p:cNvGraphicFramePr>
          <p:nvPr>
            <p:extLst/>
          </p:nvPr>
        </p:nvGraphicFramePr>
        <p:xfrm>
          <a:off x="6629944" y="1821334"/>
          <a:ext cx="3682316" cy="2423244"/>
        </p:xfrm>
        <a:graphic>
          <a:graphicData uri="http://schemas.openxmlformats.org/presentationml/2006/ole">
            <mc:AlternateContent xmlns:mc="http://schemas.openxmlformats.org/markup-compatibility/2006">
              <mc:Choice xmlns:v="urn:schemas-microsoft-com:vml" Requires="v">
                <p:oleObj spid="_x0000_s6289" name="Visio" r:id="rId4" imgW="4413254" imgH="2863735" progId="Visio.Drawing.15">
                  <p:embed/>
                </p:oleObj>
              </mc:Choice>
              <mc:Fallback>
                <p:oleObj name="Visio" r:id="rId4" imgW="4413254" imgH="2863735" progId="Visio.Drawing.15">
                  <p:embed/>
                  <p:pic>
                    <p:nvPicPr>
                      <p:cNvPr id="12" name="对象 11">
                        <a:extLst>
                          <a:ext uri="{FF2B5EF4-FFF2-40B4-BE49-F238E27FC236}">
                            <a16:creationId xmlns:a16="http://schemas.microsoft.com/office/drawing/2014/main" id="{14376B9F-C36B-4D1E-AC3E-7C0146306A46}"/>
                          </a:ext>
                        </a:extLst>
                      </p:cNvPr>
                      <p:cNvPicPr>
                        <a:picLocks noChangeAspect="1" noChangeArrowheads="1"/>
                      </p:cNvPicPr>
                      <p:nvPr/>
                    </p:nvPicPr>
                    <p:blipFill>
                      <a:blip r:embed="rId5"/>
                      <a:srcRect/>
                      <a:stretch>
                        <a:fillRect/>
                      </a:stretch>
                    </p:blipFill>
                    <p:spPr bwMode="auto">
                      <a:xfrm>
                        <a:off x="6629944" y="1821334"/>
                        <a:ext cx="3682316" cy="2423244"/>
                      </a:xfrm>
                      <a:prstGeom prst="rect">
                        <a:avLst/>
                      </a:prstGeom>
                      <a:noFill/>
                    </p:spPr>
                  </p:pic>
                </p:oleObj>
              </mc:Fallback>
            </mc:AlternateContent>
          </a:graphicData>
        </a:graphic>
      </p:graphicFrame>
      <p:sp>
        <p:nvSpPr>
          <p:cNvPr id="13" name="矩形 12">
            <a:extLst>
              <a:ext uri="{FF2B5EF4-FFF2-40B4-BE49-F238E27FC236}">
                <a16:creationId xmlns:a16="http://schemas.microsoft.com/office/drawing/2014/main" id="{AE15D2A3-6559-4078-8094-7BE288F027EE}"/>
              </a:ext>
            </a:extLst>
          </p:cNvPr>
          <p:cNvSpPr/>
          <p:nvPr/>
        </p:nvSpPr>
        <p:spPr>
          <a:xfrm>
            <a:off x="6352675" y="4344099"/>
            <a:ext cx="4308839" cy="1664558"/>
          </a:xfrm>
          <a:prstGeom prst="rect">
            <a:avLst/>
          </a:prstGeom>
        </p:spPr>
        <p:txBody>
          <a:bodyPr wrap="square">
            <a:spAutoFit/>
          </a:bodyPr>
          <a:lstStyle/>
          <a:p>
            <a:pPr marL="285750" marR="0" lvl="0" indent="-285750" algn="l" defTabSz="685800" rtl="0" eaLnBrk="1" fontAlgn="auto" latinLnBrk="0" hangingPunct="1">
              <a:lnSpc>
                <a:spcPct val="100000"/>
              </a:lnSpc>
              <a:spcBef>
                <a:spcPts val="0"/>
              </a:spcBef>
              <a:spcAft>
                <a:spcPts val="450"/>
              </a:spcAft>
              <a:buClrTx/>
              <a:buSzPct val="120000"/>
              <a:buFont typeface="Arial" panose="020B0604020202020204" pitchFamily="34" charset="0"/>
              <a:buChar char="•"/>
              <a:tabLst/>
              <a:defRPr/>
            </a:pPr>
            <a:r>
              <a:rPr kumimoji="0" lang="en-US" altLang="zh-CN" sz="1400" b="0" i="0" u="none" strike="noStrike" kern="0" cap="none" spc="0" normalizeH="0" baseline="0" noProof="0">
                <a:ln>
                  <a:noFill/>
                </a:ln>
                <a:solidFill>
                  <a:prstClr val="black"/>
                </a:solidFill>
                <a:effectLst/>
                <a:uLnTx/>
                <a:uFillTx/>
                <a:latin typeface="Calibri"/>
                <a:ea typeface="等线" panose="02010600030101010101" pitchFamily="2" charset="-122"/>
                <a:cs typeface="+mn-cs"/>
              </a:rPr>
              <a:t>Data collection has large impact on other modules of </a:t>
            </a:r>
            <a:r>
              <a:rPr kumimoji="0" lang="en-US" altLang="zh-CN" sz="1400" b="0" i="0" u="none" strike="noStrike" kern="1200" cap="none" spc="0" normalizeH="0" baseline="0" noProof="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AI/ML framework. Collections of training data, inference data and monitoring data would have different requirements and procedures..</a:t>
            </a:r>
          </a:p>
          <a:p>
            <a:pPr marL="285750" marR="0" lvl="0" indent="-285750" algn="l" defTabSz="685800" rtl="0" eaLnBrk="1" fontAlgn="auto" latinLnBrk="0" hangingPunct="1">
              <a:lnSpc>
                <a:spcPct val="100000"/>
              </a:lnSpc>
              <a:spcBef>
                <a:spcPts val="0"/>
              </a:spcBef>
              <a:spcAft>
                <a:spcPts val="450"/>
              </a:spcAft>
              <a:buClrTx/>
              <a:buSzPct val="120000"/>
              <a:buFont typeface="Arial" panose="020B0604020202020204" pitchFamily="34" charset="0"/>
              <a:buChar char="•"/>
              <a:tabLst/>
              <a:defRPr/>
            </a:pPr>
            <a:r>
              <a:rPr kumimoji="0" lang="en-US" altLang="zh-CN" sz="1400" b="0" i="0" u="none" strike="noStrike" kern="0" cap="none" spc="0" normalizeH="0" baseline="0" noProof="0">
                <a:ln>
                  <a:noFill/>
                </a:ln>
                <a:solidFill>
                  <a:prstClr val="black"/>
                </a:solidFill>
                <a:effectLst/>
                <a:uLnTx/>
                <a:uFillTx/>
                <a:latin typeface="Calibri"/>
                <a:ea typeface="等线" panose="02010600030101010101" pitchFamily="2" charset="-122"/>
                <a:cs typeface="+mn-cs"/>
              </a:rPr>
              <a:t>Terminology such as AI/ML Model, data collection, AI/ML model training, model identification, functionality identification</a:t>
            </a:r>
          </a:p>
        </p:txBody>
      </p:sp>
      <p:pic>
        <p:nvPicPr>
          <p:cNvPr id="5" name="图片 4">
            <a:extLst>
              <a:ext uri="{FF2B5EF4-FFF2-40B4-BE49-F238E27FC236}">
                <a16:creationId xmlns:a16="http://schemas.microsoft.com/office/drawing/2014/main" id="{C22212EE-2834-4E0F-974F-AE102995DD42}"/>
              </a:ext>
            </a:extLst>
          </p:cNvPr>
          <p:cNvPicPr>
            <a:picLocks noChangeAspect="1"/>
          </p:cNvPicPr>
          <p:nvPr/>
        </p:nvPicPr>
        <p:blipFill>
          <a:blip r:embed="rId6"/>
          <a:stretch>
            <a:fillRect/>
          </a:stretch>
        </p:blipFill>
        <p:spPr>
          <a:xfrm>
            <a:off x="1361347" y="1556793"/>
            <a:ext cx="2273196" cy="2787307"/>
          </a:xfrm>
          <a:prstGeom prst="rect">
            <a:avLst/>
          </a:prstGeom>
        </p:spPr>
      </p:pic>
      <p:pic>
        <p:nvPicPr>
          <p:cNvPr id="14" name="图片 13">
            <a:extLst>
              <a:ext uri="{FF2B5EF4-FFF2-40B4-BE49-F238E27FC236}">
                <a16:creationId xmlns:a16="http://schemas.microsoft.com/office/drawing/2014/main" id="{EFF351EA-768C-4282-B299-530CC4B00E81}"/>
              </a:ext>
            </a:extLst>
          </p:cNvPr>
          <p:cNvPicPr>
            <a:picLocks noChangeAspect="1"/>
          </p:cNvPicPr>
          <p:nvPr/>
        </p:nvPicPr>
        <p:blipFill>
          <a:blip r:embed="rId7"/>
          <a:stretch>
            <a:fillRect/>
          </a:stretch>
        </p:blipFill>
        <p:spPr>
          <a:xfrm>
            <a:off x="3482056" y="1888247"/>
            <a:ext cx="2060087" cy="2224989"/>
          </a:xfrm>
          <a:prstGeom prst="rect">
            <a:avLst/>
          </a:prstGeom>
        </p:spPr>
      </p:pic>
    </p:spTree>
    <p:extLst>
      <p:ext uri="{BB962C8B-B14F-4D97-AF65-F5344CB8AC3E}">
        <p14:creationId xmlns:p14="http://schemas.microsoft.com/office/powerpoint/2010/main" val="448599318"/>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p:cNvSpPr txBox="1"/>
          <p:nvPr/>
        </p:nvSpPr>
        <p:spPr bwMode="auto">
          <a:xfrm>
            <a:off x="1574725" y="373577"/>
            <a:ext cx="8961093" cy="653483"/>
          </a:xfrm>
          <a:prstGeom prst="rect">
            <a:avLst/>
          </a:prstGeom>
          <a:noFill/>
          <a:ln w="9525">
            <a:noFill/>
            <a:miter lim="800000"/>
          </a:ln>
        </p:spPr>
        <p:txBody>
          <a:bodyPr vert="horz" wrap="square" lIns="60089" tIns="30044" rIns="60089" bIns="30044" numCol="1" anchor="ctr" anchorCtr="0" compatLnSpc="1"/>
          <a:lstStyle>
            <a:defPPr>
              <a:defRPr lang="zh-CN"/>
            </a:defPPr>
            <a:lvl1pPr defTabSz="802005" eaLnBrk="0" fontAlgn="base" hangingPunct="0">
              <a:spcBef>
                <a:spcPct val="0"/>
              </a:spcBef>
              <a:spcAft>
                <a:spcPct val="0"/>
              </a:spcAft>
              <a:buClrTx/>
              <a:buFontTx/>
              <a:buNone/>
              <a:defRPr sz="3200" kern="0">
                <a:solidFill>
                  <a:srgbClr val="990000"/>
                </a:solidFill>
                <a:latin typeface="黑体"/>
                <a:ea typeface="+mj-ea"/>
                <a:cs typeface="+mj-cs"/>
              </a:defRPr>
            </a:lvl1pPr>
            <a:lvl2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2pPr>
            <a:lvl3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3pPr>
            <a:lvl4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4pPr>
            <a:lvl5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5pPr>
            <a:lvl6pPr marL="457200" defTabSz="802005" fontAlgn="base">
              <a:spcBef>
                <a:spcPct val="0"/>
              </a:spcBef>
              <a:spcAft>
                <a:spcPct val="0"/>
              </a:spcAft>
              <a:defRPr sz="3400">
                <a:solidFill>
                  <a:srgbClr val="990000"/>
                </a:solidFill>
                <a:latin typeface="FrutigerNext LT Medium" pitchFamily="34" charset="0"/>
                <a:ea typeface="黑体" pitchFamily="2" charset="-122"/>
              </a:defRPr>
            </a:lvl6pPr>
            <a:lvl7pPr marL="914400" defTabSz="802005" fontAlgn="base">
              <a:spcBef>
                <a:spcPct val="0"/>
              </a:spcBef>
              <a:spcAft>
                <a:spcPct val="0"/>
              </a:spcAft>
              <a:defRPr sz="3400">
                <a:solidFill>
                  <a:srgbClr val="990000"/>
                </a:solidFill>
                <a:latin typeface="FrutigerNext LT Medium" pitchFamily="34" charset="0"/>
                <a:ea typeface="黑体" pitchFamily="2" charset="-122"/>
              </a:defRPr>
            </a:lvl7pPr>
            <a:lvl8pPr marL="1371600" defTabSz="802005" fontAlgn="base">
              <a:spcBef>
                <a:spcPct val="0"/>
              </a:spcBef>
              <a:spcAft>
                <a:spcPct val="0"/>
              </a:spcAft>
              <a:defRPr sz="3400">
                <a:solidFill>
                  <a:srgbClr val="990000"/>
                </a:solidFill>
                <a:latin typeface="FrutigerNext LT Medium" pitchFamily="34" charset="0"/>
                <a:ea typeface="黑体" pitchFamily="2" charset="-122"/>
              </a:defRPr>
            </a:lvl8pPr>
            <a:lvl9pPr marL="1828800" defTabSz="802005" fontAlgn="base">
              <a:spcBef>
                <a:spcPct val="0"/>
              </a:spcBef>
              <a:spcAft>
                <a:spcPct val="0"/>
              </a:spcAft>
              <a:defRPr sz="3400">
                <a:solidFill>
                  <a:srgbClr val="990000"/>
                </a:solidFill>
                <a:latin typeface="FrutigerNext LT Medium" pitchFamily="34" charset="0"/>
                <a:ea typeface="黑体" pitchFamily="2" charset="-122"/>
              </a:defRPr>
            </a:lvl9pPr>
          </a:lstStyle>
          <a:p>
            <a:pPr marL="0" marR="0" lvl="0" indent="0" algn="l" defTabSz="601504" rtl="0" eaLnBrk="0" fontAlgn="base" latinLnBrk="0" hangingPunct="0">
              <a:lnSpc>
                <a:spcPct val="100000"/>
              </a:lnSpc>
              <a:spcBef>
                <a:spcPct val="0"/>
              </a:spcBef>
              <a:spcAft>
                <a:spcPct val="0"/>
              </a:spcAft>
              <a:buClrTx/>
              <a:buSzTx/>
              <a:buFontTx/>
              <a:buNone/>
              <a:tabLst/>
              <a:defRPr/>
            </a:pPr>
            <a:r>
              <a:rPr kumimoji="0" lang="en-US" altLang="zh-CN" sz="2475" b="0" i="0" u="none" strike="noStrike" kern="0" cap="none" spc="0" normalizeH="0" baseline="0" noProof="0">
                <a:ln>
                  <a:noFill/>
                </a:ln>
                <a:solidFill>
                  <a:srgbClr val="990000"/>
                </a:solidFill>
                <a:effectLst/>
                <a:uLnTx/>
                <a:uFillTx/>
                <a:latin typeface="Calibri" panose="020F0502020204030204" pitchFamily="34" charset="0"/>
                <a:ea typeface="等线 Light" panose="02010600030101010101" pitchFamily="2" charset="-122"/>
                <a:cs typeface="Calibri" panose="020F0502020204030204" pitchFamily="34" charset="0"/>
              </a:rPr>
              <a:t>Summary of Lifecycle management of AI/ML model in SA2 and RAN</a:t>
            </a:r>
            <a:endParaRPr kumimoji="0" lang="en-US" sz="2475" b="0" i="0" u="none" strike="noStrike" kern="0" cap="none" spc="0" normalizeH="0" baseline="0" noProof="0">
              <a:ln>
                <a:noFill/>
              </a:ln>
              <a:solidFill>
                <a:srgbClr val="990000"/>
              </a:solidFill>
              <a:effectLst/>
              <a:uLnTx/>
              <a:uFillTx/>
              <a:latin typeface="Calibri" panose="020F0502020204030204" pitchFamily="34" charset="0"/>
              <a:ea typeface="+mj-ea"/>
              <a:cs typeface="Calibri" panose="020F0502020204030204" pitchFamily="34" charset="0"/>
            </a:endParaRPr>
          </a:p>
        </p:txBody>
      </p:sp>
      <p:sp>
        <p:nvSpPr>
          <p:cNvPr id="3" name="Rectangle 34">
            <a:extLst>
              <a:ext uri="{FF2B5EF4-FFF2-40B4-BE49-F238E27FC236}">
                <a16:creationId xmlns:a16="http://schemas.microsoft.com/office/drawing/2014/main" id="{8AD6047C-0DD5-4E7E-B2F2-7A3B95B58CF7}"/>
              </a:ext>
            </a:extLst>
          </p:cNvPr>
          <p:cNvSpPr>
            <a:spLocks noChangeArrowheads="1"/>
          </p:cNvSpPr>
          <p:nvPr/>
        </p:nvSpPr>
        <p:spPr bwMode="auto">
          <a:xfrm>
            <a:off x="1524001" y="718752"/>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 name="Rectangle 46">
            <a:extLst>
              <a:ext uri="{FF2B5EF4-FFF2-40B4-BE49-F238E27FC236}">
                <a16:creationId xmlns:a16="http://schemas.microsoft.com/office/drawing/2014/main" id="{CB94F5B7-85F6-4237-99DD-92CE6A88B3D3}"/>
              </a:ext>
            </a:extLst>
          </p:cNvPr>
          <p:cNvSpPr>
            <a:spLocks noChangeArrowheads="1"/>
          </p:cNvSpPr>
          <p:nvPr/>
        </p:nvSpPr>
        <p:spPr bwMode="auto">
          <a:xfrm flipV="1">
            <a:off x="12600855" y="668144"/>
            <a:ext cx="497051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 name="矩形 1">
            <a:extLst>
              <a:ext uri="{FF2B5EF4-FFF2-40B4-BE49-F238E27FC236}">
                <a16:creationId xmlns:a16="http://schemas.microsoft.com/office/drawing/2014/main" id="{5BCEDE08-AB7F-44DA-A64D-49655C586CBC}"/>
              </a:ext>
            </a:extLst>
          </p:cNvPr>
          <p:cNvSpPr/>
          <p:nvPr/>
        </p:nvSpPr>
        <p:spPr>
          <a:xfrm>
            <a:off x="1775521" y="5805264"/>
            <a:ext cx="8636471" cy="600164"/>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450"/>
              </a:spcAft>
              <a:buClrTx/>
              <a:buSzPct val="120000"/>
              <a:buFontTx/>
              <a:buNone/>
              <a:tabLst/>
              <a:defRPr/>
            </a:pPr>
            <a:r>
              <a:rPr kumimoji="0" lang="en-US" altLang="zh-CN" sz="1650" b="0" i="0" u="none" strike="noStrike" kern="0" cap="none" spc="0" normalizeH="0" baseline="0" noProof="0">
                <a:ln>
                  <a:noFill/>
                </a:ln>
                <a:solidFill>
                  <a:srgbClr val="FF0000"/>
                </a:solidFill>
                <a:effectLst/>
                <a:uLnTx/>
                <a:uFillTx/>
                <a:latin typeface="Calibri"/>
                <a:ea typeface="等线" panose="02010600030101010101" pitchFamily="2" charset="-122"/>
                <a:cs typeface="+mn-cs"/>
              </a:rPr>
              <a:t>vivo view: </a:t>
            </a:r>
            <a:r>
              <a:rPr kumimoji="0" lang="en-US" altLang="zh-CN" sz="1650" b="0" i="0" u="none" strike="noStrike" kern="0" cap="none" spc="0" normalizeH="0" baseline="0" noProof="0">
                <a:ln>
                  <a:noFill/>
                </a:ln>
                <a:solidFill>
                  <a:prstClr val="black"/>
                </a:solidFill>
                <a:effectLst/>
                <a:uLnTx/>
                <a:uFillTx/>
                <a:latin typeface="Calibri"/>
                <a:ea typeface="等线" panose="02010600030101010101" pitchFamily="2" charset="-122"/>
                <a:cs typeface="+mn-cs"/>
              </a:rPr>
              <a:t>Alignment/convergence btw SA2 and RAN as AI/ML framework and terminology has been defined in since R16 </a:t>
            </a:r>
            <a:r>
              <a:rPr kumimoji="0" lang="en-US" altLang="zh-CN" sz="1650" b="0" i="0" u="none" strike="noStrike" kern="0" cap="none" spc="0" normalizeH="0" baseline="0" noProof="0" err="1">
                <a:ln>
                  <a:noFill/>
                </a:ln>
                <a:solidFill>
                  <a:prstClr val="black"/>
                </a:solidFill>
                <a:effectLst/>
                <a:uLnTx/>
                <a:uFillTx/>
                <a:latin typeface="Calibri"/>
                <a:ea typeface="等线" panose="02010600030101010101" pitchFamily="2" charset="-122"/>
                <a:cs typeface="+mn-cs"/>
              </a:rPr>
              <a:t>eNA</a:t>
            </a:r>
            <a:r>
              <a:rPr kumimoji="0" lang="en-US" altLang="zh-CN" sz="1650" b="0" i="0" u="none" strike="noStrike" kern="0" cap="none" spc="0" normalizeH="0" baseline="0" noProof="0">
                <a:ln>
                  <a:noFill/>
                </a:ln>
                <a:solidFill>
                  <a:prstClr val="black"/>
                </a:solidFill>
                <a:effectLst/>
                <a:uLnTx/>
                <a:uFillTx/>
                <a:latin typeface="Calibri"/>
                <a:ea typeface="等线" panose="02010600030101010101" pitchFamily="2" charset="-122"/>
                <a:cs typeface="+mn-cs"/>
              </a:rPr>
              <a:t>/R17 eNA_ph2/R18 eNA_ph3</a:t>
            </a:r>
          </a:p>
        </p:txBody>
      </p:sp>
      <p:cxnSp>
        <p:nvCxnSpPr>
          <p:cNvPr id="39" name="直接连接符 38">
            <a:extLst>
              <a:ext uri="{FF2B5EF4-FFF2-40B4-BE49-F238E27FC236}">
                <a16:creationId xmlns:a16="http://schemas.microsoft.com/office/drawing/2014/main" id="{766FBDF0-1853-4283-86DF-6229B46D16A8}"/>
              </a:ext>
            </a:extLst>
          </p:cNvPr>
          <p:cNvCxnSpPr>
            <a:cxnSpLocks/>
          </p:cNvCxnSpPr>
          <p:nvPr/>
        </p:nvCxnSpPr>
        <p:spPr>
          <a:xfrm>
            <a:off x="6168008" y="1740442"/>
            <a:ext cx="0" cy="3704782"/>
          </a:xfrm>
          <a:prstGeom prst="line">
            <a:avLst/>
          </a:prstGeom>
          <a:ln w="28575">
            <a:prstDash val="lgDash"/>
          </a:ln>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id="{14C033A4-3CE5-43B9-97BE-CF4842A6ACEA}"/>
              </a:ext>
            </a:extLst>
          </p:cNvPr>
          <p:cNvSpPr txBox="1"/>
          <p:nvPr/>
        </p:nvSpPr>
        <p:spPr>
          <a:xfrm>
            <a:off x="1608539" y="1156397"/>
            <a:ext cx="4176461" cy="338554"/>
          </a:xfrm>
          <a:prstGeom prst="rect">
            <a:avLst/>
          </a:prstGeom>
          <a:solidFill>
            <a:srgbClr val="00B0F0"/>
          </a:solid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SA2 R18 </a:t>
            </a:r>
            <a:r>
              <a:rPr kumimoji="0" lang="en-US" altLang="zh-CN"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eNA_ph3 KI#1 </a:t>
            </a:r>
            <a:r>
              <a:rPr kumimoji="0" lang="en-US"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 </a:t>
            </a:r>
            <a:endParaRPr kumimoji="0" lang="en-US" sz="16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2" name="文本框 41">
            <a:extLst>
              <a:ext uri="{FF2B5EF4-FFF2-40B4-BE49-F238E27FC236}">
                <a16:creationId xmlns:a16="http://schemas.microsoft.com/office/drawing/2014/main" id="{B12558E4-517C-463E-97F6-13D6FB955A13}"/>
              </a:ext>
            </a:extLst>
          </p:cNvPr>
          <p:cNvSpPr txBox="1"/>
          <p:nvPr/>
        </p:nvSpPr>
        <p:spPr>
          <a:xfrm>
            <a:off x="6312028" y="1146230"/>
            <a:ext cx="4176461" cy="338554"/>
          </a:xfrm>
          <a:prstGeom prst="rect">
            <a:avLst/>
          </a:prstGeom>
          <a:solidFill>
            <a:srgbClr val="00B0F0"/>
          </a:solid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RAN1 </a:t>
            </a:r>
            <a:r>
              <a:rPr kumimoji="0" lang="en-US" sz="1600" b="0" i="0" u="none" strike="noStrike" kern="1200" cap="none" spc="0" normalizeH="0" baseline="0" noProof="0" err="1">
                <a:ln>
                  <a:noFill/>
                </a:ln>
                <a:solidFill>
                  <a:prstClr val="black"/>
                </a:solidFill>
                <a:effectLst/>
                <a:uLnTx/>
                <a:uFillTx/>
                <a:latin typeface="等线" panose="020F0502020204030204"/>
                <a:ea typeface="等线" panose="02010600030101010101" pitchFamily="2" charset="-122"/>
                <a:cs typeface="+mn-cs"/>
              </a:rPr>
              <a:t>FS_NR_AIML_Air</a:t>
            </a:r>
            <a:endParaRPr kumimoji="0" lang="en-US" sz="16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3" name="矩形 42">
            <a:extLst>
              <a:ext uri="{FF2B5EF4-FFF2-40B4-BE49-F238E27FC236}">
                <a16:creationId xmlns:a16="http://schemas.microsoft.com/office/drawing/2014/main" id="{D1DBE272-11B3-46C7-AF17-4A87378C40F6}"/>
              </a:ext>
            </a:extLst>
          </p:cNvPr>
          <p:cNvSpPr/>
          <p:nvPr/>
        </p:nvSpPr>
        <p:spPr>
          <a:xfrm>
            <a:off x="1601493" y="4710491"/>
            <a:ext cx="4638515" cy="802784"/>
          </a:xfrm>
          <a:prstGeom prst="rect">
            <a:avLst/>
          </a:prstGeom>
        </p:spPr>
        <p:txBody>
          <a:bodyPr wrap="square">
            <a:spAutoFit/>
          </a:bodyPr>
          <a:lstStyle/>
          <a:p>
            <a:pPr marL="285750" marR="0" lvl="0" indent="-285750" algn="l" defTabSz="685800" rtl="0" eaLnBrk="1" fontAlgn="auto" latinLnBrk="0" hangingPunct="1">
              <a:lnSpc>
                <a:spcPct val="100000"/>
              </a:lnSpc>
              <a:spcBef>
                <a:spcPts val="0"/>
              </a:spcBef>
              <a:spcAft>
                <a:spcPts val="450"/>
              </a:spcAft>
              <a:buClrTx/>
              <a:buSzPct val="120000"/>
              <a:buFont typeface="Arial" panose="020B0604020202020204" pitchFamily="34" charset="0"/>
              <a:buChar char="•"/>
              <a:tabLst/>
              <a:defRPr/>
            </a:pPr>
            <a:r>
              <a:rPr kumimoji="0" lang="en-US" altLang="zh-CN" sz="1400" b="0" i="0" u="none" strike="noStrike" kern="0" cap="none" spc="0" normalizeH="0" baseline="0" noProof="0">
                <a:ln>
                  <a:noFill/>
                </a:ln>
                <a:solidFill>
                  <a:prstClr val="black"/>
                </a:solidFill>
                <a:effectLst/>
                <a:uLnTx/>
                <a:uFillTx/>
                <a:latin typeface="Calibri"/>
                <a:ea typeface="等线" panose="02010600030101010101" pitchFamily="2" charset="-122"/>
                <a:cs typeface="+mn-cs"/>
              </a:rPr>
              <a:t>Since R16, Data storage architecture via Message Framework defined in TS 23.288 </a:t>
            </a:r>
          </a:p>
          <a:p>
            <a:pPr marL="285750" marR="0" lvl="0" indent="-285750" algn="l" defTabSz="685800" rtl="0" eaLnBrk="1" fontAlgn="auto" latinLnBrk="0" hangingPunct="1">
              <a:lnSpc>
                <a:spcPct val="100000"/>
              </a:lnSpc>
              <a:spcBef>
                <a:spcPts val="0"/>
              </a:spcBef>
              <a:spcAft>
                <a:spcPts val="450"/>
              </a:spcAft>
              <a:buClrTx/>
              <a:buSzPct val="120000"/>
              <a:buFont typeface="Arial" panose="020B0604020202020204" pitchFamily="34" charset="0"/>
              <a:buChar char="•"/>
              <a:tabLst/>
              <a:defRPr/>
            </a:pPr>
            <a:endParaRPr kumimoji="0" lang="en-US" altLang="zh-CN" sz="1400" b="0" i="0" u="none" strike="noStrike" kern="0" cap="none" spc="0" normalizeH="0" baseline="0" noProof="0">
              <a:ln>
                <a:noFill/>
              </a:ln>
              <a:solidFill>
                <a:prstClr val="black"/>
              </a:solidFill>
              <a:effectLst/>
              <a:uLnTx/>
              <a:uFillTx/>
              <a:latin typeface="Calibri"/>
              <a:ea typeface="等线" panose="02010600030101010101" pitchFamily="2" charset="-122"/>
              <a:cs typeface="+mn-cs"/>
            </a:endParaRPr>
          </a:p>
        </p:txBody>
      </p:sp>
      <p:pic>
        <p:nvPicPr>
          <p:cNvPr id="5" name="图片 4">
            <a:extLst>
              <a:ext uri="{FF2B5EF4-FFF2-40B4-BE49-F238E27FC236}">
                <a16:creationId xmlns:a16="http://schemas.microsoft.com/office/drawing/2014/main" id="{FCA2BDF4-C929-47F6-A1C0-7E86CAAB1B89}"/>
              </a:ext>
            </a:extLst>
          </p:cNvPr>
          <p:cNvPicPr>
            <a:picLocks noChangeAspect="1"/>
          </p:cNvPicPr>
          <p:nvPr/>
        </p:nvPicPr>
        <p:blipFill>
          <a:blip r:embed="rId3"/>
          <a:stretch>
            <a:fillRect/>
          </a:stretch>
        </p:blipFill>
        <p:spPr>
          <a:xfrm>
            <a:off x="1703517" y="1978865"/>
            <a:ext cx="4248466" cy="2534766"/>
          </a:xfrm>
          <a:prstGeom prst="rect">
            <a:avLst/>
          </a:prstGeom>
        </p:spPr>
      </p:pic>
      <p:sp>
        <p:nvSpPr>
          <p:cNvPr id="4" name="Rectangle 2">
            <a:extLst>
              <a:ext uri="{FF2B5EF4-FFF2-40B4-BE49-F238E27FC236}">
                <a16:creationId xmlns:a16="http://schemas.microsoft.com/office/drawing/2014/main" id="{BED67F0D-25D0-4C87-BDB3-F3541CEFA185}"/>
              </a:ext>
            </a:extLst>
          </p:cNvPr>
          <p:cNvSpPr>
            <a:spLocks noChangeArrowheads="1"/>
          </p:cNvSpPr>
          <p:nvPr/>
        </p:nvSpPr>
        <p:spPr bwMode="auto">
          <a:xfrm>
            <a:off x="6411492" y="1717255"/>
            <a:ext cx="18473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800" b="0" i="0" u="none" strike="noStrike" kern="1200" cap="none" spc="0" normalizeH="0" baseline="0" noProof="0">
              <a:ln>
                <a:noFill/>
              </a:ln>
              <a:solidFill>
                <a:prstClr val="black"/>
              </a:solidFill>
              <a:effectLst/>
              <a:uLnTx/>
              <a:uFillTx/>
              <a:latin typeface="Arial" panose="020B0604020202020204" pitchFamily="34" charset="0"/>
              <a:ea typeface="等线" panose="02010600030101010101" pitchFamily="2" charset="-122"/>
              <a:cs typeface="+mn-cs"/>
            </a:endParaRPr>
          </a:p>
        </p:txBody>
      </p:sp>
      <p:sp>
        <p:nvSpPr>
          <p:cNvPr id="14" name="矩形 13">
            <a:extLst>
              <a:ext uri="{FF2B5EF4-FFF2-40B4-BE49-F238E27FC236}">
                <a16:creationId xmlns:a16="http://schemas.microsoft.com/office/drawing/2014/main" id="{1106E4E9-7F92-406B-9B1D-55B9B90D2D5D}"/>
              </a:ext>
            </a:extLst>
          </p:cNvPr>
          <p:cNvSpPr/>
          <p:nvPr/>
        </p:nvSpPr>
        <p:spPr>
          <a:xfrm>
            <a:off x="6384035" y="4710491"/>
            <a:ext cx="4104454" cy="802784"/>
          </a:xfrm>
          <a:prstGeom prst="rect">
            <a:avLst/>
          </a:prstGeom>
        </p:spPr>
        <p:txBody>
          <a:bodyPr wrap="square">
            <a:spAutoFit/>
          </a:bodyPr>
          <a:lstStyle/>
          <a:p>
            <a:pPr marL="285750" marR="0" lvl="0" indent="-285750" algn="l" defTabSz="685800" rtl="0" eaLnBrk="1" fontAlgn="auto" latinLnBrk="0" hangingPunct="1">
              <a:lnSpc>
                <a:spcPct val="100000"/>
              </a:lnSpc>
              <a:spcBef>
                <a:spcPts val="0"/>
              </a:spcBef>
              <a:spcAft>
                <a:spcPts val="450"/>
              </a:spcAft>
              <a:buClrTx/>
              <a:buSzPct val="120000"/>
              <a:buFont typeface="Arial" panose="020B0604020202020204" pitchFamily="34" charset="0"/>
              <a:buChar char="•"/>
              <a:tabLst/>
              <a:defRPr/>
            </a:pPr>
            <a:r>
              <a:rPr kumimoji="0" lang="en-US" altLang="zh-CN" sz="1400" b="0" i="0" u="none" strike="noStrike" kern="0" cap="none" spc="0" normalizeH="0" baseline="0" noProof="0">
                <a:ln>
                  <a:noFill/>
                </a:ln>
                <a:solidFill>
                  <a:prstClr val="black"/>
                </a:solidFill>
                <a:effectLst/>
                <a:uLnTx/>
                <a:uFillTx/>
                <a:latin typeface="Calibri"/>
                <a:ea typeface="等线" panose="02010600030101010101" pitchFamily="2" charset="-122"/>
                <a:cs typeface="+mn-cs"/>
              </a:rPr>
              <a:t>Data collection is one of the key aspects in lifecycle management of AI/ML in RAN study</a:t>
            </a:r>
          </a:p>
          <a:p>
            <a:pPr marL="285750" marR="0" lvl="0" indent="-285750" algn="l" defTabSz="685800" rtl="0" eaLnBrk="1" fontAlgn="auto" latinLnBrk="0" hangingPunct="1">
              <a:lnSpc>
                <a:spcPct val="100000"/>
              </a:lnSpc>
              <a:spcBef>
                <a:spcPts val="0"/>
              </a:spcBef>
              <a:spcAft>
                <a:spcPts val="450"/>
              </a:spcAft>
              <a:buClrTx/>
              <a:buSzPct val="120000"/>
              <a:buFont typeface="Arial" panose="020B0604020202020204" pitchFamily="34" charset="0"/>
              <a:buChar char="•"/>
              <a:tabLst/>
              <a:defRPr/>
            </a:pPr>
            <a:endParaRPr kumimoji="0" lang="en-US" altLang="zh-CN" sz="1400" b="0" i="0" u="none" strike="noStrike" kern="0" cap="none" spc="0" normalizeH="0" baseline="0" noProof="0">
              <a:ln>
                <a:noFill/>
              </a:ln>
              <a:solidFill>
                <a:prstClr val="black"/>
              </a:solidFill>
              <a:effectLst/>
              <a:uLnTx/>
              <a:uFillTx/>
              <a:latin typeface="Calibri"/>
              <a:ea typeface="等线" panose="02010600030101010101" pitchFamily="2" charset="-122"/>
              <a:cs typeface="+mn-cs"/>
            </a:endParaRPr>
          </a:p>
        </p:txBody>
      </p:sp>
      <p:pic>
        <p:nvPicPr>
          <p:cNvPr id="8" name="图片 7">
            <a:extLst>
              <a:ext uri="{FF2B5EF4-FFF2-40B4-BE49-F238E27FC236}">
                <a16:creationId xmlns:a16="http://schemas.microsoft.com/office/drawing/2014/main" id="{6643B590-AB2B-466D-9907-198A39940510}"/>
              </a:ext>
            </a:extLst>
          </p:cNvPr>
          <p:cNvPicPr>
            <a:picLocks noChangeAspect="1"/>
          </p:cNvPicPr>
          <p:nvPr/>
        </p:nvPicPr>
        <p:blipFill>
          <a:blip r:embed="rId4"/>
          <a:stretch>
            <a:fillRect/>
          </a:stretch>
        </p:blipFill>
        <p:spPr>
          <a:xfrm>
            <a:off x="6300492" y="2086168"/>
            <a:ext cx="4260004" cy="2413073"/>
          </a:xfrm>
          <a:prstGeom prst="rect">
            <a:avLst/>
          </a:prstGeom>
        </p:spPr>
      </p:pic>
    </p:spTree>
    <p:extLst>
      <p:ext uri="{BB962C8B-B14F-4D97-AF65-F5344CB8AC3E}">
        <p14:creationId xmlns:p14="http://schemas.microsoft.com/office/powerpoint/2010/main" val="2821303087"/>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p:cNvSpPr txBox="1"/>
          <p:nvPr/>
        </p:nvSpPr>
        <p:spPr bwMode="auto">
          <a:xfrm>
            <a:off x="1574725" y="373577"/>
            <a:ext cx="8961093" cy="653483"/>
          </a:xfrm>
          <a:prstGeom prst="rect">
            <a:avLst/>
          </a:prstGeom>
          <a:noFill/>
          <a:ln w="9525">
            <a:noFill/>
            <a:miter lim="800000"/>
          </a:ln>
        </p:spPr>
        <p:txBody>
          <a:bodyPr vert="horz" wrap="square" lIns="60089" tIns="30044" rIns="60089" bIns="30044" numCol="1" anchor="ctr" anchorCtr="0" compatLnSpc="1"/>
          <a:lstStyle>
            <a:defPPr>
              <a:defRPr lang="zh-CN"/>
            </a:defPPr>
            <a:lvl1pPr defTabSz="802005" eaLnBrk="0" fontAlgn="base" hangingPunct="0">
              <a:spcBef>
                <a:spcPct val="0"/>
              </a:spcBef>
              <a:spcAft>
                <a:spcPct val="0"/>
              </a:spcAft>
              <a:buClrTx/>
              <a:buFontTx/>
              <a:buNone/>
              <a:defRPr sz="3200" kern="0">
                <a:solidFill>
                  <a:srgbClr val="990000"/>
                </a:solidFill>
                <a:latin typeface="黑体"/>
                <a:ea typeface="+mj-ea"/>
                <a:cs typeface="+mj-cs"/>
              </a:defRPr>
            </a:lvl1pPr>
            <a:lvl2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2pPr>
            <a:lvl3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3pPr>
            <a:lvl4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4pPr>
            <a:lvl5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5pPr>
            <a:lvl6pPr marL="457200" defTabSz="802005" fontAlgn="base">
              <a:spcBef>
                <a:spcPct val="0"/>
              </a:spcBef>
              <a:spcAft>
                <a:spcPct val="0"/>
              </a:spcAft>
              <a:defRPr sz="3400">
                <a:solidFill>
                  <a:srgbClr val="990000"/>
                </a:solidFill>
                <a:latin typeface="FrutigerNext LT Medium" pitchFamily="34" charset="0"/>
                <a:ea typeface="黑体" pitchFamily="2" charset="-122"/>
              </a:defRPr>
            </a:lvl6pPr>
            <a:lvl7pPr marL="914400" defTabSz="802005" fontAlgn="base">
              <a:spcBef>
                <a:spcPct val="0"/>
              </a:spcBef>
              <a:spcAft>
                <a:spcPct val="0"/>
              </a:spcAft>
              <a:defRPr sz="3400">
                <a:solidFill>
                  <a:srgbClr val="990000"/>
                </a:solidFill>
                <a:latin typeface="FrutigerNext LT Medium" pitchFamily="34" charset="0"/>
                <a:ea typeface="黑体" pitchFamily="2" charset="-122"/>
              </a:defRPr>
            </a:lvl7pPr>
            <a:lvl8pPr marL="1371600" defTabSz="802005" fontAlgn="base">
              <a:spcBef>
                <a:spcPct val="0"/>
              </a:spcBef>
              <a:spcAft>
                <a:spcPct val="0"/>
              </a:spcAft>
              <a:defRPr sz="3400">
                <a:solidFill>
                  <a:srgbClr val="990000"/>
                </a:solidFill>
                <a:latin typeface="FrutigerNext LT Medium" pitchFamily="34" charset="0"/>
                <a:ea typeface="黑体" pitchFamily="2" charset="-122"/>
              </a:defRPr>
            </a:lvl8pPr>
            <a:lvl9pPr marL="1828800" defTabSz="802005" fontAlgn="base">
              <a:spcBef>
                <a:spcPct val="0"/>
              </a:spcBef>
              <a:spcAft>
                <a:spcPct val="0"/>
              </a:spcAft>
              <a:defRPr sz="3400">
                <a:solidFill>
                  <a:srgbClr val="990000"/>
                </a:solidFill>
                <a:latin typeface="FrutigerNext LT Medium" pitchFamily="34" charset="0"/>
                <a:ea typeface="黑体" pitchFamily="2" charset="-122"/>
              </a:defRPr>
            </a:lvl9pPr>
          </a:lstStyle>
          <a:p>
            <a:pPr marL="0" marR="0" lvl="0" indent="0" algn="l" defTabSz="601504" rtl="0" eaLnBrk="0" fontAlgn="base" latinLnBrk="0" hangingPunct="0">
              <a:lnSpc>
                <a:spcPct val="100000"/>
              </a:lnSpc>
              <a:spcBef>
                <a:spcPct val="0"/>
              </a:spcBef>
              <a:spcAft>
                <a:spcPct val="0"/>
              </a:spcAft>
              <a:buClrTx/>
              <a:buSzTx/>
              <a:buFontTx/>
              <a:buNone/>
              <a:tabLst/>
              <a:defRPr/>
            </a:pPr>
            <a:r>
              <a:rPr kumimoji="0" lang="en-US" altLang="zh-CN" sz="2475" b="0" i="0" u="none" strike="noStrike" kern="0" cap="none" spc="0" normalizeH="0" baseline="0" noProof="0">
                <a:ln>
                  <a:noFill/>
                </a:ln>
                <a:solidFill>
                  <a:srgbClr val="990000"/>
                </a:solidFill>
                <a:effectLst/>
                <a:uLnTx/>
                <a:uFillTx/>
                <a:latin typeface="Calibri" panose="020F0502020204030204" pitchFamily="34" charset="0"/>
                <a:ea typeface="等线 Light" panose="02010600030101010101" pitchFamily="2" charset="-122"/>
                <a:cs typeface="Calibri" panose="020F0502020204030204" pitchFamily="34" charset="0"/>
              </a:rPr>
              <a:t>Summary of Model performance monitoring in SA2 and RAN</a:t>
            </a:r>
            <a:endParaRPr kumimoji="0" lang="en-US" sz="2475" b="0" i="0" u="none" strike="noStrike" kern="0" cap="none" spc="0" normalizeH="0" baseline="0" noProof="0">
              <a:ln>
                <a:noFill/>
              </a:ln>
              <a:solidFill>
                <a:srgbClr val="990000"/>
              </a:solidFill>
              <a:effectLst/>
              <a:uLnTx/>
              <a:uFillTx/>
              <a:latin typeface="Calibri" panose="020F0502020204030204" pitchFamily="34" charset="0"/>
              <a:ea typeface="+mj-ea"/>
              <a:cs typeface="Calibri" panose="020F0502020204030204" pitchFamily="34" charset="0"/>
            </a:endParaRPr>
          </a:p>
        </p:txBody>
      </p:sp>
      <p:sp>
        <p:nvSpPr>
          <p:cNvPr id="3" name="Rectangle 34">
            <a:extLst>
              <a:ext uri="{FF2B5EF4-FFF2-40B4-BE49-F238E27FC236}">
                <a16:creationId xmlns:a16="http://schemas.microsoft.com/office/drawing/2014/main" id="{8AD6047C-0DD5-4E7E-B2F2-7A3B95B58CF7}"/>
              </a:ext>
            </a:extLst>
          </p:cNvPr>
          <p:cNvSpPr>
            <a:spLocks noChangeArrowheads="1"/>
          </p:cNvSpPr>
          <p:nvPr/>
        </p:nvSpPr>
        <p:spPr bwMode="auto">
          <a:xfrm>
            <a:off x="1524001" y="718752"/>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 name="Rectangle 46">
            <a:extLst>
              <a:ext uri="{FF2B5EF4-FFF2-40B4-BE49-F238E27FC236}">
                <a16:creationId xmlns:a16="http://schemas.microsoft.com/office/drawing/2014/main" id="{CB94F5B7-85F6-4237-99DD-92CE6A88B3D3}"/>
              </a:ext>
            </a:extLst>
          </p:cNvPr>
          <p:cNvSpPr>
            <a:spLocks noChangeArrowheads="1"/>
          </p:cNvSpPr>
          <p:nvPr/>
        </p:nvSpPr>
        <p:spPr bwMode="auto">
          <a:xfrm flipV="1">
            <a:off x="12600855" y="668144"/>
            <a:ext cx="497051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 name="矩形 1">
            <a:extLst>
              <a:ext uri="{FF2B5EF4-FFF2-40B4-BE49-F238E27FC236}">
                <a16:creationId xmlns:a16="http://schemas.microsoft.com/office/drawing/2014/main" id="{5BCEDE08-AB7F-44DA-A64D-49655C586CBC}"/>
              </a:ext>
            </a:extLst>
          </p:cNvPr>
          <p:cNvSpPr/>
          <p:nvPr/>
        </p:nvSpPr>
        <p:spPr>
          <a:xfrm>
            <a:off x="1775521" y="5781164"/>
            <a:ext cx="8636471" cy="600164"/>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450"/>
              </a:spcAft>
              <a:buClrTx/>
              <a:buSzPct val="120000"/>
              <a:buFontTx/>
              <a:buNone/>
              <a:tabLst/>
              <a:defRPr/>
            </a:pPr>
            <a:r>
              <a:rPr kumimoji="0" lang="en-US" altLang="zh-CN" sz="1650" b="0" i="0" u="none" strike="noStrike" kern="0" cap="none" spc="0" normalizeH="0" baseline="0" noProof="0">
                <a:ln>
                  <a:noFill/>
                </a:ln>
                <a:solidFill>
                  <a:srgbClr val="FF0000"/>
                </a:solidFill>
                <a:effectLst/>
                <a:uLnTx/>
                <a:uFillTx/>
                <a:latin typeface="Calibri"/>
                <a:ea typeface="等线" panose="02010600030101010101" pitchFamily="2" charset="-122"/>
                <a:cs typeface="+mn-cs"/>
              </a:rPr>
              <a:t>vivo view: </a:t>
            </a:r>
            <a:r>
              <a:rPr kumimoji="0" lang="en-US" altLang="zh-CN" sz="1650" b="0" i="0" u="none" strike="noStrike" kern="0" cap="none" spc="0" normalizeH="0" baseline="0" noProof="0">
                <a:ln>
                  <a:noFill/>
                </a:ln>
                <a:solidFill>
                  <a:prstClr val="black"/>
                </a:solidFill>
                <a:effectLst/>
                <a:uLnTx/>
                <a:uFillTx/>
                <a:latin typeface="Calibri"/>
                <a:ea typeface="等线" panose="02010600030101010101" pitchFamily="2" charset="-122"/>
                <a:cs typeface="+mn-cs"/>
              </a:rPr>
              <a:t>Alignment/convergence between SA2 regarding ML performance monitoring in R18 eNA-Ph3 KI#1 and potential R19 enhancement</a:t>
            </a:r>
          </a:p>
        </p:txBody>
      </p:sp>
      <p:cxnSp>
        <p:nvCxnSpPr>
          <p:cNvPr id="39" name="直接连接符 38">
            <a:extLst>
              <a:ext uri="{FF2B5EF4-FFF2-40B4-BE49-F238E27FC236}">
                <a16:creationId xmlns:a16="http://schemas.microsoft.com/office/drawing/2014/main" id="{766FBDF0-1853-4283-86DF-6229B46D16A8}"/>
              </a:ext>
            </a:extLst>
          </p:cNvPr>
          <p:cNvCxnSpPr>
            <a:cxnSpLocks/>
          </p:cNvCxnSpPr>
          <p:nvPr/>
        </p:nvCxnSpPr>
        <p:spPr>
          <a:xfrm>
            <a:off x="6168008" y="1740442"/>
            <a:ext cx="0" cy="3632774"/>
          </a:xfrm>
          <a:prstGeom prst="line">
            <a:avLst/>
          </a:prstGeom>
          <a:ln w="28575">
            <a:prstDash val="lgDash"/>
          </a:ln>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id="{14C033A4-3CE5-43B9-97BE-CF4842A6ACEA}"/>
              </a:ext>
            </a:extLst>
          </p:cNvPr>
          <p:cNvSpPr txBox="1"/>
          <p:nvPr/>
        </p:nvSpPr>
        <p:spPr>
          <a:xfrm>
            <a:off x="1608539" y="1156397"/>
            <a:ext cx="4176461" cy="338554"/>
          </a:xfrm>
          <a:prstGeom prst="rect">
            <a:avLst/>
          </a:prstGeom>
          <a:solidFill>
            <a:srgbClr val="00B0F0"/>
          </a:solid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SA2 R18 </a:t>
            </a:r>
            <a:r>
              <a:rPr kumimoji="0" lang="en-US" altLang="zh-CN"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eNA_ph3 KI#1 </a:t>
            </a:r>
            <a:r>
              <a:rPr kumimoji="0" lang="en-US"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 </a:t>
            </a:r>
            <a:endParaRPr kumimoji="0" lang="en-US" sz="16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2" name="文本框 41">
            <a:extLst>
              <a:ext uri="{FF2B5EF4-FFF2-40B4-BE49-F238E27FC236}">
                <a16:creationId xmlns:a16="http://schemas.microsoft.com/office/drawing/2014/main" id="{B12558E4-517C-463E-97F6-13D6FB955A13}"/>
              </a:ext>
            </a:extLst>
          </p:cNvPr>
          <p:cNvSpPr txBox="1"/>
          <p:nvPr/>
        </p:nvSpPr>
        <p:spPr>
          <a:xfrm>
            <a:off x="6312028" y="1146230"/>
            <a:ext cx="4176461" cy="338554"/>
          </a:xfrm>
          <a:prstGeom prst="rect">
            <a:avLst/>
          </a:prstGeom>
          <a:solidFill>
            <a:srgbClr val="00B0F0"/>
          </a:solid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RAN1 </a:t>
            </a:r>
            <a:r>
              <a:rPr kumimoji="0" lang="en-US" sz="1600" b="0" i="0" u="none" strike="noStrike" kern="1200" cap="none" spc="0" normalizeH="0" baseline="0" noProof="0" err="1">
                <a:ln>
                  <a:noFill/>
                </a:ln>
                <a:solidFill>
                  <a:prstClr val="black"/>
                </a:solidFill>
                <a:effectLst/>
                <a:uLnTx/>
                <a:uFillTx/>
                <a:latin typeface="等线" panose="020F0502020204030204"/>
                <a:ea typeface="等线" panose="02010600030101010101" pitchFamily="2" charset="-122"/>
                <a:cs typeface="+mn-cs"/>
              </a:rPr>
              <a:t>FS_NR_AIML_Air</a:t>
            </a:r>
            <a:endParaRPr kumimoji="0" lang="en-US" sz="16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3" name="矩形 42">
            <a:extLst>
              <a:ext uri="{FF2B5EF4-FFF2-40B4-BE49-F238E27FC236}">
                <a16:creationId xmlns:a16="http://schemas.microsoft.com/office/drawing/2014/main" id="{D1DBE272-11B3-46C7-AF17-4A87378C40F6}"/>
              </a:ext>
            </a:extLst>
          </p:cNvPr>
          <p:cNvSpPr/>
          <p:nvPr/>
        </p:nvSpPr>
        <p:spPr>
          <a:xfrm>
            <a:off x="1601493" y="4182180"/>
            <a:ext cx="4422500" cy="1233671"/>
          </a:xfrm>
          <a:prstGeom prst="rect">
            <a:avLst/>
          </a:prstGeom>
        </p:spPr>
        <p:txBody>
          <a:bodyPr wrap="square">
            <a:spAutoFit/>
          </a:bodyPr>
          <a:lstStyle/>
          <a:p>
            <a:pPr marL="285750" marR="0" lvl="0" indent="-285750" algn="l" defTabSz="685800" rtl="0" eaLnBrk="1" fontAlgn="auto" latinLnBrk="0" hangingPunct="1">
              <a:lnSpc>
                <a:spcPct val="100000"/>
              </a:lnSpc>
              <a:spcBef>
                <a:spcPts val="0"/>
              </a:spcBef>
              <a:spcAft>
                <a:spcPts val="450"/>
              </a:spcAft>
              <a:buClrTx/>
              <a:buSzPct val="120000"/>
              <a:buFont typeface="Arial" panose="020B0604020202020204" pitchFamily="34" charset="0"/>
              <a:buChar char="•"/>
              <a:tabLst/>
              <a:defRPr/>
            </a:pPr>
            <a:r>
              <a:rPr kumimoji="0" lang="en-US" altLang="zh-CN" sz="1400" b="0" i="0" u="none" strike="noStrike" kern="0" cap="none" spc="0" normalizeH="0" baseline="0" noProof="0">
                <a:ln>
                  <a:noFill/>
                </a:ln>
                <a:solidFill>
                  <a:prstClr val="black"/>
                </a:solidFill>
                <a:effectLst/>
                <a:uLnTx/>
                <a:uFillTx/>
                <a:latin typeface="Calibri"/>
                <a:ea typeface="等线" panose="02010600030101010101" pitchFamily="2" charset="-122"/>
                <a:cs typeface="+mn-cs"/>
              </a:rPr>
              <a:t>In R18, define Model/Analytics Accuracy for classification in TS23.288, which is the number of correct predictions out of all predictions.</a:t>
            </a:r>
          </a:p>
          <a:p>
            <a:pPr marL="285750" marR="0" lvl="0" indent="-285750" algn="l" defTabSz="685800" rtl="0" eaLnBrk="1" fontAlgn="auto" latinLnBrk="0" hangingPunct="1">
              <a:lnSpc>
                <a:spcPct val="100000"/>
              </a:lnSpc>
              <a:spcBef>
                <a:spcPts val="0"/>
              </a:spcBef>
              <a:spcAft>
                <a:spcPts val="450"/>
              </a:spcAft>
              <a:buClrTx/>
              <a:buSzPct val="120000"/>
              <a:buFont typeface="Arial" panose="020B0604020202020204" pitchFamily="34" charset="0"/>
              <a:buChar char="•"/>
              <a:tabLst/>
              <a:defRPr/>
            </a:pPr>
            <a:r>
              <a:rPr kumimoji="0" lang="en-US" altLang="zh-CN" sz="1400" b="0" i="0" u="none" strike="noStrike" kern="0" cap="none" spc="0" normalizeH="0" baseline="0" noProof="0">
                <a:ln>
                  <a:noFill/>
                </a:ln>
                <a:solidFill>
                  <a:prstClr val="black"/>
                </a:solidFill>
                <a:effectLst/>
                <a:uLnTx/>
                <a:uFillTx/>
                <a:latin typeface="Calibri"/>
                <a:ea typeface="等线" panose="02010600030101010101" pitchFamily="2" charset="-122"/>
                <a:cs typeface="+mn-cs"/>
              </a:rPr>
              <a:t>In R19, may further discuss how</a:t>
            </a:r>
            <a:r>
              <a:rPr kumimoji="0" lang="zh-CN" altLang="en-US" sz="1400" b="0" i="0" u="none" strike="noStrike" kern="0" cap="none" spc="0" normalizeH="0" baseline="0" noProof="0">
                <a:ln>
                  <a:noFill/>
                </a:ln>
                <a:solidFill>
                  <a:prstClr val="black"/>
                </a:solidFill>
                <a:effectLst/>
                <a:uLnTx/>
                <a:uFillTx/>
                <a:latin typeface="Calibri"/>
                <a:ea typeface="等线" panose="02010600030101010101" pitchFamily="2" charset="-122"/>
                <a:cs typeface="+mn-cs"/>
              </a:rPr>
              <a:t> </a:t>
            </a:r>
            <a:r>
              <a:rPr kumimoji="0" lang="en-US" altLang="zh-CN" sz="1400" b="0" i="0" u="none" strike="noStrike" kern="0" cap="none" spc="0" normalizeH="0" baseline="0" noProof="0">
                <a:ln>
                  <a:noFill/>
                </a:ln>
                <a:solidFill>
                  <a:prstClr val="black"/>
                </a:solidFill>
                <a:effectLst/>
                <a:uLnTx/>
                <a:uFillTx/>
                <a:latin typeface="Calibri"/>
                <a:ea typeface="等线" panose="02010600030101010101" pitchFamily="2" charset="-122"/>
                <a:cs typeface="+mn-cs"/>
              </a:rPr>
              <a:t>to</a:t>
            </a:r>
            <a:r>
              <a:rPr kumimoji="0" lang="zh-CN" altLang="en-US" sz="1400" b="0" i="0" u="none" strike="noStrike" kern="0" cap="none" spc="0" normalizeH="0" baseline="0" noProof="0">
                <a:ln>
                  <a:noFill/>
                </a:ln>
                <a:solidFill>
                  <a:prstClr val="black"/>
                </a:solidFill>
                <a:effectLst/>
                <a:uLnTx/>
                <a:uFillTx/>
                <a:latin typeface="Calibri"/>
                <a:ea typeface="等线" panose="02010600030101010101" pitchFamily="2" charset="-122"/>
                <a:cs typeface="+mn-cs"/>
              </a:rPr>
              <a:t> </a:t>
            </a:r>
            <a:r>
              <a:rPr kumimoji="0" lang="en-US" altLang="zh-CN" sz="1400" b="0" i="0" u="none" strike="noStrike" kern="0" cap="none" spc="0" normalizeH="0" baseline="0" noProof="0">
                <a:ln>
                  <a:noFill/>
                </a:ln>
                <a:solidFill>
                  <a:prstClr val="black"/>
                </a:solidFill>
                <a:effectLst/>
                <a:uLnTx/>
                <a:uFillTx/>
                <a:latin typeface="Calibri"/>
                <a:ea typeface="等线" panose="02010600030101010101" pitchFamily="2" charset="-122"/>
                <a:cs typeface="+mn-cs"/>
              </a:rPr>
              <a:t>measure</a:t>
            </a:r>
            <a:r>
              <a:rPr kumimoji="0" lang="zh-CN" altLang="en-US" sz="1400" b="0" i="0" u="none" strike="noStrike" kern="0" cap="none" spc="0" normalizeH="0" baseline="0" noProof="0">
                <a:ln>
                  <a:noFill/>
                </a:ln>
                <a:solidFill>
                  <a:prstClr val="black"/>
                </a:solidFill>
                <a:effectLst/>
                <a:uLnTx/>
                <a:uFillTx/>
                <a:latin typeface="Calibri"/>
                <a:ea typeface="等线" panose="02010600030101010101" pitchFamily="2" charset="-122"/>
                <a:cs typeface="+mn-cs"/>
              </a:rPr>
              <a:t> </a:t>
            </a:r>
            <a:r>
              <a:rPr kumimoji="0" lang="en-US" altLang="zh-CN" sz="1400" b="0" i="0" u="none" strike="noStrike" kern="0" cap="none" spc="0" normalizeH="0" baseline="0" noProof="0">
                <a:ln>
                  <a:noFill/>
                </a:ln>
                <a:solidFill>
                  <a:prstClr val="black"/>
                </a:solidFill>
                <a:effectLst/>
                <a:uLnTx/>
                <a:uFillTx/>
                <a:latin typeface="Calibri"/>
                <a:ea typeface="等线" panose="02010600030101010101" pitchFamily="2" charset="-122"/>
                <a:cs typeface="+mn-cs"/>
              </a:rPr>
              <a:t>Model</a:t>
            </a:r>
            <a:r>
              <a:rPr kumimoji="0" lang="zh-CN" altLang="en-US" sz="1400" b="0" i="0" u="none" strike="noStrike" kern="0" cap="none" spc="0" normalizeH="0" baseline="0" noProof="0">
                <a:ln>
                  <a:noFill/>
                </a:ln>
                <a:solidFill>
                  <a:prstClr val="black"/>
                </a:solidFill>
                <a:effectLst/>
                <a:uLnTx/>
                <a:uFillTx/>
                <a:latin typeface="Calibri"/>
                <a:ea typeface="等线" panose="02010600030101010101" pitchFamily="2" charset="-122"/>
                <a:cs typeface="+mn-cs"/>
              </a:rPr>
              <a:t> </a:t>
            </a:r>
            <a:r>
              <a:rPr kumimoji="0" lang="en-US" altLang="zh-CN" sz="1400" b="0" i="0" u="none" strike="noStrike" kern="0" cap="none" spc="0" normalizeH="0" baseline="0" noProof="0">
                <a:ln>
                  <a:noFill/>
                </a:ln>
                <a:solidFill>
                  <a:prstClr val="black"/>
                </a:solidFill>
                <a:effectLst/>
                <a:uLnTx/>
                <a:uFillTx/>
                <a:latin typeface="Calibri"/>
                <a:ea typeface="等线" panose="02010600030101010101" pitchFamily="2" charset="-122"/>
                <a:cs typeface="+mn-cs"/>
              </a:rPr>
              <a:t>performance for regression</a:t>
            </a:r>
          </a:p>
        </p:txBody>
      </p:sp>
      <p:pic>
        <p:nvPicPr>
          <p:cNvPr id="8" name="图片 7">
            <a:extLst>
              <a:ext uri="{FF2B5EF4-FFF2-40B4-BE49-F238E27FC236}">
                <a16:creationId xmlns:a16="http://schemas.microsoft.com/office/drawing/2014/main" id="{E7DE6CE2-B157-4041-BEAC-022A1A001FEA}"/>
              </a:ext>
            </a:extLst>
          </p:cNvPr>
          <p:cNvPicPr>
            <a:picLocks noChangeAspect="1"/>
          </p:cNvPicPr>
          <p:nvPr/>
        </p:nvPicPr>
        <p:blipFill>
          <a:blip r:embed="rId3"/>
          <a:stretch>
            <a:fillRect/>
          </a:stretch>
        </p:blipFill>
        <p:spPr>
          <a:xfrm>
            <a:off x="1608539" y="1860265"/>
            <a:ext cx="4415455" cy="2144800"/>
          </a:xfrm>
          <a:prstGeom prst="rect">
            <a:avLst/>
          </a:prstGeom>
        </p:spPr>
      </p:pic>
      <p:pic>
        <p:nvPicPr>
          <p:cNvPr id="5" name="图片 4">
            <a:extLst>
              <a:ext uri="{FF2B5EF4-FFF2-40B4-BE49-F238E27FC236}">
                <a16:creationId xmlns:a16="http://schemas.microsoft.com/office/drawing/2014/main" id="{93C4A6DB-6EAB-49D2-8C59-EE72A60F54F3}"/>
              </a:ext>
            </a:extLst>
          </p:cNvPr>
          <p:cNvPicPr>
            <a:picLocks noChangeAspect="1"/>
          </p:cNvPicPr>
          <p:nvPr/>
        </p:nvPicPr>
        <p:blipFill>
          <a:blip r:embed="rId4"/>
          <a:stretch>
            <a:fillRect/>
          </a:stretch>
        </p:blipFill>
        <p:spPr>
          <a:xfrm>
            <a:off x="6268977" y="2138361"/>
            <a:ext cx="4291969" cy="1588608"/>
          </a:xfrm>
          <a:prstGeom prst="rect">
            <a:avLst/>
          </a:prstGeom>
        </p:spPr>
      </p:pic>
      <p:sp>
        <p:nvSpPr>
          <p:cNvPr id="37" name="矩形 36">
            <a:extLst>
              <a:ext uri="{FF2B5EF4-FFF2-40B4-BE49-F238E27FC236}">
                <a16:creationId xmlns:a16="http://schemas.microsoft.com/office/drawing/2014/main" id="{589C0B9E-66B4-47A8-B534-0D07D1B7C725}"/>
              </a:ext>
            </a:extLst>
          </p:cNvPr>
          <p:cNvSpPr/>
          <p:nvPr/>
        </p:nvSpPr>
        <p:spPr>
          <a:xfrm>
            <a:off x="6245500" y="4244954"/>
            <a:ext cx="4422500" cy="1018227"/>
          </a:xfrm>
          <a:prstGeom prst="rect">
            <a:avLst/>
          </a:prstGeom>
        </p:spPr>
        <p:txBody>
          <a:bodyPr wrap="square">
            <a:spAutoFit/>
          </a:bodyPr>
          <a:lstStyle/>
          <a:p>
            <a:pPr marL="285750" marR="0" lvl="0" indent="-285750" algn="l" defTabSz="685800" rtl="0" eaLnBrk="1" fontAlgn="auto" latinLnBrk="0" hangingPunct="1">
              <a:lnSpc>
                <a:spcPct val="100000"/>
              </a:lnSpc>
              <a:spcBef>
                <a:spcPts val="0"/>
              </a:spcBef>
              <a:spcAft>
                <a:spcPts val="450"/>
              </a:spcAft>
              <a:buClrTx/>
              <a:buSzPct val="120000"/>
              <a:buFont typeface="Arial" panose="020B0604020202020204" pitchFamily="34" charset="0"/>
              <a:buChar char="•"/>
              <a:tabLst/>
              <a:defRPr/>
            </a:pPr>
            <a:r>
              <a:rPr kumimoji="0" lang="en-US" altLang="zh-CN" sz="1400" b="0" i="0" u="none" strike="noStrike" kern="0" cap="none" spc="0" normalizeH="0" baseline="0" noProof="0">
                <a:ln>
                  <a:noFill/>
                </a:ln>
                <a:solidFill>
                  <a:prstClr val="black"/>
                </a:solidFill>
                <a:effectLst/>
                <a:uLnTx/>
                <a:uFillTx/>
                <a:latin typeface="Calibri"/>
                <a:ea typeface="等线" panose="02010600030101010101" pitchFamily="2" charset="-122"/>
                <a:cs typeface="+mn-cs"/>
              </a:rPr>
              <a:t>Model monitoring is used to against generalization problem, and then is the key point in R18 RAN1</a:t>
            </a:r>
          </a:p>
          <a:p>
            <a:pPr marL="285750" marR="0" lvl="0" indent="-285750" algn="l" defTabSz="685800" rtl="0" eaLnBrk="1" fontAlgn="auto" latinLnBrk="0" hangingPunct="1">
              <a:lnSpc>
                <a:spcPct val="100000"/>
              </a:lnSpc>
              <a:spcBef>
                <a:spcPts val="0"/>
              </a:spcBef>
              <a:spcAft>
                <a:spcPts val="450"/>
              </a:spcAft>
              <a:buClrTx/>
              <a:buSzPct val="120000"/>
              <a:buFont typeface="Arial" panose="020B0604020202020204" pitchFamily="34" charset="0"/>
              <a:buChar char="•"/>
              <a:tabLst/>
              <a:defRPr/>
            </a:pPr>
            <a:r>
              <a:rPr kumimoji="0" lang="en-US" altLang="zh-CN" sz="1400" b="0" i="0" u="none" strike="noStrike" kern="0" cap="none" spc="0" normalizeH="0" baseline="0" noProof="0">
                <a:ln>
                  <a:noFill/>
                </a:ln>
                <a:solidFill>
                  <a:prstClr val="black"/>
                </a:solidFill>
                <a:effectLst/>
                <a:uLnTx/>
                <a:uFillTx/>
                <a:latin typeface="Calibri"/>
                <a:ea typeface="等线" panose="02010600030101010101" pitchFamily="2" charset="-122"/>
                <a:cs typeface="+mn-cs"/>
              </a:rPr>
              <a:t>Model monitoring methods and monitoring KPIs have been deeply discussed</a:t>
            </a:r>
          </a:p>
        </p:txBody>
      </p:sp>
    </p:spTree>
    <p:extLst>
      <p:ext uri="{BB962C8B-B14F-4D97-AF65-F5344CB8AC3E}">
        <p14:creationId xmlns:p14="http://schemas.microsoft.com/office/powerpoint/2010/main" val="2284174309"/>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p:cNvSpPr txBox="1"/>
          <p:nvPr/>
        </p:nvSpPr>
        <p:spPr bwMode="auto">
          <a:xfrm>
            <a:off x="1574725" y="373577"/>
            <a:ext cx="8961093" cy="653483"/>
          </a:xfrm>
          <a:prstGeom prst="rect">
            <a:avLst/>
          </a:prstGeom>
          <a:noFill/>
          <a:ln w="9525">
            <a:noFill/>
            <a:miter lim="800000"/>
          </a:ln>
        </p:spPr>
        <p:txBody>
          <a:bodyPr vert="horz" wrap="square" lIns="60089" tIns="30044" rIns="60089" bIns="30044" numCol="1" anchor="ctr" anchorCtr="0" compatLnSpc="1"/>
          <a:lstStyle>
            <a:defPPr>
              <a:defRPr lang="zh-CN"/>
            </a:defPPr>
            <a:lvl1pPr defTabSz="802005" eaLnBrk="0" fontAlgn="base" hangingPunct="0">
              <a:spcBef>
                <a:spcPct val="0"/>
              </a:spcBef>
              <a:spcAft>
                <a:spcPct val="0"/>
              </a:spcAft>
              <a:buClrTx/>
              <a:buFontTx/>
              <a:buNone/>
              <a:defRPr sz="3200" kern="0">
                <a:solidFill>
                  <a:srgbClr val="990000"/>
                </a:solidFill>
                <a:latin typeface="黑体"/>
                <a:ea typeface="+mj-ea"/>
                <a:cs typeface="+mj-cs"/>
              </a:defRPr>
            </a:lvl1pPr>
            <a:lvl2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2pPr>
            <a:lvl3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3pPr>
            <a:lvl4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4pPr>
            <a:lvl5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5pPr>
            <a:lvl6pPr marL="457200" defTabSz="802005" fontAlgn="base">
              <a:spcBef>
                <a:spcPct val="0"/>
              </a:spcBef>
              <a:spcAft>
                <a:spcPct val="0"/>
              </a:spcAft>
              <a:defRPr sz="3400">
                <a:solidFill>
                  <a:srgbClr val="990000"/>
                </a:solidFill>
                <a:latin typeface="FrutigerNext LT Medium" pitchFamily="34" charset="0"/>
                <a:ea typeface="黑体" pitchFamily="2" charset="-122"/>
              </a:defRPr>
            </a:lvl6pPr>
            <a:lvl7pPr marL="914400" defTabSz="802005" fontAlgn="base">
              <a:spcBef>
                <a:spcPct val="0"/>
              </a:spcBef>
              <a:spcAft>
                <a:spcPct val="0"/>
              </a:spcAft>
              <a:defRPr sz="3400">
                <a:solidFill>
                  <a:srgbClr val="990000"/>
                </a:solidFill>
                <a:latin typeface="FrutigerNext LT Medium" pitchFamily="34" charset="0"/>
                <a:ea typeface="黑体" pitchFamily="2" charset="-122"/>
              </a:defRPr>
            </a:lvl7pPr>
            <a:lvl8pPr marL="1371600" defTabSz="802005" fontAlgn="base">
              <a:spcBef>
                <a:spcPct val="0"/>
              </a:spcBef>
              <a:spcAft>
                <a:spcPct val="0"/>
              </a:spcAft>
              <a:defRPr sz="3400">
                <a:solidFill>
                  <a:srgbClr val="990000"/>
                </a:solidFill>
                <a:latin typeface="FrutigerNext LT Medium" pitchFamily="34" charset="0"/>
                <a:ea typeface="黑体" pitchFamily="2" charset="-122"/>
              </a:defRPr>
            </a:lvl8pPr>
            <a:lvl9pPr marL="1828800" defTabSz="802005" fontAlgn="base">
              <a:spcBef>
                <a:spcPct val="0"/>
              </a:spcBef>
              <a:spcAft>
                <a:spcPct val="0"/>
              </a:spcAft>
              <a:defRPr sz="3400">
                <a:solidFill>
                  <a:srgbClr val="990000"/>
                </a:solidFill>
                <a:latin typeface="FrutigerNext LT Medium" pitchFamily="34" charset="0"/>
                <a:ea typeface="黑体" pitchFamily="2" charset="-122"/>
              </a:defRPr>
            </a:lvl9pPr>
          </a:lstStyle>
          <a:p>
            <a:pPr marL="0" marR="0" lvl="0" indent="0" algn="l" defTabSz="601504" rtl="0" eaLnBrk="0" fontAlgn="base" latinLnBrk="0" hangingPunct="0">
              <a:lnSpc>
                <a:spcPct val="100000"/>
              </a:lnSpc>
              <a:spcBef>
                <a:spcPct val="0"/>
              </a:spcBef>
              <a:spcAft>
                <a:spcPct val="0"/>
              </a:spcAft>
              <a:buClrTx/>
              <a:buSzTx/>
              <a:buFontTx/>
              <a:buNone/>
              <a:tabLst/>
              <a:defRPr/>
            </a:pPr>
            <a:r>
              <a:rPr kumimoji="0" lang="en-US" altLang="zh-CN" sz="2475" b="0" i="0" u="none" strike="noStrike" kern="0" cap="none" spc="0" normalizeH="0" baseline="0" noProof="0">
                <a:ln>
                  <a:noFill/>
                </a:ln>
                <a:solidFill>
                  <a:srgbClr val="990000"/>
                </a:solidFill>
                <a:effectLst/>
                <a:uLnTx/>
                <a:uFillTx/>
                <a:latin typeface="Calibri" panose="020F0502020204030204" pitchFamily="34" charset="0"/>
                <a:ea typeface="等线 Light" panose="02010600030101010101" pitchFamily="2" charset="-122"/>
                <a:cs typeface="Calibri" panose="020F0502020204030204" pitchFamily="34" charset="0"/>
              </a:rPr>
              <a:t>Summary of Model/Functionality/Analytics ID in SA2 and RAN</a:t>
            </a:r>
            <a:endParaRPr kumimoji="0" lang="en-US" sz="2475" b="0" i="0" u="none" strike="noStrike" kern="0" cap="none" spc="0" normalizeH="0" baseline="0" noProof="0">
              <a:ln>
                <a:noFill/>
              </a:ln>
              <a:solidFill>
                <a:srgbClr val="990000"/>
              </a:solidFill>
              <a:effectLst/>
              <a:uLnTx/>
              <a:uFillTx/>
              <a:latin typeface="Calibri" panose="020F0502020204030204" pitchFamily="34" charset="0"/>
              <a:ea typeface="+mj-ea"/>
              <a:cs typeface="Calibri" panose="020F0502020204030204" pitchFamily="34" charset="0"/>
            </a:endParaRPr>
          </a:p>
        </p:txBody>
      </p:sp>
      <p:sp>
        <p:nvSpPr>
          <p:cNvPr id="3" name="Rectangle 34">
            <a:extLst>
              <a:ext uri="{FF2B5EF4-FFF2-40B4-BE49-F238E27FC236}">
                <a16:creationId xmlns:a16="http://schemas.microsoft.com/office/drawing/2014/main" id="{8AD6047C-0DD5-4E7E-B2F2-7A3B95B58CF7}"/>
              </a:ext>
            </a:extLst>
          </p:cNvPr>
          <p:cNvSpPr>
            <a:spLocks noChangeArrowheads="1"/>
          </p:cNvSpPr>
          <p:nvPr/>
        </p:nvSpPr>
        <p:spPr bwMode="auto">
          <a:xfrm>
            <a:off x="1524001" y="718752"/>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 name="Rectangle 46">
            <a:extLst>
              <a:ext uri="{FF2B5EF4-FFF2-40B4-BE49-F238E27FC236}">
                <a16:creationId xmlns:a16="http://schemas.microsoft.com/office/drawing/2014/main" id="{CB94F5B7-85F6-4237-99DD-92CE6A88B3D3}"/>
              </a:ext>
            </a:extLst>
          </p:cNvPr>
          <p:cNvSpPr>
            <a:spLocks noChangeArrowheads="1"/>
          </p:cNvSpPr>
          <p:nvPr/>
        </p:nvSpPr>
        <p:spPr bwMode="auto">
          <a:xfrm flipV="1">
            <a:off x="12600855" y="668144"/>
            <a:ext cx="497051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 name="矩形 1">
            <a:extLst>
              <a:ext uri="{FF2B5EF4-FFF2-40B4-BE49-F238E27FC236}">
                <a16:creationId xmlns:a16="http://schemas.microsoft.com/office/drawing/2014/main" id="{5BCEDE08-AB7F-44DA-A64D-49655C586CBC}"/>
              </a:ext>
            </a:extLst>
          </p:cNvPr>
          <p:cNvSpPr/>
          <p:nvPr/>
        </p:nvSpPr>
        <p:spPr>
          <a:xfrm>
            <a:off x="1355470" y="5856470"/>
            <a:ext cx="9402167" cy="600164"/>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450"/>
              </a:spcAft>
              <a:buClrTx/>
              <a:buSzPct val="120000"/>
              <a:buFontTx/>
              <a:buNone/>
              <a:tabLst/>
              <a:defRPr/>
            </a:pPr>
            <a:r>
              <a:rPr kumimoji="0" lang="en-US" altLang="zh-CN" sz="1650" b="0" i="0" u="none" strike="noStrike" kern="0" cap="none" spc="0" normalizeH="0" baseline="0" noProof="0">
                <a:ln>
                  <a:noFill/>
                </a:ln>
                <a:solidFill>
                  <a:srgbClr val="FF0000"/>
                </a:solidFill>
                <a:effectLst/>
                <a:uLnTx/>
                <a:uFillTx/>
                <a:latin typeface="Calibri"/>
                <a:ea typeface="等线" panose="02010600030101010101" pitchFamily="2" charset="-122"/>
                <a:cs typeface="+mn-cs"/>
              </a:rPr>
              <a:t>vivo view: </a:t>
            </a:r>
            <a:r>
              <a:rPr kumimoji="0" lang="en-US" altLang="zh-CN" sz="1650" b="0" i="0" u="none" strike="noStrike" kern="0" cap="none" spc="0" normalizeH="0" baseline="0" noProof="0">
                <a:ln>
                  <a:noFill/>
                </a:ln>
                <a:solidFill>
                  <a:prstClr val="black"/>
                </a:solidFill>
                <a:effectLst/>
                <a:uLnTx/>
                <a:uFillTx/>
                <a:latin typeface="Calibri"/>
                <a:ea typeface="等线" panose="02010600030101010101" pitchFamily="2" charset="-122"/>
                <a:cs typeface="+mn-cs"/>
              </a:rPr>
              <a:t>Alignment/convergence between SA2 and RAN or enhancement in SA2 regarding ML Model ID definition/analytics ID since R16 </a:t>
            </a:r>
            <a:r>
              <a:rPr kumimoji="0" lang="en-US" altLang="zh-CN" sz="1650" b="0" i="0" u="none" strike="noStrike" kern="0" cap="none" spc="0" normalizeH="0" baseline="0" noProof="0" err="1">
                <a:ln>
                  <a:noFill/>
                </a:ln>
                <a:solidFill>
                  <a:prstClr val="black"/>
                </a:solidFill>
                <a:effectLst/>
                <a:uLnTx/>
                <a:uFillTx/>
                <a:latin typeface="Calibri"/>
                <a:ea typeface="等线" panose="02010600030101010101" pitchFamily="2" charset="-122"/>
                <a:cs typeface="+mn-cs"/>
              </a:rPr>
              <a:t>eNA</a:t>
            </a:r>
            <a:r>
              <a:rPr kumimoji="0" lang="en-US" altLang="zh-CN" sz="1650" b="0" i="0" u="none" strike="noStrike" kern="0" cap="none" spc="0" normalizeH="0" baseline="0" noProof="0">
                <a:ln>
                  <a:noFill/>
                </a:ln>
                <a:solidFill>
                  <a:prstClr val="black"/>
                </a:solidFill>
                <a:effectLst/>
                <a:uLnTx/>
                <a:uFillTx/>
                <a:latin typeface="Calibri"/>
                <a:ea typeface="等线" panose="02010600030101010101" pitchFamily="2" charset="-122"/>
                <a:cs typeface="+mn-cs"/>
              </a:rPr>
              <a:t>/R17 eNA_ph2/R18 eNA_ph3</a:t>
            </a:r>
          </a:p>
        </p:txBody>
      </p:sp>
      <p:cxnSp>
        <p:nvCxnSpPr>
          <p:cNvPr id="39" name="直接连接符 38">
            <a:extLst>
              <a:ext uri="{FF2B5EF4-FFF2-40B4-BE49-F238E27FC236}">
                <a16:creationId xmlns:a16="http://schemas.microsoft.com/office/drawing/2014/main" id="{766FBDF0-1853-4283-86DF-6229B46D16A8}"/>
              </a:ext>
            </a:extLst>
          </p:cNvPr>
          <p:cNvCxnSpPr>
            <a:cxnSpLocks/>
          </p:cNvCxnSpPr>
          <p:nvPr/>
        </p:nvCxnSpPr>
        <p:spPr>
          <a:xfrm>
            <a:off x="6168008" y="1740442"/>
            <a:ext cx="0" cy="3632774"/>
          </a:xfrm>
          <a:prstGeom prst="line">
            <a:avLst/>
          </a:prstGeom>
          <a:ln w="28575">
            <a:prstDash val="lgDash"/>
          </a:ln>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id="{14C033A4-3CE5-43B9-97BE-CF4842A6ACEA}"/>
              </a:ext>
            </a:extLst>
          </p:cNvPr>
          <p:cNvSpPr txBox="1"/>
          <p:nvPr/>
        </p:nvSpPr>
        <p:spPr>
          <a:xfrm>
            <a:off x="1608539" y="1156397"/>
            <a:ext cx="4176461" cy="338554"/>
          </a:xfrm>
          <a:prstGeom prst="rect">
            <a:avLst/>
          </a:prstGeom>
          <a:solidFill>
            <a:srgbClr val="00B0F0"/>
          </a:solid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SA2 R18 </a:t>
            </a:r>
            <a:r>
              <a:rPr kumimoji="0" lang="en-US" altLang="zh-CN"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eNA_ph3 KI#1 </a:t>
            </a:r>
            <a:r>
              <a:rPr kumimoji="0" lang="en-US"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 </a:t>
            </a:r>
            <a:endParaRPr kumimoji="0" lang="en-US" sz="16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2" name="文本框 41">
            <a:extLst>
              <a:ext uri="{FF2B5EF4-FFF2-40B4-BE49-F238E27FC236}">
                <a16:creationId xmlns:a16="http://schemas.microsoft.com/office/drawing/2014/main" id="{B12558E4-517C-463E-97F6-13D6FB955A13}"/>
              </a:ext>
            </a:extLst>
          </p:cNvPr>
          <p:cNvSpPr txBox="1"/>
          <p:nvPr/>
        </p:nvSpPr>
        <p:spPr>
          <a:xfrm>
            <a:off x="6312028" y="1146230"/>
            <a:ext cx="4176461" cy="338554"/>
          </a:xfrm>
          <a:prstGeom prst="rect">
            <a:avLst/>
          </a:prstGeom>
          <a:solidFill>
            <a:srgbClr val="00B0F0"/>
          </a:solid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RAN1 </a:t>
            </a:r>
            <a:r>
              <a:rPr kumimoji="0" lang="en-US" sz="1600" b="0" i="0" u="none" strike="noStrike" kern="1200" cap="none" spc="0" normalizeH="0" baseline="0" noProof="0" err="1">
                <a:ln>
                  <a:noFill/>
                </a:ln>
                <a:solidFill>
                  <a:prstClr val="black"/>
                </a:solidFill>
                <a:effectLst/>
                <a:uLnTx/>
                <a:uFillTx/>
                <a:latin typeface="等线" panose="020F0502020204030204"/>
                <a:ea typeface="等线" panose="02010600030101010101" pitchFamily="2" charset="-122"/>
                <a:cs typeface="+mn-cs"/>
              </a:rPr>
              <a:t>FS_NR_AIML_Air</a:t>
            </a:r>
            <a:endParaRPr kumimoji="0" lang="en-US" sz="16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3" name="矩形 42">
            <a:extLst>
              <a:ext uri="{FF2B5EF4-FFF2-40B4-BE49-F238E27FC236}">
                <a16:creationId xmlns:a16="http://schemas.microsoft.com/office/drawing/2014/main" id="{D1DBE272-11B3-46C7-AF17-4A87378C40F6}"/>
              </a:ext>
            </a:extLst>
          </p:cNvPr>
          <p:cNvSpPr/>
          <p:nvPr/>
        </p:nvSpPr>
        <p:spPr>
          <a:xfrm>
            <a:off x="1601493" y="4182180"/>
            <a:ext cx="4422500" cy="1018227"/>
          </a:xfrm>
          <a:prstGeom prst="rect">
            <a:avLst/>
          </a:prstGeom>
        </p:spPr>
        <p:txBody>
          <a:bodyPr wrap="square">
            <a:spAutoFit/>
          </a:bodyPr>
          <a:lstStyle/>
          <a:p>
            <a:pPr marL="285750" marR="0" lvl="0" indent="-285750" algn="l" defTabSz="685800" rtl="0" eaLnBrk="1" fontAlgn="auto" latinLnBrk="0" hangingPunct="1">
              <a:lnSpc>
                <a:spcPct val="100000"/>
              </a:lnSpc>
              <a:spcBef>
                <a:spcPts val="0"/>
              </a:spcBef>
              <a:spcAft>
                <a:spcPts val="450"/>
              </a:spcAft>
              <a:buClrTx/>
              <a:buSzPct val="120000"/>
              <a:buFont typeface="Arial" panose="020B0604020202020204" pitchFamily="34" charset="0"/>
              <a:buChar char="•"/>
              <a:tabLst/>
              <a:defRPr/>
            </a:pPr>
            <a:r>
              <a:rPr kumimoji="0" lang="en-US" altLang="zh-CN" sz="1400" b="0" i="0" u="none" strike="noStrike" kern="0" cap="none" spc="0" normalizeH="0" baseline="0" noProof="0">
                <a:ln>
                  <a:noFill/>
                </a:ln>
                <a:solidFill>
                  <a:prstClr val="black"/>
                </a:solidFill>
                <a:effectLst/>
                <a:uLnTx/>
                <a:uFillTx/>
                <a:latin typeface="Calibri"/>
                <a:ea typeface="等线" panose="02010600030101010101" pitchFamily="2" charset="-122"/>
                <a:cs typeface="+mn-cs"/>
              </a:rPr>
              <a:t>Since R16, NWDAF service consumer subscribes to a (set of) ML Model associated with a Analytics ID(s) </a:t>
            </a:r>
          </a:p>
          <a:p>
            <a:pPr marL="285750" marR="0" lvl="0" indent="-285750" algn="l" defTabSz="685800" rtl="0" eaLnBrk="1" fontAlgn="auto" latinLnBrk="0" hangingPunct="1">
              <a:lnSpc>
                <a:spcPct val="100000"/>
              </a:lnSpc>
              <a:spcBef>
                <a:spcPts val="0"/>
              </a:spcBef>
              <a:spcAft>
                <a:spcPts val="450"/>
              </a:spcAft>
              <a:buClrTx/>
              <a:buSzPct val="120000"/>
              <a:buFont typeface="Arial" panose="020B0604020202020204" pitchFamily="34" charset="0"/>
              <a:buChar char="•"/>
              <a:tabLst/>
              <a:defRPr/>
            </a:pPr>
            <a:r>
              <a:rPr kumimoji="0" lang="en-US" altLang="zh-CN" sz="1400" b="0" i="0" u="none" strike="noStrike" kern="0" cap="none" spc="0" normalizeH="0" baseline="0" noProof="0">
                <a:ln>
                  <a:noFill/>
                </a:ln>
                <a:solidFill>
                  <a:prstClr val="black"/>
                </a:solidFill>
                <a:effectLst/>
                <a:uLnTx/>
                <a:uFillTx/>
                <a:latin typeface="Calibri"/>
                <a:ea typeface="等线" panose="02010600030101010101" pitchFamily="2" charset="-122"/>
                <a:cs typeface="+mn-cs"/>
              </a:rPr>
              <a:t>The NWDAF containing MTLF notifies the NWDAF service consumer with a set of pair(s) of ML Model ID</a:t>
            </a:r>
          </a:p>
        </p:txBody>
      </p:sp>
      <p:pic>
        <p:nvPicPr>
          <p:cNvPr id="4" name="图片 3">
            <a:extLst>
              <a:ext uri="{FF2B5EF4-FFF2-40B4-BE49-F238E27FC236}">
                <a16:creationId xmlns:a16="http://schemas.microsoft.com/office/drawing/2014/main" id="{988FC033-55EE-4CAD-B3D2-038565E35960}"/>
              </a:ext>
            </a:extLst>
          </p:cNvPr>
          <p:cNvPicPr>
            <a:picLocks noChangeAspect="1"/>
          </p:cNvPicPr>
          <p:nvPr/>
        </p:nvPicPr>
        <p:blipFill>
          <a:blip r:embed="rId3"/>
          <a:stretch>
            <a:fillRect/>
          </a:stretch>
        </p:blipFill>
        <p:spPr>
          <a:xfrm>
            <a:off x="1634016" y="1740442"/>
            <a:ext cx="4150984" cy="2336631"/>
          </a:xfrm>
          <a:prstGeom prst="rect">
            <a:avLst/>
          </a:prstGeom>
        </p:spPr>
      </p:pic>
      <p:sp>
        <p:nvSpPr>
          <p:cNvPr id="5" name="矩形 4">
            <a:extLst>
              <a:ext uri="{FF2B5EF4-FFF2-40B4-BE49-F238E27FC236}">
                <a16:creationId xmlns:a16="http://schemas.microsoft.com/office/drawing/2014/main" id="{06E84DAB-B3A6-4352-AB85-35F37C85AB90}"/>
              </a:ext>
            </a:extLst>
          </p:cNvPr>
          <p:cNvSpPr/>
          <p:nvPr/>
        </p:nvSpPr>
        <p:spPr>
          <a:xfrm>
            <a:off x="1487489" y="5157192"/>
            <a:ext cx="4608507" cy="523220"/>
          </a:xfrm>
          <a:prstGeom prst="rect">
            <a:avLst/>
          </a:prstGeom>
        </p:spPr>
        <p:txBody>
          <a:bodyPr wrap="square">
            <a:spAutoFit/>
          </a:bodyPr>
          <a:lstStyle/>
          <a:p>
            <a:pPr marL="720725" marR="0" lvl="0" indent="-540385" algn="l" defTabSz="914400" rtl="0" eaLnBrk="0" fontAlgn="base" latinLnBrk="0" hangingPunct="0">
              <a:lnSpc>
                <a:spcPct val="100000"/>
              </a:lnSpc>
              <a:spcBef>
                <a:spcPct val="0"/>
              </a:spcBef>
              <a:spcAft>
                <a:spcPts val="900"/>
              </a:spcAft>
              <a:buClrTx/>
              <a:buSzTx/>
              <a:buFontTx/>
              <a:buNone/>
              <a:tabLst/>
              <a:defRPr/>
            </a:pPr>
            <a:r>
              <a:rPr kumimoji="0" lang="en-GB" sz="1400" b="0" i="1" u="none"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mn-cs"/>
              </a:rPr>
              <a:t>NOTE:	 the structure and format of the ML Model ID and its uniqueness are up to stage 3 in R18.</a:t>
            </a:r>
            <a:endParaRPr kumimoji="0" lang="en-US" sz="1400" b="0" i="1" u="none"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mn-cs"/>
            </a:endParaRPr>
          </a:p>
        </p:txBody>
      </p:sp>
      <p:pic>
        <p:nvPicPr>
          <p:cNvPr id="8" name="图片 7">
            <a:extLst>
              <a:ext uri="{FF2B5EF4-FFF2-40B4-BE49-F238E27FC236}">
                <a16:creationId xmlns:a16="http://schemas.microsoft.com/office/drawing/2014/main" id="{691FDCE1-4F0D-4410-B875-CA17F640D0D7}"/>
              </a:ext>
            </a:extLst>
          </p:cNvPr>
          <p:cNvPicPr>
            <a:picLocks noChangeAspect="1"/>
          </p:cNvPicPr>
          <p:nvPr/>
        </p:nvPicPr>
        <p:blipFill>
          <a:blip r:embed="rId4"/>
          <a:stretch>
            <a:fillRect/>
          </a:stretch>
        </p:blipFill>
        <p:spPr>
          <a:xfrm>
            <a:off x="6534224" y="1788771"/>
            <a:ext cx="3433414" cy="3231649"/>
          </a:xfrm>
          <a:prstGeom prst="rect">
            <a:avLst/>
          </a:prstGeom>
        </p:spPr>
      </p:pic>
      <p:sp>
        <p:nvSpPr>
          <p:cNvPr id="93" name="矩形 92">
            <a:extLst>
              <a:ext uri="{FF2B5EF4-FFF2-40B4-BE49-F238E27FC236}">
                <a16:creationId xmlns:a16="http://schemas.microsoft.com/office/drawing/2014/main" id="{9D7B29B8-5C8D-4083-A96C-B1DECD4242EA}"/>
              </a:ext>
            </a:extLst>
          </p:cNvPr>
          <p:cNvSpPr/>
          <p:nvPr/>
        </p:nvSpPr>
        <p:spPr>
          <a:xfrm>
            <a:off x="6240010" y="5090808"/>
            <a:ext cx="4422500" cy="523220"/>
          </a:xfrm>
          <a:prstGeom prst="rect">
            <a:avLst/>
          </a:prstGeom>
        </p:spPr>
        <p:txBody>
          <a:bodyPr wrap="square">
            <a:spAutoFit/>
          </a:bodyPr>
          <a:lstStyle/>
          <a:p>
            <a:pPr marL="285750" marR="0" lvl="0" indent="-285750" algn="l" defTabSz="685800" rtl="0" eaLnBrk="1" fontAlgn="auto" latinLnBrk="0" hangingPunct="1">
              <a:lnSpc>
                <a:spcPct val="100000"/>
              </a:lnSpc>
              <a:spcBef>
                <a:spcPts val="0"/>
              </a:spcBef>
              <a:spcAft>
                <a:spcPts val="450"/>
              </a:spcAft>
              <a:buClrTx/>
              <a:buSzPct val="120000"/>
              <a:buFont typeface="Arial" panose="020B0604020202020204" pitchFamily="34" charset="0"/>
              <a:buChar char="•"/>
              <a:tabLst/>
              <a:defRPr/>
            </a:pPr>
            <a:r>
              <a:rPr kumimoji="0" lang="en-US" altLang="zh-CN" sz="1400" b="0" i="0" u="none" strike="noStrike" kern="0" cap="none" spc="0" normalizeH="0" baseline="0" noProof="0">
                <a:ln>
                  <a:noFill/>
                </a:ln>
                <a:solidFill>
                  <a:prstClr val="black"/>
                </a:solidFill>
                <a:effectLst/>
                <a:uLnTx/>
                <a:uFillTx/>
                <a:latin typeface="Calibri"/>
                <a:ea typeface="等线" panose="02010600030101010101" pitchFamily="2" charset="-122"/>
                <a:cs typeface="+mn-cs"/>
              </a:rPr>
              <a:t>Model ID is important in model identification to distinguish different models with same functionality</a:t>
            </a:r>
          </a:p>
        </p:txBody>
      </p:sp>
    </p:spTree>
    <p:extLst>
      <p:ext uri="{BB962C8B-B14F-4D97-AF65-F5344CB8AC3E}">
        <p14:creationId xmlns:p14="http://schemas.microsoft.com/office/powerpoint/2010/main" val="750985584"/>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stretch>
            <a:fillRect/>
          </a:stretch>
        </p:blipFill>
        <p:spPr>
          <a:xfrm>
            <a:off x="2136057" y="1081903"/>
            <a:ext cx="1061886" cy="280034"/>
          </a:xfrm>
          <a:prstGeom prst="rect">
            <a:avLst/>
          </a:prstGeom>
        </p:spPr>
      </p:pic>
      <p:sp>
        <p:nvSpPr>
          <p:cNvPr id="7" name="Rectangle 2">
            <a:extLst>
              <a:ext uri="{FF2B5EF4-FFF2-40B4-BE49-F238E27FC236}">
                <a16:creationId xmlns:a16="http://schemas.microsoft.com/office/drawing/2014/main" id="{159F14D8-8AFE-4193-8411-EFDFC286117A}"/>
              </a:ext>
            </a:extLst>
          </p:cNvPr>
          <p:cNvSpPr>
            <a:spLocks noChangeArrowheads="1"/>
          </p:cNvSpPr>
          <p:nvPr/>
        </p:nvSpPr>
        <p:spPr bwMode="auto">
          <a:xfrm>
            <a:off x="1888245" y="1968430"/>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 name="矩形 17">
            <a:extLst>
              <a:ext uri="{FF2B5EF4-FFF2-40B4-BE49-F238E27FC236}">
                <a16:creationId xmlns:a16="http://schemas.microsoft.com/office/drawing/2014/main" id="{C4E39DE9-FDA6-428F-913F-5888723D0C74}"/>
              </a:ext>
            </a:extLst>
          </p:cNvPr>
          <p:cNvSpPr/>
          <p:nvPr/>
        </p:nvSpPr>
        <p:spPr>
          <a:xfrm>
            <a:off x="1653016" y="1484785"/>
            <a:ext cx="8952183" cy="2752035"/>
          </a:xfrm>
          <a:prstGeom prst="rect">
            <a:avLst/>
          </a:prstGeom>
        </p:spPr>
        <p:txBody>
          <a:bodyPr wrap="square">
            <a:spAutoFit/>
          </a:bodyPr>
          <a:lstStyle/>
          <a:p>
            <a:pPr marL="214313" marR="0" lvl="0" indent="-214313" algn="l" defTabSz="685800" rtl="0" eaLnBrk="1" fontAlgn="auto" latinLnBrk="0" hangingPunct="1">
              <a:lnSpc>
                <a:spcPct val="100000"/>
              </a:lnSpc>
              <a:spcBef>
                <a:spcPts val="450"/>
              </a:spcBef>
              <a:spcAft>
                <a:spcPts val="450"/>
              </a:spcAft>
              <a:buClrTx/>
              <a:buSzTx/>
              <a:buFont typeface="Arial" panose="020B0604020202020204" pitchFamily="34" charset="0"/>
              <a:buChar char="•"/>
              <a:tabLst/>
              <a:defRPr/>
            </a:pPr>
            <a:r>
              <a:rPr kumimoji="0" lang="en-US" altLang="zh-CN" sz="1800" b="1"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RAN2</a:t>
            </a:r>
            <a:r>
              <a:rPr kumimoji="0" lang="zh-CN" altLang="en-US" sz="1800" b="1"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 </a:t>
            </a:r>
            <a:r>
              <a:rPr kumimoji="0" lang="en-US" altLang="zh-CN" sz="1800" b="1"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progress</a:t>
            </a:r>
            <a:r>
              <a:rPr kumimoji="0" lang="zh-CN" altLang="en-US" sz="1800" b="1"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a:t>
            </a:r>
            <a:endParaRPr kumimoji="0" lang="en-US" altLang="zh-CN" sz="1800" b="1"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a:p>
            <a:pPr marL="557213" marR="0" lvl="1" indent="-214313" algn="l" defTabSz="685800" rtl="0" eaLnBrk="1" fontAlgn="auto" latinLnBrk="0" hangingPunct="1">
              <a:lnSpc>
                <a:spcPct val="100000"/>
              </a:lnSpc>
              <a:spcBef>
                <a:spcPts val="450"/>
              </a:spcBef>
              <a:spcAft>
                <a:spcPts val="450"/>
              </a:spcAft>
              <a:buClrTx/>
              <a:buSzTx/>
              <a:buFont typeface="等线" panose="02010600030101010101" pitchFamily="2" charset="-122"/>
              <a:buChar char="-"/>
              <a:tabLst/>
              <a:defRPr/>
            </a:pPr>
            <a:r>
              <a:rPr kumimoji="0" lang="en-US" altLang="zh-CN"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CP solution</a:t>
            </a:r>
            <a:r>
              <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a:t>
            </a:r>
            <a:r>
              <a:rPr kumimoji="0" lang="en-US" altLang="zh-CN"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Logged/Immediate MDT,</a:t>
            </a:r>
            <a:r>
              <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 </a:t>
            </a:r>
            <a:r>
              <a:rPr kumimoji="0" lang="en-US" altLang="zh-CN"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L3 measurements, L1 measurement (CSI reporting), UAI, Early measurements, LPP (for positioning only, </a:t>
            </a:r>
            <a:r>
              <a:rPr kumimoji="0" lang="en-US" altLang="zh-CN" sz="1800" b="0" i="0" u="none" strike="noStrike" kern="1200" cap="none" spc="0" normalizeH="0" baseline="0" noProof="0">
                <a:ln>
                  <a:noFill/>
                </a:ln>
                <a:solidFill>
                  <a:srgbClr val="FF0000"/>
                </a:solidFill>
                <a:effectLst/>
                <a:uLnTx/>
                <a:uFillTx/>
                <a:latin typeface="等线" panose="020F0502020204030204"/>
                <a:ea typeface="等线" panose="02010600030101010101" pitchFamily="2" charset="-122"/>
                <a:cs typeface="+mn-cs"/>
              </a:rPr>
              <a:t>related to AI based positioning discussion in SA2</a:t>
            </a:r>
            <a:r>
              <a:rPr kumimoji="0" lang="en-US" altLang="zh-CN"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a:t>
            </a:r>
          </a:p>
          <a:p>
            <a:pPr marL="557213" marR="0" lvl="1" indent="-214313" algn="l" defTabSz="685800" rtl="0" eaLnBrk="1" fontAlgn="auto" latinLnBrk="0" hangingPunct="1">
              <a:lnSpc>
                <a:spcPct val="100000"/>
              </a:lnSpc>
              <a:spcBef>
                <a:spcPts val="450"/>
              </a:spcBef>
              <a:spcAft>
                <a:spcPts val="450"/>
              </a:spcAft>
              <a:buClrTx/>
              <a:buSzTx/>
              <a:buFont typeface="等线" panose="02010600030101010101" pitchFamily="2" charset="-122"/>
              <a:buChar char="-"/>
              <a:tabLst/>
              <a:defRPr/>
            </a:pPr>
            <a:r>
              <a:rPr kumimoji="0" lang="en-US" altLang="zh-CN"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UP solution: EVEX framework(</a:t>
            </a:r>
            <a:r>
              <a:rPr kumimoji="0" lang="en-US" altLang="zh-CN" sz="1800" b="0" i="0" u="none" strike="noStrike" kern="1200" cap="none" spc="0" normalizeH="0" baseline="0" noProof="0">
                <a:ln>
                  <a:noFill/>
                </a:ln>
                <a:solidFill>
                  <a:srgbClr val="FF0000"/>
                </a:solidFill>
                <a:effectLst/>
                <a:uLnTx/>
                <a:uFillTx/>
                <a:latin typeface="等线" panose="020F0502020204030204"/>
                <a:ea typeface="等线" panose="02010600030101010101" pitchFamily="2" charset="-122"/>
                <a:cs typeface="+mn-cs"/>
              </a:rPr>
              <a:t>highly related to SA2 DCAF/NWDAF</a:t>
            </a:r>
            <a:r>
              <a:rPr kumimoji="0" lang="en-US" altLang="zh-CN"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a:t>
            </a:r>
          </a:p>
          <a:p>
            <a:pPr marL="557213" marR="0" lvl="1" indent="-214313" algn="l" defTabSz="685800" rtl="0" eaLnBrk="1" fontAlgn="auto" latinLnBrk="0" hangingPunct="1">
              <a:lnSpc>
                <a:spcPct val="100000"/>
              </a:lnSpc>
              <a:spcBef>
                <a:spcPts val="450"/>
              </a:spcBef>
              <a:spcAft>
                <a:spcPts val="450"/>
              </a:spcAft>
              <a:buClrTx/>
              <a:buSzTx/>
              <a:buFont typeface="等线" panose="02010600030101010101" pitchFamily="2" charset="-122"/>
              <a:buChar char="-"/>
              <a:tabLst/>
              <a:defRPr/>
            </a:pPr>
            <a:endParaRPr kumimoji="0" lang="en-US" altLang="zh-CN" sz="135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a:p>
            <a:pPr marL="0" marR="0" lvl="0" indent="0" algn="l" defTabSz="685800" rtl="0" eaLnBrk="1" fontAlgn="auto" latinLnBrk="0" hangingPunct="1">
              <a:lnSpc>
                <a:spcPct val="100000"/>
              </a:lnSpc>
              <a:spcBef>
                <a:spcPts val="450"/>
              </a:spcBef>
              <a:spcAft>
                <a:spcPts val="450"/>
              </a:spcAft>
              <a:buClrTx/>
              <a:buSzTx/>
              <a:buFontTx/>
              <a:buNone/>
              <a:tabLst/>
              <a:defRPr/>
            </a:pPr>
            <a:r>
              <a:rPr kumimoji="0" lang="en-US" altLang="zh-CN" sz="1800" b="1"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Note:</a:t>
            </a:r>
            <a:r>
              <a:rPr kumimoji="0" lang="zh-CN" altLang="en-US" sz="1800" b="1"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 </a:t>
            </a:r>
            <a:r>
              <a:rPr kumimoji="0" lang="en-US" altLang="zh-CN" sz="1800" b="1"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Please see joint discussion paper </a:t>
            </a:r>
            <a:r>
              <a:rPr kumimoji="0" lang="en-US" altLang="zh-CN" sz="1800" b="1"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hlinkClick r:id="rId4"/>
              </a:rPr>
              <a:t>S2-2306506</a:t>
            </a:r>
            <a:r>
              <a:rPr kumimoji="0" lang="en-US" altLang="zh-CN" sz="1800" b="1"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 from QUALCOMM/vivo for the details.</a:t>
            </a:r>
          </a:p>
        </p:txBody>
      </p:sp>
      <p:sp>
        <p:nvSpPr>
          <p:cNvPr id="8" name="矩形 7">
            <a:extLst>
              <a:ext uri="{FF2B5EF4-FFF2-40B4-BE49-F238E27FC236}">
                <a16:creationId xmlns:a16="http://schemas.microsoft.com/office/drawing/2014/main" id="{95DA06B3-DB79-4DD4-A40B-7044B64C1A45}"/>
              </a:ext>
            </a:extLst>
          </p:cNvPr>
          <p:cNvSpPr/>
          <p:nvPr/>
        </p:nvSpPr>
        <p:spPr>
          <a:xfrm>
            <a:off x="1703513" y="4610034"/>
            <a:ext cx="8604447" cy="830997"/>
          </a:xfrm>
          <a:prstGeom prst="rect">
            <a:avLst/>
          </a:prstGeom>
        </p:spPr>
        <p:txBody>
          <a:bodyPr wrap="square">
            <a:spAutoFit/>
          </a:bodyPr>
          <a:lstStyle/>
          <a:p>
            <a:pPr marL="0" marR="0" lvl="2" indent="0" algn="l" defTabSz="685800" rtl="0" eaLnBrk="1" fontAlgn="auto" latinLnBrk="0" hangingPunct="1">
              <a:lnSpc>
                <a:spcPct val="100000"/>
              </a:lnSpc>
              <a:spcBef>
                <a:spcPts val="450"/>
              </a:spcBef>
              <a:spcAft>
                <a:spcPts val="450"/>
              </a:spcAft>
              <a:buClrTx/>
              <a:buSzTx/>
              <a:buFontTx/>
              <a:buNone/>
              <a:tabLst/>
              <a:defRPr/>
            </a:pPr>
            <a:r>
              <a:rPr kumimoji="0" lang="en-US" altLang="zh-CN" sz="1600" b="1" i="0" u="none" strike="noStrike" kern="1200" cap="none" spc="0" normalizeH="0" baseline="0" noProof="0">
                <a:ln>
                  <a:noFill/>
                </a:ln>
                <a:solidFill>
                  <a:srgbClr val="FF0000"/>
                </a:solidFill>
                <a:effectLst/>
                <a:uLnTx/>
                <a:uFillTx/>
                <a:latin typeface="等线" panose="020F0502020204030204"/>
                <a:ea typeface="等线" panose="02010600030101010101" pitchFamily="2" charset="-122"/>
                <a:cs typeface="+mn-cs"/>
              </a:rPr>
              <a:t>vivo view</a:t>
            </a:r>
            <a:r>
              <a:rPr kumimoji="0" lang="en-US" altLang="zh-CN" sz="1600" b="1"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 UP solution is complementary to CP solution and SA2 should be tasked to study whether and how to enhance UE data collection framework to meet RAN requirement (coordinated with RAN).</a:t>
            </a:r>
          </a:p>
        </p:txBody>
      </p:sp>
      <p:sp>
        <p:nvSpPr>
          <p:cNvPr id="9" name="标题 1">
            <a:extLst>
              <a:ext uri="{FF2B5EF4-FFF2-40B4-BE49-F238E27FC236}">
                <a16:creationId xmlns:a16="http://schemas.microsoft.com/office/drawing/2014/main" id="{EE5763E0-39E0-488F-B6CE-6A907535BB98}"/>
              </a:ext>
            </a:extLst>
          </p:cNvPr>
          <p:cNvSpPr txBox="1"/>
          <p:nvPr/>
        </p:nvSpPr>
        <p:spPr bwMode="auto">
          <a:xfrm>
            <a:off x="1574725" y="373577"/>
            <a:ext cx="8961093" cy="653483"/>
          </a:xfrm>
          <a:prstGeom prst="rect">
            <a:avLst/>
          </a:prstGeom>
          <a:noFill/>
          <a:ln w="9525">
            <a:noFill/>
            <a:miter lim="800000"/>
          </a:ln>
        </p:spPr>
        <p:txBody>
          <a:bodyPr vert="horz" wrap="square" lIns="60089" tIns="30044" rIns="60089" bIns="30044" numCol="1" anchor="ctr" anchorCtr="0" compatLnSpc="1"/>
          <a:lstStyle>
            <a:defPPr>
              <a:defRPr lang="zh-CN"/>
            </a:defPPr>
            <a:lvl1pPr defTabSz="802005" eaLnBrk="0" fontAlgn="base" hangingPunct="0">
              <a:spcBef>
                <a:spcPct val="0"/>
              </a:spcBef>
              <a:spcAft>
                <a:spcPct val="0"/>
              </a:spcAft>
              <a:buClrTx/>
              <a:buFontTx/>
              <a:buNone/>
              <a:defRPr sz="3200" kern="0">
                <a:solidFill>
                  <a:srgbClr val="990000"/>
                </a:solidFill>
                <a:latin typeface="黑体"/>
                <a:ea typeface="+mj-ea"/>
                <a:cs typeface="+mj-cs"/>
              </a:defRPr>
            </a:lvl1pPr>
            <a:lvl2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2pPr>
            <a:lvl3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3pPr>
            <a:lvl4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4pPr>
            <a:lvl5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5pPr>
            <a:lvl6pPr marL="457200" defTabSz="802005" fontAlgn="base">
              <a:spcBef>
                <a:spcPct val="0"/>
              </a:spcBef>
              <a:spcAft>
                <a:spcPct val="0"/>
              </a:spcAft>
              <a:defRPr sz="3400">
                <a:solidFill>
                  <a:srgbClr val="990000"/>
                </a:solidFill>
                <a:latin typeface="FrutigerNext LT Medium" pitchFamily="34" charset="0"/>
                <a:ea typeface="黑体" pitchFamily="2" charset="-122"/>
              </a:defRPr>
            </a:lvl6pPr>
            <a:lvl7pPr marL="914400" defTabSz="802005" fontAlgn="base">
              <a:spcBef>
                <a:spcPct val="0"/>
              </a:spcBef>
              <a:spcAft>
                <a:spcPct val="0"/>
              </a:spcAft>
              <a:defRPr sz="3400">
                <a:solidFill>
                  <a:srgbClr val="990000"/>
                </a:solidFill>
                <a:latin typeface="FrutigerNext LT Medium" pitchFamily="34" charset="0"/>
                <a:ea typeface="黑体" pitchFamily="2" charset="-122"/>
              </a:defRPr>
            </a:lvl7pPr>
            <a:lvl8pPr marL="1371600" defTabSz="802005" fontAlgn="base">
              <a:spcBef>
                <a:spcPct val="0"/>
              </a:spcBef>
              <a:spcAft>
                <a:spcPct val="0"/>
              </a:spcAft>
              <a:defRPr sz="3400">
                <a:solidFill>
                  <a:srgbClr val="990000"/>
                </a:solidFill>
                <a:latin typeface="FrutigerNext LT Medium" pitchFamily="34" charset="0"/>
                <a:ea typeface="黑体" pitchFamily="2" charset="-122"/>
              </a:defRPr>
            </a:lvl8pPr>
            <a:lvl9pPr marL="1828800" defTabSz="802005" fontAlgn="base">
              <a:spcBef>
                <a:spcPct val="0"/>
              </a:spcBef>
              <a:spcAft>
                <a:spcPct val="0"/>
              </a:spcAft>
              <a:defRPr sz="3400">
                <a:solidFill>
                  <a:srgbClr val="990000"/>
                </a:solidFill>
                <a:latin typeface="FrutigerNext LT Medium" pitchFamily="34" charset="0"/>
                <a:ea typeface="黑体" pitchFamily="2" charset="-122"/>
              </a:defRPr>
            </a:lvl9pPr>
          </a:lstStyle>
          <a:p>
            <a:pPr marL="0" marR="0" lvl="0" indent="0" algn="l" defTabSz="601504" rtl="0" eaLnBrk="0" fontAlgn="base" latinLnBrk="0" hangingPunct="0">
              <a:lnSpc>
                <a:spcPct val="100000"/>
              </a:lnSpc>
              <a:spcBef>
                <a:spcPct val="0"/>
              </a:spcBef>
              <a:spcAft>
                <a:spcPct val="0"/>
              </a:spcAft>
              <a:buClrTx/>
              <a:buSzTx/>
              <a:buFontTx/>
              <a:buNone/>
              <a:tabLst/>
              <a:defRPr/>
            </a:pPr>
            <a:r>
              <a:rPr kumimoji="0" lang="en-US" altLang="zh-CN" sz="2475" b="0" i="0" u="none" strike="noStrike" kern="0" cap="none" spc="0" normalizeH="0" baseline="0" noProof="0">
                <a:ln>
                  <a:noFill/>
                </a:ln>
                <a:solidFill>
                  <a:srgbClr val="990000"/>
                </a:solidFill>
                <a:effectLst/>
                <a:uLnTx/>
                <a:uFillTx/>
                <a:latin typeface="Calibri" panose="020F0502020204030204" pitchFamily="34" charset="0"/>
                <a:ea typeface="等线 Light" panose="02010600030101010101" pitchFamily="2" charset="-122"/>
                <a:cs typeface="Calibri" panose="020F0502020204030204" pitchFamily="34" charset="0"/>
              </a:rPr>
              <a:t>Summary of UE data collection </a:t>
            </a:r>
            <a:endParaRPr kumimoji="0" lang="en-US" sz="2475" b="0" i="0" u="none" strike="noStrike" kern="0" cap="none" spc="0" normalizeH="0" baseline="0" noProof="0">
              <a:ln>
                <a:noFill/>
              </a:ln>
              <a:solidFill>
                <a:srgbClr val="990000"/>
              </a:solidFill>
              <a:effectLst/>
              <a:uLnTx/>
              <a:uFillTx/>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7369061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Overall View on Rel-19 Content</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3508725234"/>
              </p:ext>
            </p:extLst>
          </p:nvPr>
        </p:nvGraphicFramePr>
        <p:xfrm>
          <a:off x="60858" y="1822768"/>
          <a:ext cx="12070284" cy="4632960"/>
        </p:xfrm>
        <a:graphic>
          <a:graphicData uri="http://schemas.openxmlformats.org/drawingml/2006/table">
            <a:tbl>
              <a:tblPr firstRow="1" bandRow="1">
                <a:tableStyleId>{5C22544A-7EE6-4342-B048-85BDC9FD1C3A}</a:tableStyleId>
              </a:tblPr>
              <a:tblGrid>
                <a:gridCol w="637758">
                  <a:extLst>
                    <a:ext uri="{9D8B030D-6E8A-4147-A177-3AD203B41FA5}">
                      <a16:colId xmlns:a16="http://schemas.microsoft.com/office/drawing/2014/main" val="2236238882"/>
                    </a:ext>
                  </a:extLst>
                </a:gridCol>
                <a:gridCol w="1310808">
                  <a:extLst>
                    <a:ext uri="{9D8B030D-6E8A-4147-A177-3AD203B41FA5}">
                      <a16:colId xmlns:a16="http://schemas.microsoft.com/office/drawing/2014/main" val="562605877"/>
                    </a:ext>
                  </a:extLst>
                </a:gridCol>
                <a:gridCol w="5285397">
                  <a:extLst>
                    <a:ext uri="{9D8B030D-6E8A-4147-A177-3AD203B41FA5}">
                      <a16:colId xmlns:a16="http://schemas.microsoft.com/office/drawing/2014/main" val="824553124"/>
                    </a:ext>
                  </a:extLst>
                </a:gridCol>
                <a:gridCol w="1395051">
                  <a:extLst>
                    <a:ext uri="{9D8B030D-6E8A-4147-A177-3AD203B41FA5}">
                      <a16:colId xmlns:a16="http://schemas.microsoft.com/office/drawing/2014/main" val="4265244648"/>
                    </a:ext>
                  </a:extLst>
                </a:gridCol>
                <a:gridCol w="1087309">
                  <a:extLst>
                    <a:ext uri="{9D8B030D-6E8A-4147-A177-3AD203B41FA5}">
                      <a16:colId xmlns:a16="http://schemas.microsoft.com/office/drawing/2014/main" val="714072198"/>
                    </a:ext>
                  </a:extLst>
                </a:gridCol>
                <a:gridCol w="1288997">
                  <a:extLst>
                    <a:ext uri="{9D8B030D-6E8A-4147-A177-3AD203B41FA5}">
                      <a16:colId xmlns:a16="http://schemas.microsoft.com/office/drawing/2014/main" val="1390949308"/>
                    </a:ext>
                  </a:extLst>
                </a:gridCol>
                <a:gridCol w="1064964">
                  <a:extLst>
                    <a:ext uri="{9D8B030D-6E8A-4147-A177-3AD203B41FA5}">
                      <a16:colId xmlns:a16="http://schemas.microsoft.com/office/drawing/2014/main" val="129207063"/>
                    </a:ext>
                  </a:extLst>
                </a:gridCol>
              </a:tblGrid>
              <a:tr h="370840">
                <a:tc>
                  <a:txBody>
                    <a:bodyPr/>
                    <a:lstStyle/>
                    <a:p>
                      <a:pPr algn="ctr"/>
                      <a:r>
                        <a:rPr lang="en-US" sz="1100"/>
                        <a:t>S.NO.</a:t>
                      </a:r>
                    </a:p>
                  </a:txBody>
                  <a:tcPr/>
                </a:tc>
                <a:tc>
                  <a:txBody>
                    <a:bodyPr/>
                    <a:lstStyle/>
                    <a:p>
                      <a:pPr algn="ctr"/>
                      <a:r>
                        <a:rPr lang="en-US" sz="1100"/>
                        <a:t>Title </a:t>
                      </a:r>
                    </a:p>
                  </a:txBody>
                  <a:tcPr/>
                </a:tc>
                <a:tc>
                  <a:txBody>
                    <a:bodyPr/>
                    <a:lstStyle/>
                    <a:p>
                      <a:pPr algn="ctr"/>
                      <a:r>
                        <a:rPr lang="en-US" sz="1100"/>
                        <a:t>Brief Description and Key Objectives</a:t>
                      </a:r>
                    </a:p>
                    <a:p>
                      <a:pPr algn="ctr"/>
                      <a:endParaRPr lang="en-US" sz="11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a:t>Related Stage-1 Study/Work Item</a:t>
                      </a:r>
                    </a:p>
                  </a:txBody>
                  <a:tcPr/>
                </a:tc>
                <a:tc>
                  <a:txBody>
                    <a:bodyPr/>
                    <a:lstStyle/>
                    <a:p>
                      <a:pPr algn="ctr"/>
                      <a:r>
                        <a:rPr lang="en-US" sz="1100"/>
                        <a:t>Lead Stage-2 WG </a:t>
                      </a:r>
                    </a:p>
                  </a:txBody>
                  <a:tcPr/>
                </a:tc>
                <a:tc>
                  <a:txBody>
                    <a:bodyPr/>
                    <a:lstStyle/>
                    <a:p>
                      <a:pPr algn="ctr"/>
                      <a:r>
                        <a:rPr lang="en-US" sz="1100"/>
                        <a:t>RAN dependencies</a:t>
                      </a:r>
                    </a:p>
                  </a:txBody>
                  <a:tcPr/>
                </a:tc>
                <a:tc>
                  <a:txBody>
                    <a:bodyPr/>
                    <a:lstStyle/>
                    <a:p>
                      <a:pPr algn="ctr"/>
                      <a:r>
                        <a:rPr lang="en-US" sz="1100"/>
                        <a:t>Other WG dependencies</a:t>
                      </a:r>
                    </a:p>
                  </a:txBody>
                  <a:tcPr/>
                </a:tc>
                <a:extLst>
                  <a:ext uri="{0D108BD9-81ED-4DB2-BD59-A6C34878D82A}">
                    <a16:rowId xmlns:a16="http://schemas.microsoft.com/office/drawing/2014/main" val="4108668729"/>
                  </a:ext>
                </a:extLst>
              </a:tr>
              <a:tr h="370840">
                <a:tc>
                  <a:txBody>
                    <a:bodyPr/>
                    <a:lstStyle/>
                    <a:p>
                      <a:r>
                        <a:rPr lang="en-US" altLang="zh-CN" sz="1100" kern="1200">
                          <a:solidFill>
                            <a:schemeClr val="dk1"/>
                          </a:solidFill>
                          <a:latin typeface="+mn-lt"/>
                          <a:ea typeface="+mn-ea"/>
                          <a:cs typeface="+mn-cs"/>
                        </a:rPr>
                        <a:t>3</a:t>
                      </a:r>
                      <a:endParaRPr lang="en-US" sz="1100" kern="1200">
                        <a:solidFill>
                          <a:schemeClr val="dk1"/>
                        </a:solidFill>
                        <a:latin typeface="+mn-lt"/>
                        <a:ea typeface="+mn-ea"/>
                        <a:cs typeface="+mn-cs"/>
                      </a:endParaRPr>
                    </a:p>
                  </a:txBody>
                  <a:tcPr/>
                </a:tc>
                <a:tc>
                  <a:txBody>
                    <a:bodyPr/>
                    <a:lstStyle/>
                    <a:p>
                      <a:r>
                        <a:rPr lang="en-US" altLang="zh-CN" sz="1100" kern="1200" dirty="0">
                          <a:solidFill>
                            <a:schemeClr val="dk1"/>
                          </a:solidFill>
                          <a:latin typeface="+mn-lt"/>
                          <a:ea typeface="+mn-ea"/>
                          <a:cs typeface="+mn-cs"/>
                        </a:rPr>
                        <a:t>Ambient IOT </a:t>
                      </a:r>
                      <a:endParaRPr lang="en-US" sz="1100" kern="1200" dirty="0">
                        <a:solidFill>
                          <a:schemeClr val="dk1"/>
                        </a:solidFill>
                        <a:latin typeface="+mn-lt"/>
                        <a:ea typeface="+mn-ea"/>
                        <a:cs typeface="+mn-cs"/>
                      </a:endParaRPr>
                    </a:p>
                    <a:p>
                      <a:r>
                        <a:rPr lang="en-US" sz="1100" kern="1200" dirty="0">
                          <a:solidFill>
                            <a:schemeClr val="dk1"/>
                          </a:solidFill>
                          <a:latin typeface="+mn-lt"/>
                          <a:ea typeface="+mn-ea"/>
                          <a:cs typeface="+mn-cs"/>
                        </a:rPr>
                        <a:t>(</a:t>
                      </a:r>
                      <a:r>
                        <a:rPr lang="en-US" sz="1100" kern="1200" dirty="0">
                          <a:solidFill>
                            <a:schemeClr val="tx1"/>
                          </a:solidFill>
                          <a:latin typeface="+mn-lt"/>
                          <a:ea typeface="+mn-ea"/>
                          <a:cs typeface="+mn-cs"/>
                        </a:rPr>
                        <a:t>See slides </a:t>
                      </a:r>
                      <a:r>
                        <a:rPr lang="en-US" sz="1100" kern="1200" dirty="0">
                          <a:solidFill>
                            <a:srgbClr val="FF0000"/>
                          </a:solidFill>
                          <a:latin typeface="+mn-lt"/>
                          <a:ea typeface="+mn-ea"/>
                          <a:cs typeface="+mn-cs"/>
                        </a:rPr>
                        <a:t>17-18 </a:t>
                      </a:r>
                      <a:r>
                        <a:rPr lang="en-US" sz="1100" kern="1200" dirty="0">
                          <a:solidFill>
                            <a:schemeClr val="dk1"/>
                          </a:solidFill>
                          <a:latin typeface="+mn-lt"/>
                          <a:ea typeface="+mn-ea"/>
                          <a:cs typeface="+mn-cs"/>
                        </a:rPr>
                        <a:t>for more details, </a:t>
                      </a:r>
                      <a:r>
                        <a:rPr lang="en-US" altLang="zh-CN" sz="1100" kern="1200" dirty="0">
                          <a:solidFill>
                            <a:schemeClr val="dk1"/>
                          </a:solidFill>
                          <a:latin typeface="+mn-lt"/>
                          <a:ea typeface="+mn-ea"/>
                          <a:cs typeface="+mn-cs"/>
                        </a:rPr>
                        <a:t>Annex slides </a:t>
                      </a:r>
                      <a:r>
                        <a:rPr lang="en-US" altLang="zh-CN" sz="1100" kern="1200" dirty="0">
                          <a:solidFill>
                            <a:srgbClr val="FF0000"/>
                          </a:solidFill>
                          <a:latin typeface="+mn-lt"/>
                          <a:ea typeface="+mn-ea"/>
                          <a:cs typeface="+mn-cs"/>
                        </a:rPr>
                        <a:t>55-62</a:t>
                      </a:r>
                      <a:r>
                        <a:rPr lang="en-US" sz="1100" kern="1200" dirty="0">
                          <a:solidFill>
                            <a:schemeClr val="dk1"/>
                          </a:solidFill>
                          <a:latin typeface="+mn-lt"/>
                          <a:ea typeface="+mn-ea"/>
                          <a:cs typeface="+mn-cs"/>
                        </a:rPr>
                        <a:t>)</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altLang="zh-CN" sz="1100" kern="1200">
                          <a:solidFill>
                            <a:schemeClr val="dk1"/>
                          </a:solidFill>
                          <a:effectLst/>
                          <a:latin typeface="+mn-lt"/>
                          <a:ea typeface="+mn-ea"/>
                          <a:cs typeface="+mn-cs"/>
                        </a:rPr>
                        <a:t>This study item aims to leverage 5GS system to support communicating with Ambient device, which is either battery-less or with limited energy storage capability, can be maintenance free and have long life span (e.g., more than 10 years), has low complexity, small size and lower capabilities and lower power consumption than NB-IoT/</a:t>
                      </a:r>
                      <a:r>
                        <a:rPr lang="en-US" altLang="zh-CN" sz="1100" kern="1200" err="1">
                          <a:solidFill>
                            <a:schemeClr val="dk1"/>
                          </a:solidFill>
                          <a:effectLst/>
                          <a:latin typeface="+mn-lt"/>
                          <a:ea typeface="+mn-ea"/>
                          <a:cs typeface="+mn-cs"/>
                        </a:rPr>
                        <a:t>eMTC</a:t>
                      </a:r>
                      <a:r>
                        <a:rPr lang="en-US" altLang="zh-CN" sz="1100" kern="1200">
                          <a:solidFill>
                            <a:schemeClr val="dk1"/>
                          </a:solidFill>
                          <a:effectLst/>
                          <a:latin typeface="+mn-lt"/>
                          <a:ea typeface="+mn-ea"/>
                          <a:cs typeface="+mn-cs"/>
                        </a:rPr>
                        <a:t> devices.</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altLang="zh-CN" sz="1100" kern="1200">
                        <a:solidFill>
                          <a:schemeClr val="dk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altLang="zh-CN" sz="1100" b="1" kern="1200">
                          <a:solidFill>
                            <a:schemeClr val="dk1"/>
                          </a:solidFill>
                          <a:effectLst/>
                          <a:latin typeface="+mn-lt"/>
                          <a:ea typeface="+mn-ea"/>
                          <a:cs typeface="+mn-cs"/>
                        </a:rPr>
                        <a:t>Key Work Tasks includes defining:</a:t>
                      </a:r>
                      <a:r>
                        <a:rPr lang="en-US" altLang="zh-CN" sz="1100" kern="1200">
                          <a:solidFill>
                            <a:schemeClr val="dk1"/>
                          </a:solidFill>
                          <a:effectLst/>
                          <a:latin typeface="+mn-lt"/>
                          <a:ea typeface="+mn-ea"/>
                          <a:cs typeface="+mn-cs"/>
                        </a:rPr>
                        <a:t> </a:t>
                      </a:r>
                      <a:endParaRPr lang="zh-CN" altLang="zh-CN" sz="1100" kern="1200">
                        <a:solidFill>
                          <a:schemeClr val="dk1"/>
                        </a:solidFill>
                        <a:effectLst/>
                        <a:latin typeface="+mn-lt"/>
                        <a:ea typeface="+mn-ea"/>
                        <a:cs typeface="+mn-cs"/>
                      </a:endParaRPr>
                    </a:p>
                    <a:p>
                      <a:pPr marL="0" indent="0" algn="l" defTabSz="914400" rtl="0" eaLnBrk="1" latinLnBrk="0" hangingPunct="1">
                        <a:buFont typeface="+mj-lt"/>
                        <a:buNone/>
                      </a:pPr>
                      <a:r>
                        <a:rPr lang="en-US" altLang="zh-CN" sz="1100" kern="1200">
                          <a:solidFill>
                            <a:schemeClr val="dk1"/>
                          </a:solidFill>
                          <a:effectLst/>
                          <a:latin typeface="+mn-lt"/>
                          <a:ea typeface="+mn-ea"/>
                          <a:cs typeface="+mn-cs"/>
                        </a:rPr>
                        <a:t>1. Architecture enhancement for Ambient IoT within 5GS </a:t>
                      </a:r>
                      <a:endParaRPr lang="zh-CN" altLang="zh-CN" sz="1100" kern="1200">
                        <a:solidFill>
                          <a:schemeClr val="dk1"/>
                        </a:solidFill>
                        <a:effectLst/>
                        <a:latin typeface="+mn-lt"/>
                        <a:ea typeface="+mn-ea"/>
                        <a:cs typeface="+mn-cs"/>
                      </a:endParaRPr>
                    </a:p>
                    <a:p>
                      <a:pPr marL="0" indent="0" algn="l" defTabSz="914400" rtl="0" eaLnBrk="1" latinLnBrk="0" hangingPunct="1">
                        <a:buFont typeface="+mj-lt"/>
                        <a:buNone/>
                      </a:pPr>
                      <a:r>
                        <a:rPr lang="en-US" altLang="zh-CN" sz="1100" strike="noStrike" kern="1200">
                          <a:solidFill>
                            <a:schemeClr val="dk1"/>
                          </a:solidFill>
                          <a:effectLst/>
                          <a:latin typeface="+mn-lt"/>
                          <a:ea typeface="+mn-ea"/>
                          <a:cs typeface="+mn-cs"/>
                        </a:rPr>
                        <a:t>2.  Manage and control a UE or a RAN node for communication with Ambient IoT device(s) directly.</a:t>
                      </a: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altLang="zh-CN" sz="1100" kern="1200">
                          <a:solidFill>
                            <a:schemeClr val="dk1"/>
                          </a:solidFill>
                          <a:effectLst/>
                          <a:latin typeface="+mn-lt"/>
                          <a:ea typeface="+mn-ea"/>
                          <a:cs typeface="+mn-cs"/>
                        </a:rPr>
                        <a:t>3. Common and simplified protocol stack between Ambient IoT device(s).</a:t>
                      </a:r>
                      <a:endParaRPr lang="zh-CN" altLang="zh-CN" sz="1100" strike="sngStrike" kern="1200">
                        <a:solidFill>
                          <a:schemeClr val="dk1"/>
                        </a:solidFill>
                        <a:effectLst/>
                        <a:latin typeface="+mn-lt"/>
                        <a:ea typeface="+mn-ea"/>
                        <a:cs typeface="+mn-cs"/>
                      </a:endParaRPr>
                    </a:p>
                    <a:p>
                      <a:pPr marL="0" indent="0" algn="l" defTabSz="914400" rtl="0" eaLnBrk="1" latinLnBrk="0" hangingPunct="1">
                        <a:buFont typeface="+mj-lt"/>
                        <a:buNone/>
                      </a:pPr>
                      <a:r>
                        <a:rPr lang="en-US" altLang="zh-CN" sz="1100" strike="noStrike" kern="1200">
                          <a:solidFill>
                            <a:schemeClr val="dk1"/>
                          </a:solidFill>
                          <a:effectLst/>
                          <a:latin typeface="+mn-lt"/>
                          <a:ea typeface="+mn-ea"/>
                          <a:cs typeface="+mn-cs"/>
                        </a:rPr>
                        <a:t>4. Control and manage Ambient IoT device(s) based on 3rd party request and provide collected information from Ambient IoT device(s) to the 3rd party.</a:t>
                      </a:r>
                      <a:endParaRPr lang="zh-CN" altLang="zh-CN" sz="1100" strike="noStrike" kern="1200">
                        <a:solidFill>
                          <a:schemeClr val="dk1"/>
                        </a:solidFill>
                        <a:effectLst/>
                        <a:latin typeface="+mn-lt"/>
                        <a:ea typeface="+mn-ea"/>
                        <a:cs typeface="+mn-cs"/>
                      </a:endParaRPr>
                    </a:p>
                    <a:p>
                      <a:pPr marL="0" indent="0" algn="l" defTabSz="914400" rtl="0" eaLnBrk="1" latinLnBrk="0" hangingPunct="1">
                        <a:buFont typeface="+mj-lt"/>
                        <a:buNone/>
                      </a:pPr>
                      <a:r>
                        <a:rPr lang="en-US" altLang="zh-CN" sz="1100" kern="1200">
                          <a:solidFill>
                            <a:schemeClr val="dk1"/>
                          </a:solidFill>
                          <a:effectLst/>
                          <a:latin typeface="+mn-lt"/>
                          <a:ea typeface="+mn-ea"/>
                          <a:cs typeface="+mn-cs"/>
                        </a:rPr>
                        <a:t>5. Charging information collection for Ambient IoT services.</a:t>
                      </a:r>
                      <a:endParaRPr lang="zh-CN" altLang="zh-CN" sz="1100" kern="1200">
                        <a:solidFill>
                          <a:schemeClr val="dk1"/>
                        </a:solidFill>
                        <a:effectLst/>
                        <a:latin typeface="+mn-lt"/>
                        <a:ea typeface="+mn-ea"/>
                        <a:cs typeface="+mn-cs"/>
                      </a:endParaRPr>
                    </a:p>
                  </a:txBody>
                  <a:tcPr/>
                </a:tc>
                <a:tc>
                  <a:txBody>
                    <a:bodyPr/>
                    <a:lstStyle/>
                    <a:p>
                      <a:r>
                        <a:rPr lang="en-US" sz="1100" i="0">
                          <a:solidFill>
                            <a:schemeClr val="tx1"/>
                          </a:solidFill>
                        </a:rPr>
                        <a:t>Yes, TR 22.840</a:t>
                      </a:r>
                    </a:p>
                  </a:txBody>
                  <a:tcPr/>
                </a:tc>
                <a:tc>
                  <a:txBody>
                    <a:bodyPr/>
                    <a:lstStyle/>
                    <a:p>
                      <a:r>
                        <a:rPr lang="en-US" sz="1100" i="0">
                          <a:solidFill>
                            <a:schemeClr val="tx1"/>
                          </a:solidFill>
                        </a:rPr>
                        <a:t>SA2</a:t>
                      </a:r>
                    </a:p>
                  </a:txBody>
                  <a:tcPr/>
                </a:tc>
                <a:tc>
                  <a:txBody>
                    <a:bodyPr/>
                    <a:lstStyle/>
                    <a:p>
                      <a:r>
                        <a:rPr lang="en-US" sz="1100" i="0">
                          <a:solidFill>
                            <a:schemeClr val="tx1"/>
                          </a:solidFill>
                        </a:rPr>
                        <a:t>Yes</a:t>
                      </a:r>
                    </a:p>
                  </a:txBody>
                  <a:tcPr/>
                </a:tc>
                <a:tc>
                  <a:txBody>
                    <a:bodyPr/>
                    <a:lstStyle/>
                    <a:p>
                      <a:r>
                        <a:rPr lang="en-US" altLang="zh-CN" sz="1100"/>
                        <a:t>SA3 for security, SA5 for charging</a:t>
                      </a:r>
                    </a:p>
                  </a:txBody>
                  <a:tcPr/>
                </a:tc>
                <a:extLst>
                  <a:ext uri="{0D108BD9-81ED-4DB2-BD59-A6C34878D82A}">
                    <a16:rowId xmlns:a16="http://schemas.microsoft.com/office/drawing/2014/main" val="779832184"/>
                  </a:ext>
                </a:extLst>
              </a:tr>
              <a:tr h="260828">
                <a:tc>
                  <a:txBody>
                    <a:bodyPr/>
                    <a:lstStyle/>
                    <a:p>
                      <a:r>
                        <a:rPr lang="en-US" altLang="zh-CN" sz="1100"/>
                        <a:t>4</a:t>
                      </a:r>
                      <a:endParaRPr lang="en-US" sz="1100"/>
                    </a:p>
                  </a:txBody>
                  <a:tcPr/>
                </a:tc>
                <a:tc>
                  <a:txBody>
                    <a:bodyPr/>
                    <a:lstStyle/>
                    <a:p>
                      <a:r>
                        <a:rPr lang="en-US" altLang="zh-CN" sz="1100" dirty="0" err="1"/>
                        <a:t>XRM</a:t>
                      </a:r>
                      <a:r>
                        <a:rPr lang="en-US" altLang="zh-CN" sz="1100" dirty="0"/>
                        <a:t> phase2</a:t>
                      </a:r>
                    </a:p>
                    <a:p>
                      <a:r>
                        <a:rPr lang="en-US" altLang="zh-CN" sz="1100" dirty="0"/>
                        <a:t> </a:t>
                      </a:r>
                      <a:r>
                        <a:rPr lang="en-US" sz="1100" dirty="0"/>
                        <a:t>(See </a:t>
                      </a:r>
                      <a:r>
                        <a:rPr lang="en-US" sz="1100" dirty="0">
                          <a:solidFill>
                            <a:srgbClr val="FF0000"/>
                          </a:solidFill>
                        </a:rPr>
                        <a:t>slides 20-22 </a:t>
                      </a:r>
                      <a:r>
                        <a:rPr lang="en-US" sz="1100" dirty="0"/>
                        <a:t>for more details)</a:t>
                      </a:r>
                    </a:p>
                  </a:txBody>
                  <a:tcPr/>
                </a:tc>
                <a:tc>
                  <a:txBody>
                    <a:bodyPr/>
                    <a:lstStyle/>
                    <a:p>
                      <a:pPr marL="0" indent="0">
                        <a:buFont typeface="+mj-lt"/>
                        <a:buNone/>
                      </a:pPr>
                      <a:r>
                        <a:rPr lang="en-US" sz="1100" kern="1200">
                          <a:solidFill>
                            <a:schemeClr val="dk1"/>
                          </a:solidFill>
                          <a:effectLst/>
                          <a:latin typeface="+mn-lt"/>
                          <a:ea typeface="+mn-ea"/>
                          <a:cs typeface="+mn-cs"/>
                        </a:rPr>
                        <a:t>In R18, 5GS XRM feature is defined. But due to limited time, the feature is not comprehensively defined and more XRM service and scenarios needs to be considered. SA1 Metaverse also has some related requirement. There is a necessity to continue the study of XRM in Rel-19.</a:t>
                      </a:r>
                    </a:p>
                    <a:p>
                      <a:pPr marL="0" indent="0">
                        <a:buFont typeface="+mj-lt"/>
                        <a:buNone/>
                      </a:pPr>
                      <a:endParaRPr lang="en-US" sz="1100" kern="1200">
                        <a:solidFill>
                          <a:schemeClr val="dk1"/>
                        </a:solidFill>
                        <a:effectLst/>
                        <a:latin typeface="+mn-lt"/>
                        <a:ea typeface="+mn-ea"/>
                        <a:cs typeface="+mn-cs"/>
                      </a:endParaRPr>
                    </a:p>
                    <a:p>
                      <a:pPr marL="0" indent="0">
                        <a:buFont typeface="+mj-lt"/>
                        <a:buNone/>
                      </a:pPr>
                      <a:r>
                        <a:rPr lang="en-US" sz="1100" b="1" kern="1200">
                          <a:solidFill>
                            <a:schemeClr val="dk1"/>
                          </a:solidFill>
                          <a:effectLst/>
                          <a:latin typeface="+mn-lt"/>
                          <a:ea typeface="+mn-ea"/>
                          <a:cs typeface="+mn-cs"/>
                        </a:rPr>
                        <a:t>Key Work Tasks includes defining:</a:t>
                      </a:r>
                    </a:p>
                    <a:p>
                      <a:pPr marL="228600" indent="-228600">
                        <a:buFont typeface="+mj-lt"/>
                        <a:buAutoNum type="arabicPeriod"/>
                      </a:pPr>
                      <a:r>
                        <a:rPr lang="en-US" sz="1100" kern="1200">
                          <a:solidFill>
                            <a:schemeClr val="dk1"/>
                          </a:solidFill>
                          <a:effectLst/>
                          <a:latin typeface="+mn-lt"/>
                          <a:ea typeface="+mn-ea"/>
                          <a:cs typeface="+mn-cs"/>
                        </a:rPr>
                        <a:t>PDU  Set handling and PDU Set Marking enhancement, e.g. for encrypted traffic</a:t>
                      </a:r>
                    </a:p>
                    <a:p>
                      <a:pPr marL="228600" indent="-228600">
                        <a:buFont typeface="+mj-lt"/>
                        <a:buAutoNum type="arabicPeriod"/>
                      </a:pPr>
                      <a:r>
                        <a:rPr lang="en-US" sz="1100" kern="1200">
                          <a:solidFill>
                            <a:schemeClr val="dk1"/>
                          </a:solidFill>
                          <a:effectLst/>
                          <a:latin typeface="+mn-lt"/>
                          <a:ea typeface="+mn-ea"/>
                          <a:cs typeface="+mn-cs"/>
                        </a:rPr>
                        <a:t>Multi-flow handling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100" kern="1200">
                          <a:solidFill>
                            <a:schemeClr val="dk1"/>
                          </a:solidFill>
                          <a:effectLst/>
                          <a:latin typeface="+mn-lt"/>
                          <a:ea typeface="+mn-ea"/>
                          <a:cs typeface="+mn-cs"/>
                        </a:rPr>
                        <a:t>Mobility</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100" kern="1200">
                          <a:solidFill>
                            <a:schemeClr val="dk1"/>
                          </a:solidFill>
                          <a:effectLst/>
                          <a:latin typeface="+mn-lt"/>
                          <a:ea typeface="+mn-ea"/>
                          <a:cs typeface="+mn-cs"/>
                        </a:rPr>
                        <a:t>further QoS enhancement; power consumption; </a:t>
                      </a:r>
                      <a:r>
                        <a:rPr lang="en-US" altLang="zh-CN" sz="1100" kern="1200">
                          <a:solidFill>
                            <a:schemeClr val="dk1"/>
                          </a:solidFill>
                          <a:effectLst/>
                          <a:latin typeface="+mn-lt"/>
                          <a:ea typeface="+mn-ea"/>
                          <a:cs typeface="+mn-cs"/>
                        </a:rPr>
                        <a:t>QoS Monitoring/QNC and exposure</a:t>
                      </a:r>
                      <a:r>
                        <a:rPr lang="en-US" sz="1100" kern="1200">
                          <a:solidFill>
                            <a:schemeClr val="dk1"/>
                          </a:solidFill>
                          <a:effectLst/>
                          <a:latin typeface="+mn-lt"/>
                          <a:ea typeface="+mn-ea"/>
                          <a:cs typeface="+mn-cs"/>
                        </a:rPr>
                        <a:t> </a:t>
                      </a:r>
                    </a:p>
                  </a:txBody>
                  <a:tcPr/>
                </a:tc>
                <a:tc>
                  <a:txBody>
                    <a:bodyPr/>
                    <a:lstStyle/>
                    <a:p>
                      <a:r>
                        <a:rPr lang="en-US" sz="1100"/>
                        <a:t>Yes, T</a:t>
                      </a:r>
                      <a:r>
                        <a:rPr lang="en-US" altLang="zh-CN" sz="1100"/>
                        <a:t>R</a:t>
                      </a:r>
                      <a:r>
                        <a:rPr lang="en-US" sz="1100"/>
                        <a:t> 22.856</a:t>
                      </a:r>
                    </a:p>
                  </a:txBody>
                  <a:tcPr/>
                </a:tc>
                <a:tc>
                  <a:txBody>
                    <a:bodyPr/>
                    <a:lstStyle/>
                    <a:p>
                      <a:r>
                        <a:rPr lang="en-US" sz="1100"/>
                        <a:t>SA2</a:t>
                      </a:r>
                    </a:p>
                  </a:txBody>
                  <a:tcPr/>
                </a:tc>
                <a:tc>
                  <a:txBody>
                    <a:bodyPr/>
                    <a:lstStyle/>
                    <a:p>
                      <a:r>
                        <a:rPr lang="en-US" sz="1100"/>
                        <a:t>Yes</a:t>
                      </a:r>
                    </a:p>
                  </a:txBody>
                  <a:tcPr/>
                </a:tc>
                <a:tc>
                  <a:txBody>
                    <a:bodyPr/>
                    <a:lstStyle/>
                    <a:p>
                      <a:r>
                        <a:rPr lang="en-US" sz="1100" dirty="0"/>
                        <a:t>--</a:t>
                      </a:r>
                    </a:p>
                  </a:txBody>
                  <a:tcPr/>
                </a:tc>
                <a:extLst>
                  <a:ext uri="{0D108BD9-81ED-4DB2-BD59-A6C34878D82A}">
                    <a16:rowId xmlns:a16="http://schemas.microsoft.com/office/drawing/2014/main" val="1961773117"/>
                  </a:ext>
                </a:extLst>
              </a:tr>
            </a:tbl>
          </a:graphicData>
        </a:graphic>
      </p:graphicFrame>
    </p:spTree>
    <p:extLst>
      <p:ext uri="{BB962C8B-B14F-4D97-AF65-F5344CB8AC3E}">
        <p14:creationId xmlns:p14="http://schemas.microsoft.com/office/powerpoint/2010/main" val="938780688"/>
      </p:ext>
    </p:extLst>
  </p:cSld>
  <p:clrMapOvr>
    <a:masterClrMapping/>
  </p:clrMapOvr>
  <p:transition>
    <p:wipe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4" cstate="email"/>
          <a:stretch>
            <a:fillRect/>
          </a:stretch>
        </p:blipFill>
        <p:spPr>
          <a:xfrm>
            <a:off x="2136057" y="980728"/>
            <a:ext cx="1061886" cy="280034"/>
          </a:xfrm>
          <a:prstGeom prst="rect">
            <a:avLst/>
          </a:prstGeom>
        </p:spPr>
      </p:pic>
      <p:pic>
        <p:nvPicPr>
          <p:cNvPr id="16" name="图片 15"/>
          <p:cNvPicPr>
            <a:picLocks noChangeAspect="1"/>
          </p:cNvPicPr>
          <p:nvPr/>
        </p:nvPicPr>
        <p:blipFill>
          <a:blip r:embed="rId4" cstate="email"/>
          <a:stretch>
            <a:fillRect/>
          </a:stretch>
        </p:blipFill>
        <p:spPr>
          <a:xfrm>
            <a:off x="9200624" y="981186"/>
            <a:ext cx="1061886" cy="280034"/>
          </a:xfrm>
          <a:prstGeom prst="rect">
            <a:avLst/>
          </a:prstGeom>
        </p:spPr>
      </p:pic>
      <p:sp>
        <p:nvSpPr>
          <p:cNvPr id="7" name="Rectangle 2">
            <a:extLst>
              <a:ext uri="{FF2B5EF4-FFF2-40B4-BE49-F238E27FC236}">
                <a16:creationId xmlns:a16="http://schemas.microsoft.com/office/drawing/2014/main" id="{159F14D8-8AFE-4193-8411-EFDFC286117A}"/>
              </a:ext>
            </a:extLst>
          </p:cNvPr>
          <p:cNvSpPr>
            <a:spLocks noChangeArrowheads="1"/>
          </p:cNvSpPr>
          <p:nvPr/>
        </p:nvSpPr>
        <p:spPr bwMode="auto">
          <a:xfrm>
            <a:off x="1888245" y="174948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等线" panose="020F0502020204030204"/>
              <a:ea typeface="+mn-ea"/>
              <a:cs typeface="+mn-cs"/>
            </a:endParaRPr>
          </a:p>
        </p:txBody>
      </p:sp>
      <p:cxnSp>
        <p:nvCxnSpPr>
          <p:cNvPr id="21" name="直接连接符 20">
            <a:extLst>
              <a:ext uri="{FF2B5EF4-FFF2-40B4-BE49-F238E27FC236}">
                <a16:creationId xmlns:a16="http://schemas.microsoft.com/office/drawing/2014/main" id="{4CEC79B6-C400-4CD2-85CE-0157B3A21F7B}"/>
              </a:ext>
            </a:extLst>
          </p:cNvPr>
          <p:cNvCxnSpPr>
            <a:cxnSpLocks/>
          </p:cNvCxnSpPr>
          <p:nvPr/>
        </p:nvCxnSpPr>
        <p:spPr>
          <a:xfrm>
            <a:off x="6096000" y="1340769"/>
            <a:ext cx="0" cy="4277639"/>
          </a:xfrm>
          <a:prstGeom prst="line">
            <a:avLst/>
          </a:prstGeom>
          <a:ln w="28575">
            <a:prstDash val="lgDash"/>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id="{C17F50EE-2080-4066-8897-90979EFCB8C4}"/>
              </a:ext>
            </a:extLst>
          </p:cNvPr>
          <p:cNvSpPr txBox="1"/>
          <p:nvPr/>
        </p:nvSpPr>
        <p:spPr>
          <a:xfrm>
            <a:off x="1830893" y="1311602"/>
            <a:ext cx="3883082" cy="300082"/>
          </a:xfrm>
          <a:prstGeom prst="rect">
            <a:avLst/>
          </a:prstGeom>
          <a:solidFill>
            <a:srgbClr val="00B0F0"/>
          </a:solid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35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R17 SA2 eNA_ph2 progress </a:t>
            </a:r>
            <a:endParaRPr kumimoji="0" lang="en-US" sz="135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5" name="文本框 24">
            <a:extLst>
              <a:ext uri="{FF2B5EF4-FFF2-40B4-BE49-F238E27FC236}">
                <a16:creationId xmlns:a16="http://schemas.microsoft.com/office/drawing/2014/main" id="{11AFE786-62F7-4AA1-83AF-3CF3CBA6373C}"/>
              </a:ext>
            </a:extLst>
          </p:cNvPr>
          <p:cNvSpPr txBox="1"/>
          <p:nvPr/>
        </p:nvSpPr>
        <p:spPr>
          <a:xfrm>
            <a:off x="6442777" y="1312496"/>
            <a:ext cx="3883082" cy="300082"/>
          </a:xfrm>
          <a:prstGeom prst="rect">
            <a:avLst/>
          </a:prstGeom>
          <a:solidFill>
            <a:srgbClr val="00B0F0"/>
          </a:solid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35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R18 SA2 eNA_ph3 progress</a:t>
            </a:r>
            <a:endParaRPr kumimoji="0" lang="en-US" sz="1350" b="0" i="0" u="none" strike="noStrike" kern="1200" cap="none" spc="0" normalizeH="0" baseline="0" noProof="0">
              <a:ln>
                <a:noFill/>
              </a:ln>
              <a:solidFill>
                <a:prstClr val="black"/>
              </a:solidFill>
              <a:effectLst/>
              <a:uLnTx/>
              <a:uFillTx/>
              <a:latin typeface="等线" panose="020F0502020204030204"/>
              <a:ea typeface="+mn-ea"/>
              <a:cs typeface="+mn-cs"/>
            </a:endParaRPr>
          </a:p>
        </p:txBody>
      </p:sp>
      <p:pic>
        <p:nvPicPr>
          <p:cNvPr id="12" name="图片 11">
            <a:extLst>
              <a:ext uri="{FF2B5EF4-FFF2-40B4-BE49-F238E27FC236}">
                <a16:creationId xmlns:a16="http://schemas.microsoft.com/office/drawing/2014/main" id="{5E1718D4-D809-4601-8CAD-26F66CDB437A}"/>
              </a:ext>
            </a:extLst>
          </p:cNvPr>
          <p:cNvPicPr>
            <a:picLocks noChangeAspect="1"/>
          </p:cNvPicPr>
          <p:nvPr/>
        </p:nvPicPr>
        <p:blipFill>
          <a:blip r:embed="rId5"/>
          <a:stretch>
            <a:fillRect/>
          </a:stretch>
        </p:blipFill>
        <p:spPr>
          <a:xfrm>
            <a:off x="1800461" y="1700808"/>
            <a:ext cx="4150984" cy="3299817"/>
          </a:xfrm>
          <a:prstGeom prst="rect">
            <a:avLst/>
          </a:prstGeom>
        </p:spPr>
      </p:pic>
      <p:sp>
        <p:nvSpPr>
          <p:cNvPr id="13" name="标题 1">
            <a:extLst>
              <a:ext uri="{FF2B5EF4-FFF2-40B4-BE49-F238E27FC236}">
                <a16:creationId xmlns:a16="http://schemas.microsoft.com/office/drawing/2014/main" id="{4D58953B-38E3-44B7-A900-4E864E74E3FC}"/>
              </a:ext>
            </a:extLst>
          </p:cNvPr>
          <p:cNvSpPr txBox="1"/>
          <p:nvPr/>
        </p:nvSpPr>
        <p:spPr bwMode="auto">
          <a:xfrm>
            <a:off x="1574725" y="373577"/>
            <a:ext cx="8961093" cy="653483"/>
          </a:xfrm>
          <a:prstGeom prst="rect">
            <a:avLst/>
          </a:prstGeom>
          <a:noFill/>
          <a:ln w="9525">
            <a:noFill/>
            <a:miter lim="800000"/>
          </a:ln>
        </p:spPr>
        <p:txBody>
          <a:bodyPr vert="horz" wrap="square" lIns="60089" tIns="30044" rIns="60089" bIns="30044" numCol="1" anchor="ctr" anchorCtr="0" compatLnSpc="1"/>
          <a:lstStyle>
            <a:defPPr>
              <a:defRPr lang="zh-CN"/>
            </a:defPPr>
            <a:lvl1pPr defTabSz="802005" eaLnBrk="0" fontAlgn="base" hangingPunct="0">
              <a:spcBef>
                <a:spcPct val="0"/>
              </a:spcBef>
              <a:spcAft>
                <a:spcPct val="0"/>
              </a:spcAft>
              <a:buClrTx/>
              <a:buFontTx/>
              <a:buNone/>
              <a:defRPr sz="3200" kern="0">
                <a:solidFill>
                  <a:srgbClr val="990000"/>
                </a:solidFill>
                <a:latin typeface="黑体"/>
                <a:ea typeface="+mj-ea"/>
                <a:cs typeface="+mj-cs"/>
              </a:defRPr>
            </a:lvl1pPr>
            <a:lvl2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2pPr>
            <a:lvl3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3pPr>
            <a:lvl4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4pPr>
            <a:lvl5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5pPr>
            <a:lvl6pPr marL="457200" defTabSz="802005" fontAlgn="base">
              <a:spcBef>
                <a:spcPct val="0"/>
              </a:spcBef>
              <a:spcAft>
                <a:spcPct val="0"/>
              </a:spcAft>
              <a:defRPr sz="3400">
                <a:solidFill>
                  <a:srgbClr val="990000"/>
                </a:solidFill>
                <a:latin typeface="FrutigerNext LT Medium" pitchFamily="34" charset="0"/>
                <a:ea typeface="黑体" pitchFamily="2" charset="-122"/>
              </a:defRPr>
            </a:lvl6pPr>
            <a:lvl7pPr marL="914400" defTabSz="802005" fontAlgn="base">
              <a:spcBef>
                <a:spcPct val="0"/>
              </a:spcBef>
              <a:spcAft>
                <a:spcPct val="0"/>
              </a:spcAft>
              <a:defRPr sz="3400">
                <a:solidFill>
                  <a:srgbClr val="990000"/>
                </a:solidFill>
                <a:latin typeface="FrutigerNext LT Medium" pitchFamily="34" charset="0"/>
                <a:ea typeface="黑体" pitchFamily="2" charset="-122"/>
              </a:defRPr>
            </a:lvl7pPr>
            <a:lvl8pPr marL="1371600" defTabSz="802005" fontAlgn="base">
              <a:spcBef>
                <a:spcPct val="0"/>
              </a:spcBef>
              <a:spcAft>
                <a:spcPct val="0"/>
              </a:spcAft>
              <a:defRPr sz="3400">
                <a:solidFill>
                  <a:srgbClr val="990000"/>
                </a:solidFill>
                <a:latin typeface="FrutigerNext LT Medium" pitchFamily="34" charset="0"/>
                <a:ea typeface="黑体" pitchFamily="2" charset="-122"/>
              </a:defRPr>
            </a:lvl8pPr>
            <a:lvl9pPr marL="1828800" defTabSz="802005" fontAlgn="base">
              <a:spcBef>
                <a:spcPct val="0"/>
              </a:spcBef>
              <a:spcAft>
                <a:spcPct val="0"/>
              </a:spcAft>
              <a:defRPr sz="3400">
                <a:solidFill>
                  <a:srgbClr val="990000"/>
                </a:solidFill>
                <a:latin typeface="FrutigerNext LT Medium" pitchFamily="34" charset="0"/>
                <a:ea typeface="黑体" pitchFamily="2" charset="-122"/>
              </a:defRPr>
            </a:lvl9pPr>
          </a:lstStyle>
          <a:p>
            <a:pPr marL="0" marR="0" lvl="0" indent="0" algn="l" defTabSz="601504" rtl="0" eaLnBrk="0" fontAlgn="base" latinLnBrk="0" hangingPunct="0">
              <a:lnSpc>
                <a:spcPct val="100000"/>
              </a:lnSpc>
              <a:spcBef>
                <a:spcPct val="0"/>
              </a:spcBef>
              <a:spcAft>
                <a:spcPct val="0"/>
              </a:spcAft>
              <a:buClrTx/>
              <a:buSzTx/>
              <a:buFontTx/>
              <a:buNone/>
              <a:tabLst/>
              <a:defRPr/>
            </a:pPr>
            <a:r>
              <a:rPr kumimoji="0" lang="en-US" altLang="zh-CN" sz="2475" b="0" i="0" u="none" strike="noStrike" kern="0" cap="none" spc="0" normalizeH="0" baseline="0" noProof="0">
                <a:ln>
                  <a:noFill/>
                </a:ln>
                <a:solidFill>
                  <a:srgbClr val="990000"/>
                </a:solidFill>
                <a:effectLst/>
                <a:uLnTx/>
                <a:uFillTx/>
                <a:latin typeface="Calibri" panose="020F0502020204030204" pitchFamily="34" charset="0"/>
                <a:ea typeface="等线 Light" panose="02010600030101010101" pitchFamily="2" charset="-122"/>
                <a:cs typeface="Calibri" panose="020F0502020204030204" pitchFamily="34" charset="0"/>
              </a:rPr>
              <a:t>Summary of Model transfer/delivery in SA2</a:t>
            </a:r>
            <a:endParaRPr kumimoji="0" lang="en-US" sz="2475" b="0" i="0" u="none" strike="noStrike" kern="0" cap="none" spc="0" normalizeH="0" baseline="0" noProof="0">
              <a:ln>
                <a:noFill/>
              </a:ln>
              <a:solidFill>
                <a:srgbClr val="990000"/>
              </a:solidFill>
              <a:effectLst/>
              <a:uLnTx/>
              <a:uFillTx/>
              <a:latin typeface="Calibri" panose="020F0502020204030204" pitchFamily="34" charset="0"/>
              <a:ea typeface="+mj-ea"/>
              <a:cs typeface="Calibri" panose="020F0502020204030204" pitchFamily="34" charset="0"/>
            </a:endParaRPr>
          </a:p>
        </p:txBody>
      </p:sp>
      <p:sp>
        <p:nvSpPr>
          <p:cNvPr id="18" name="矩形 17">
            <a:extLst>
              <a:ext uri="{FF2B5EF4-FFF2-40B4-BE49-F238E27FC236}">
                <a16:creationId xmlns:a16="http://schemas.microsoft.com/office/drawing/2014/main" id="{63F7A34C-5D0D-4BDB-A0A4-BD4B18B3B65F}"/>
              </a:ext>
            </a:extLst>
          </p:cNvPr>
          <p:cNvSpPr/>
          <p:nvPr/>
        </p:nvSpPr>
        <p:spPr>
          <a:xfrm>
            <a:off x="1601493" y="5362520"/>
            <a:ext cx="4638521" cy="802784"/>
          </a:xfrm>
          <a:prstGeom prst="rect">
            <a:avLst/>
          </a:prstGeom>
        </p:spPr>
        <p:txBody>
          <a:bodyPr wrap="square">
            <a:spAutoFit/>
          </a:bodyPr>
          <a:lstStyle/>
          <a:p>
            <a:pPr marL="285750" marR="0" lvl="0" indent="-285750" algn="l" defTabSz="685800" rtl="0" eaLnBrk="1" fontAlgn="auto" latinLnBrk="0" hangingPunct="1">
              <a:lnSpc>
                <a:spcPct val="100000"/>
              </a:lnSpc>
              <a:spcBef>
                <a:spcPts val="0"/>
              </a:spcBef>
              <a:spcAft>
                <a:spcPts val="450"/>
              </a:spcAft>
              <a:buClrTx/>
              <a:buSzPct val="120000"/>
              <a:buFont typeface="Arial" panose="020B0604020202020204" pitchFamily="34" charset="0"/>
              <a:buChar char="•"/>
              <a:tabLst/>
              <a:defRPr/>
            </a:pPr>
            <a:r>
              <a:rPr kumimoji="0" lang="en-US" altLang="zh-CN" sz="1400" b="0" i="0" u="none" strike="noStrike" kern="0" cap="none" spc="0" normalizeH="0" baseline="0" noProof="0">
                <a:ln>
                  <a:noFill/>
                </a:ln>
                <a:solidFill>
                  <a:prstClr val="black"/>
                </a:solidFill>
                <a:effectLst/>
                <a:uLnTx/>
                <a:uFillTx/>
                <a:latin typeface="Calibri"/>
                <a:ea typeface="等线" panose="02010600030101010101" pitchFamily="2" charset="-122"/>
                <a:cs typeface="+mn-cs"/>
              </a:rPr>
              <a:t>In R17, only Model delivery within 5GC between same vendor is supported </a:t>
            </a:r>
          </a:p>
          <a:p>
            <a:pPr marL="285750" marR="0" lvl="0" indent="-285750" algn="l" defTabSz="685800" rtl="0" eaLnBrk="1" fontAlgn="auto" latinLnBrk="0" hangingPunct="1">
              <a:lnSpc>
                <a:spcPct val="100000"/>
              </a:lnSpc>
              <a:spcBef>
                <a:spcPts val="0"/>
              </a:spcBef>
              <a:spcAft>
                <a:spcPts val="450"/>
              </a:spcAft>
              <a:buClrTx/>
              <a:buSzPct val="120000"/>
              <a:buFont typeface="Arial" panose="020B0604020202020204" pitchFamily="34" charset="0"/>
              <a:buChar char="•"/>
              <a:tabLst/>
              <a:defRPr/>
            </a:pPr>
            <a:r>
              <a:rPr kumimoji="0" lang="en-US" altLang="zh-CN" sz="1400" b="0" i="0" u="none" strike="noStrike" kern="0" cap="none" spc="0" normalizeH="0" baseline="0" noProof="0">
                <a:ln>
                  <a:noFill/>
                </a:ln>
                <a:solidFill>
                  <a:prstClr val="black"/>
                </a:solidFill>
                <a:effectLst/>
                <a:uLnTx/>
                <a:uFillTx/>
                <a:latin typeface="Calibri"/>
                <a:ea typeface="等线" panose="02010600030101010101" pitchFamily="2" charset="-122"/>
                <a:cs typeface="+mn-cs"/>
              </a:rPr>
              <a:t>Model delivery to UE is not supported</a:t>
            </a:r>
          </a:p>
        </p:txBody>
      </p:sp>
      <p:sp>
        <p:nvSpPr>
          <p:cNvPr id="26" name="矩形 25">
            <a:extLst>
              <a:ext uri="{FF2B5EF4-FFF2-40B4-BE49-F238E27FC236}">
                <a16:creationId xmlns:a16="http://schemas.microsoft.com/office/drawing/2014/main" id="{F25CD9C7-B6A7-4FCF-B0AF-02B6AB2D5D49}"/>
              </a:ext>
            </a:extLst>
          </p:cNvPr>
          <p:cNvSpPr/>
          <p:nvPr/>
        </p:nvSpPr>
        <p:spPr>
          <a:xfrm>
            <a:off x="6098347" y="4796666"/>
            <a:ext cx="4492157" cy="1728678"/>
          </a:xfrm>
          <a:prstGeom prst="rect">
            <a:avLst/>
          </a:prstGeom>
        </p:spPr>
        <p:txBody>
          <a:bodyPr wrap="square">
            <a:spAutoFit/>
          </a:bodyPr>
          <a:lstStyle/>
          <a:p>
            <a:pPr marL="285750" marR="0" lvl="0" indent="-285750" algn="l" defTabSz="685800" rtl="0" eaLnBrk="1" fontAlgn="auto" latinLnBrk="0" hangingPunct="1">
              <a:lnSpc>
                <a:spcPct val="100000"/>
              </a:lnSpc>
              <a:spcBef>
                <a:spcPts val="0"/>
              </a:spcBef>
              <a:spcAft>
                <a:spcPts val="450"/>
              </a:spcAft>
              <a:buClrTx/>
              <a:buSzPct val="120000"/>
              <a:buFont typeface="Arial" panose="020B0604020202020204" pitchFamily="34" charset="0"/>
              <a:buChar char="•"/>
              <a:tabLst/>
              <a:defRPr/>
            </a:pPr>
            <a:r>
              <a:rPr kumimoji="0" lang="en-US" altLang="zh-CN" sz="1400" b="0" i="0" u="none" strike="noStrike" kern="0" cap="none" spc="0" normalizeH="0" baseline="0" noProof="0">
                <a:ln>
                  <a:noFill/>
                </a:ln>
                <a:solidFill>
                  <a:prstClr val="black"/>
                </a:solidFill>
                <a:effectLst/>
                <a:uLnTx/>
                <a:uFillTx/>
                <a:latin typeface="Calibri"/>
                <a:ea typeface="等线" panose="02010600030101010101" pitchFamily="2" charset="-122"/>
                <a:cs typeface="+mn-cs"/>
              </a:rPr>
              <a:t>In R18, introduce </a:t>
            </a:r>
            <a:r>
              <a:rPr kumimoji="0" lang="en-US" altLang="zh-CN" sz="1400" b="1" i="0" u="none" strike="noStrike" kern="0" cap="none" spc="0" normalizeH="0" baseline="0" noProof="0">
                <a:ln>
                  <a:noFill/>
                </a:ln>
                <a:solidFill>
                  <a:prstClr val="black"/>
                </a:solidFill>
                <a:effectLst/>
                <a:uLnTx/>
                <a:uFillTx/>
                <a:latin typeface="Calibri"/>
                <a:ea typeface="等线" panose="02010600030101010101" pitchFamily="2" charset="-122"/>
                <a:cs typeface="+mn-cs"/>
              </a:rPr>
              <a:t>ML model Interoperability information </a:t>
            </a:r>
            <a:r>
              <a:rPr kumimoji="0" lang="en-US" altLang="zh-CN" sz="1400" b="0" i="0" u="none" strike="noStrike" kern="0" cap="none" spc="0" normalizeH="0" baseline="0" noProof="0">
                <a:ln>
                  <a:noFill/>
                </a:ln>
                <a:solidFill>
                  <a:prstClr val="black"/>
                </a:solidFill>
                <a:effectLst/>
                <a:uLnTx/>
                <a:uFillTx/>
                <a:latin typeface="Calibri"/>
                <a:ea typeface="等线" panose="02010600030101010101" pitchFamily="2" charset="-122"/>
                <a:cs typeface="+mn-cs"/>
              </a:rPr>
              <a:t>to somehow support Model delivery within 5GC NWDAFs among multi-vendors;</a:t>
            </a:r>
          </a:p>
          <a:p>
            <a:pPr marL="285750" marR="0" lvl="0" indent="-285750" algn="l" defTabSz="685800" rtl="0" eaLnBrk="1" fontAlgn="auto" latinLnBrk="0" hangingPunct="1">
              <a:lnSpc>
                <a:spcPct val="100000"/>
              </a:lnSpc>
              <a:spcBef>
                <a:spcPts val="0"/>
              </a:spcBef>
              <a:spcAft>
                <a:spcPts val="450"/>
              </a:spcAft>
              <a:buClrTx/>
              <a:buSzPct val="120000"/>
              <a:buFont typeface="Arial" panose="020B0604020202020204" pitchFamily="34" charset="0"/>
              <a:buChar char="•"/>
              <a:tabLst/>
              <a:defRPr/>
            </a:pPr>
            <a:r>
              <a:rPr kumimoji="0" lang="en-US" altLang="zh-CN" sz="1400" b="1" i="0" u="none" strike="noStrike" kern="0" cap="none" spc="0" normalizeH="0" baseline="0" noProof="0">
                <a:ln>
                  <a:noFill/>
                </a:ln>
                <a:solidFill>
                  <a:prstClr val="black"/>
                </a:solidFill>
                <a:effectLst/>
                <a:uLnTx/>
                <a:uFillTx/>
                <a:latin typeface="Calibri"/>
                <a:ea typeface="等线" panose="02010600030101010101" pitchFamily="2" charset="-122"/>
                <a:cs typeface="+mn-cs"/>
              </a:rPr>
              <a:t>ML Model Interoperability Information</a:t>
            </a:r>
            <a:r>
              <a:rPr kumimoji="0" lang="en-US" altLang="zh-CN" sz="1400" b="0" i="0" u="none" strike="noStrike" kern="0" cap="none" spc="0" normalizeH="0" baseline="0" noProof="0">
                <a:ln>
                  <a:noFill/>
                </a:ln>
                <a:solidFill>
                  <a:prstClr val="black"/>
                </a:solidFill>
                <a:effectLst/>
                <a:uLnTx/>
                <a:uFillTx/>
                <a:latin typeface="Calibri"/>
                <a:ea typeface="等线" panose="02010600030101010101" pitchFamily="2" charset="-122"/>
                <a:cs typeface="+mn-cs"/>
              </a:rPr>
              <a:t>, this is vendor-specific information that conveys, e.g., requested model file format, model execution environment, etc. </a:t>
            </a:r>
          </a:p>
          <a:p>
            <a:pPr marL="285750" marR="0" lvl="0" indent="-285750" algn="l" defTabSz="685800" rtl="0" eaLnBrk="1" fontAlgn="auto" latinLnBrk="0" hangingPunct="1">
              <a:lnSpc>
                <a:spcPct val="100000"/>
              </a:lnSpc>
              <a:spcBef>
                <a:spcPts val="0"/>
              </a:spcBef>
              <a:spcAft>
                <a:spcPts val="450"/>
              </a:spcAft>
              <a:buClrTx/>
              <a:buSzPct val="120000"/>
              <a:buFont typeface="Arial" panose="020B0604020202020204" pitchFamily="34" charset="0"/>
              <a:buChar char="•"/>
              <a:tabLst/>
              <a:defRPr/>
            </a:pPr>
            <a:r>
              <a:rPr kumimoji="0" lang="en-US" altLang="zh-CN" sz="1400" b="0" i="0" u="none" strike="noStrike" kern="0" cap="none" spc="0" normalizeH="0" baseline="0" noProof="0">
                <a:ln>
                  <a:noFill/>
                </a:ln>
                <a:solidFill>
                  <a:srgbClr val="FF0000"/>
                </a:solidFill>
                <a:effectLst/>
                <a:uLnTx/>
                <a:uFillTx/>
                <a:latin typeface="Calibri"/>
                <a:ea typeface="等线" panose="02010600030101010101" pitchFamily="2" charset="-122"/>
                <a:cs typeface="+mn-cs"/>
              </a:rPr>
              <a:t>Still Model delivery to UE is not supported</a:t>
            </a:r>
          </a:p>
        </p:txBody>
      </p:sp>
      <p:graphicFrame>
        <p:nvGraphicFramePr>
          <p:cNvPr id="27" name="对象 26">
            <a:extLst>
              <a:ext uri="{FF2B5EF4-FFF2-40B4-BE49-F238E27FC236}">
                <a16:creationId xmlns:a16="http://schemas.microsoft.com/office/drawing/2014/main" id="{444242A2-E6EE-43B4-BCFC-CB30B8343874}"/>
              </a:ext>
            </a:extLst>
          </p:cNvPr>
          <p:cNvGraphicFramePr>
            <a:graphicFrameLocks noChangeAspect="1"/>
          </p:cNvGraphicFramePr>
          <p:nvPr>
            <p:extLst/>
          </p:nvPr>
        </p:nvGraphicFramePr>
        <p:xfrm>
          <a:off x="6373512" y="1868830"/>
          <a:ext cx="4227512" cy="2848288"/>
        </p:xfrm>
        <a:graphic>
          <a:graphicData uri="http://schemas.openxmlformats.org/presentationml/2006/ole">
            <mc:AlternateContent xmlns:mc="http://schemas.openxmlformats.org/markup-compatibility/2006">
              <mc:Choice xmlns:v="urn:schemas-microsoft-com:vml" Requires="v">
                <p:oleObj spid="_x0000_s7312" name="Visio" r:id="rId6" imgW="5403594" imgH="2546188" progId="Visio.Drawing.15">
                  <p:embed/>
                </p:oleObj>
              </mc:Choice>
              <mc:Fallback>
                <p:oleObj name="Visio" r:id="rId6" imgW="5403594" imgH="2546188" progId="Visio.Drawing.15">
                  <p:embed/>
                  <p:pic>
                    <p:nvPicPr>
                      <p:cNvPr id="27" name="对象 26">
                        <a:extLst>
                          <a:ext uri="{FF2B5EF4-FFF2-40B4-BE49-F238E27FC236}">
                            <a16:creationId xmlns:a16="http://schemas.microsoft.com/office/drawing/2014/main" id="{444242A2-E6EE-43B4-BCFC-CB30B8343874}"/>
                          </a:ext>
                        </a:extLst>
                      </p:cNvPr>
                      <p:cNvPicPr>
                        <a:picLocks noChangeAspect="1" noChangeArrowheads="1"/>
                      </p:cNvPicPr>
                      <p:nvPr/>
                    </p:nvPicPr>
                    <p:blipFill>
                      <a:blip r:embed="rId7"/>
                      <a:srcRect/>
                      <a:stretch>
                        <a:fillRect/>
                      </a:stretch>
                    </p:blipFill>
                    <p:spPr bwMode="auto">
                      <a:xfrm>
                        <a:off x="6373512" y="1868830"/>
                        <a:ext cx="4227512" cy="2848288"/>
                      </a:xfrm>
                      <a:prstGeom prst="rect">
                        <a:avLst/>
                      </a:prstGeom>
                      <a:noFill/>
                    </p:spPr>
                  </p:pic>
                </p:oleObj>
              </mc:Fallback>
            </mc:AlternateContent>
          </a:graphicData>
        </a:graphic>
      </p:graphicFrame>
    </p:spTree>
    <p:extLst>
      <p:ext uri="{BB962C8B-B14F-4D97-AF65-F5344CB8AC3E}">
        <p14:creationId xmlns:p14="http://schemas.microsoft.com/office/powerpoint/2010/main" val="23810123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E3F562FF-F550-45A4-809F-3153585C0786}"/>
              </a:ext>
            </a:extLst>
          </p:cNvPr>
          <p:cNvPicPr>
            <a:picLocks noChangeAspect="1"/>
          </p:cNvPicPr>
          <p:nvPr/>
        </p:nvPicPr>
        <p:blipFill>
          <a:blip r:embed="rId3"/>
          <a:stretch>
            <a:fillRect/>
          </a:stretch>
        </p:blipFill>
        <p:spPr>
          <a:xfrm>
            <a:off x="1705425" y="3832944"/>
            <a:ext cx="6109740" cy="2332361"/>
          </a:xfrm>
          <a:prstGeom prst="rect">
            <a:avLst/>
          </a:prstGeom>
        </p:spPr>
      </p:pic>
      <p:sp>
        <p:nvSpPr>
          <p:cNvPr id="28" name="矩形 27">
            <a:extLst>
              <a:ext uri="{FF2B5EF4-FFF2-40B4-BE49-F238E27FC236}">
                <a16:creationId xmlns:a16="http://schemas.microsoft.com/office/drawing/2014/main" id="{79FA919F-71E4-429D-9638-71F1DBA8E747}"/>
              </a:ext>
            </a:extLst>
          </p:cNvPr>
          <p:cNvSpPr/>
          <p:nvPr/>
        </p:nvSpPr>
        <p:spPr>
          <a:xfrm>
            <a:off x="1643849" y="1197227"/>
            <a:ext cx="2109194" cy="2458442"/>
          </a:xfrm>
          <a:prstGeom prst="rect">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矩形 9">
            <a:extLst>
              <a:ext uri="{FF2B5EF4-FFF2-40B4-BE49-F238E27FC236}">
                <a16:creationId xmlns:a16="http://schemas.microsoft.com/office/drawing/2014/main" id="{47F4AD3A-9788-4834-BC83-2F309F2ED5F5}"/>
              </a:ext>
            </a:extLst>
          </p:cNvPr>
          <p:cNvSpPr/>
          <p:nvPr/>
        </p:nvSpPr>
        <p:spPr>
          <a:xfrm>
            <a:off x="1694752" y="1655622"/>
            <a:ext cx="1988387" cy="211653"/>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Training</a:t>
            </a:r>
            <a:endParaRPr kumimoji="0" lang="zh-CN" altLang="en-US"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11" name="矩形 10">
            <a:extLst>
              <a:ext uri="{FF2B5EF4-FFF2-40B4-BE49-F238E27FC236}">
                <a16:creationId xmlns:a16="http://schemas.microsoft.com/office/drawing/2014/main" id="{E5E997EF-B674-4194-8637-F87878A084F3}"/>
              </a:ext>
            </a:extLst>
          </p:cNvPr>
          <p:cNvSpPr/>
          <p:nvPr/>
        </p:nvSpPr>
        <p:spPr>
          <a:xfrm>
            <a:off x="1694751" y="1308104"/>
            <a:ext cx="594102" cy="211653"/>
          </a:xfrm>
          <a:prstGeom prst="rect">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NW side</a:t>
            </a:r>
            <a:endParaRPr kumimoji="0" lang="zh-CN" altLang="en-US"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13" name="矩形 12">
            <a:extLst>
              <a:ext uri="{FF2B5EF4-FFF2-40B4-BE49-F238E27FC236}">
                <a16:creationId xmlns:a16="http://schemas.microsoft.com/office/drawing/2014/main" id="{BDABBCB0-004C-4159-8233-2A67D3EBACF5}"/>
              </a:ext>
            </a:extLst>
          </p:cNvPr>
          <p:cNvSpPr/>
          <p:nvPr/>
        </p:nvSpPr>
        <p:spPr>
          <a:xfrm>
            <a:off x="2391893" y="1308104"/>
            <a:ext cx="594102" cy="211653"/>
          </a:xfrm>
          <a:prstGeom prst="rect">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Neutral site</a:t>
            </a:r>
            <a:endParaRPr kumimoji="0" lang="zh-CN" altLang="en-US"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14" name="矩形 13">
            <a:extLst>
              <a:ext uri="{FF2B5EF4-FFF2-40B4-BE49-F238E27FC236}">
                <a16:creationId xmlns:a16="http://schemas.microsoft.com/office/drawing/2014/main" id="{B691DF26-6B4E-482E-B0F2-9B93614687E5}"/>
              </a:ext>
            </a:extLst>
          </p:cNvPr>
          <p:cNvSpPr/>
          <p:nvPr/>
        </p:nvSpPr>
        <p:spPr>
          <a:xfrm>
            <a:off x="3089036" y="1308104"/>
            <a:ext cx="594102" cy="211653"/>
          </a:xfrm>
          <a:prstGeom prst="rect">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UE side</a:t>
            </a:r>
            <a:endParaRPr kumimoji="0" lang="zh-CN" altLang="en-US"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15" name="矩形 14">
            <a:extLst>
              <a:ext uri="{FF2B5EF4-FFF2-40B4-BE49-F238E27FC236}">
                <a16:creationId xmlns:a16="http://schemas.microsoft.com/office/drawing/2014/main" id="{8870B348-B8A0-4D31-9DF2-6E9B74C2931A}"/>
              </a:ext>
            </a:extLst>
          </p:cNvPr>
          <p:cNvSpPr/>
          <p:nvPr/>
        </p:nvSpPr>
        <p:spPr>
          <a:xfrm>
            <a:off x="3089036" y="2017142"/>
            <a:ext cx="594102" cy="211653"/>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Compiling</a:t>
            </a:r>
            <a:endParaRPr kumimoji="0" lang="zh-CN" altLang="en-US"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16" name="矩形 15">
            <a:extLst>
              <a:ext uri="{FF2B5EF4-FFF2-40B4-BE49-F238E27FC236}">
                <a16:creationId xmlns:a16="http://schemas.microsoft.com/office/drawing/2014/main" id="{7CE8D824-4923-4795-B215-1F4B4EC7A38E}"/>
              </a:ext>
            </a:extLst>
          </p:cNvPr>
          <p:cNvSpPr/>
          <p:nvPr/>
        </p:nvSpPr>
        <p:spPr>
          <a:xfrm>
            <a:off x="3089036" y="2378661"/>
            <a:ext cx="594102" cy="211653"/>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Storage</a:t>
            </a:r>
            <a:endParaRPr kumimoji="0" lang="zh-CN" altLang="en-US"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17" name="矩形 16">
            <a:extLst>
              <a:ext uri="{FF2B5EF4-FFF2-40B4-BE49-F238E27FC236}">
                <a16:creationId xmlns:a16="http://schemas.microsoft.com/office/drawing/2014/main" id="{E9591A6B-3058-4BD5-B78F-98EF2A4314CA}"/>
              </a:ext>
            </a:extLst>
          </p:cNvPr>
          <p:cNvSpPr/>
          <p:nvPr/>
        </p:nvSpPr>
        <p:spPr>
          <a:xfrm>
            <a:off x="3089036" y="3057659"/>
            <a:ext cx="594102" cy="32382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Inference (inside UE)</a:t>
            </a:r>
            <a:endParaRPr kumimoji="0" lang="zh-CN" altLang="en-US"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cxnSp>
        <p:nvCxnSpPr>
          <p:cNvPr id="19" name="直接箭头连接符 18">
            <a:extLst>
              <a:ext uri="{FF2B5EF4-FFF2-40B4-BE49-F238E27FC236}">
                <a16:creationId xmlns:a16="http://schemas.microsoft.com/office/drawing/2014/main" id="{E47D632B-5F96-4E38-902B-04FFFD2179E3}"/>
              </a:ext>
            </a:extLst>
          </p:cNvPr>
          <p:cNvCxnSpPr>
            <a:stCxn id="10" idx="2"/>
            <a:endCxn id="15" idx="1"/>
          </p:cNvCxnSpPr>
          <p:nvPr/>
        </p:nvCxnSpPr>
        <p:spPr>
          <a:xfrm>
            <a:off x="2688944" y="1867276"/>
            <a:ext cx="400092" cy="25569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a:extLst>
              <a:ext uri="{FF2B5EF4-FFF2-40B4-BE49-F238E27FC236}">
                <a16:creationId xmlns:a16="http://schemas.microsoft.com/office/drawing/2014/main" id="{3F6266F2-1219-41B4-9092-5052A31613C1}"/>
              </a:ext>
            </a:extLst>
          </p:cNvPr>
          <p:cNvCxnSpPr>
            <a:cxnSpLocks/>
            <a:stCxn id="15" idx="2"/>
            <a:endCxn id="16" idx="0"/>
          </p:cNvCxnSpPr>
          <p:nvPr/>
        </p:nvCxnSpPr>
        <p:spPr>
          <a:xfrm>
            <a:off x="3386087" y="2228794"/>
            <a:ext cx="0" cy="14986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接箭头连接符 22">
            <a:extLst>
              <a:ext uri="{FF2B5EF4-FFF2-40B4-BE49-F238E27FC236}">
                <a16:creationId xmlns:a16="http://schemas.microsoft.com/office/drawing/2014/main" id="{59673C43-8AC8-4D69-A562-D52EAB3642EB}"/>
              </a:ext>
            </a:extLst>
          </p:cNvPr>
          <p:cNvCxnSpPr>
            <a:cxnSpLocks/>
            <a:stCxn id="16" idx="2"/>
            <a:endCxn id="17" idx="0"/>
          </p:cNvCxnSpPr>
          <p:nvPr/>
        </p:nvCxnSpPr>
        <p:spPr>
          <a:xfrm>
            <a:off x="3386087" y="2590313"/>
            <a:ext cx="0" cy="46734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6" name="矩形 25">
            <a:extLst>
              <a:ext uri="{FF2B5EF4-FFF2-40B4-BE49-F238E27FC236}">
                <a16:creationId xmlns:a16="http://schemas.microsoft.com/office/drawing/2014/main" id="{4221DADA-FB00-4CB1-B097-014ED721B8B0}"/>
              </a:ext>
            </a:extLst>
          </p:cNvPr>
          <p:cNvSpPr/>
          <p:nvPr/>
        </p:nvSpPr>
        <p:spPr>
          <a:xfrm>
            <a:off x="2630672" y="2726588"/>
            <a:ext cx="769203" cy="211653"/>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srgbClr val="FF0000"/>
                </a:solidFill>
                <a:effectLst/>
                <a:uLnTx/>
                <a:uFillTx/>
                <a:latin typeface="Times New Roman" panose="02020603050405020304" pitchFamily="18" charset="0"/>
                <a:ea typeface="等线" panose="02010600030101010101" pitchFamily="2" charset="-122"/>
                <a:cs typeface="Times New Roman" panose="02020603050405020304" pitchFamily="18" charset="0"/>
              </a:rPr>
              <a:t>Model delivery</a:t>
            </a:r>
            <a:endParaRPr kumimoji="0" lang="zh-CN" altLang="en-US" sz="750" b="0" i="0" u="none" strike="noStrike" kern="1200" cap="none" spc="0" normalizeH="0" baseline="0" noProof="0">
              <a:ln>
                <a:noFill/>
              </a:ln>
              <a:solidFill>
                <a:srgbClr val="FF0000"/>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27" name="矩形 26">
            <a:extLst>
              <a:ext uri="{FF2B5EF4-FFF2-40B4-BE49-F238E27FC236}">
                <a16:creationId xmlns:a16="http://schemas.microsoft.com/office/drawing/2014/main" id="{EFF8D3B4-A32E-4636-B75C-7B1B7CB971F7}"/>
              </a:ext>
            </a:extLst>
          </p:cNvPr>
          <p:cNvSpPr/>
          <p:nvPr/>
        </p:nvSpPr>
        <p:spPr>
          <a:xfrm>
            <a:off x="2337174" y="3444017"/>
            <a:ext cx="703540" cy="211653"/>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a:ln>
                  <a:noFill/>
                </a:ln>
                <a:solidFill>
                  <a:srgbClr val="FF0000"/>
                </a:solidFill>
                <a:effectLst/>
                <a:uLnTx/>
                <a:uFillTx/>
                <a:latin typeface="Times New Roman" panose="02020603050405020304" pitchFamily="18" charset="0"/>
                <a:ea typeface="等线" panose="02010600030101010101" pitchFamily="2" charset="-122"/>
                <a:cs typeface="Times New Roman" panose="02020603050405020304" pitchFamily="18" charset="0"/>
              </a:rPr>
              <a:t>Case y</a:t>
            </a:r>
            <a:endParaRPr kumimoji="0" lang="zh-CN" altLang="en-US" sz="1050" b="0" i="0" u="none" strike="noStrike" kern="1200" cap="none" spc="0" normalizeH="0" baseline="0" noProof="0">
              <a:ln>
                <a:noFill/>
              </a:ln>
              <a:solidFill>
                <a:srgbClr val="FF0000"/>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29" name="矩形 28">
            <a:extLst>
              <a:ext uri="{FF2B5EF4-FFF2-40B4-BE49-F238E27FC236}">
                <a16:creationId xmlns:a16="http://schemas.microsoft.com/office/drawing/2014/main" id="{BB365AD9-F3F9-49D1-87F6-54985CA3CD86}"/>
              </a:ext>
            </a:extLst>
          </p:cNvPr>
          <p:cNvSpPr/>
          <p:nvPr/>
        </p:nvSpPr>
        <p:spPr>
          <a:xfrm>
            <a:off x="3804084" y="1196752"/>
            <a:ext cx="2064695" cy="2459029"/>
          </a:xfrm>
          <a:prstGeom prst="rect">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0" name="矩形 29">
            <a:extLst>
              <a:ext uri="{FF2B5EF4-FFF2-40B4-BE49-F238E27FC236}">
                <a16:creationId xmlns:a16="http://schemas.microsoft.com/office/drawing/2014/main" id="{DE4EAA04-A54C-493B-A8A4-2A15139AC300}"/>
              </a:ext>
            </a:extLst>
          </p:cNvPr>
          <p:cNvSpPr/>
          <p:nvPr/>
        </p:nvSpPr>
        <p:spPr>
          <a:xfrm>
            <a:off x="4536345" y="1655255"/>
            <a:ext cx="1264002" cy="211704"/>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Training</a:t>
            </a:r>
            <a:endParaRPr kumimoji="0" lang="zh-CN" altLang="en-US"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31" name="矩形 30">
            <a:extLst>
              <a:ext uri="{FF2B5EF4-FFF2-40B4-BE49-F238E27FC236}">
                <a16:creationId xmlns:a16="http://schemas.microsoft.com/office/drawing/2014/main" id="{074F553E-F472-4163-A84A-44C084EEBD36}"/>
              </a:ext>
            </a:extLst>
          </p:cNvPr>
          <p:cNvSpPr/>
          <p:nvPr/>
        </p:nvSpPr>
        <p:spPr>
          <a:xfrm>
            <a:off x="3853911" y="1307654"/>
            <a:ext cx="581568" cy="211704"/>
          </a:xfrm>
          <a:prstGeom prst="rect">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NW side</a:t>
            </a:r>
            <a:endParaRPr kumimoji="0" lang="zh-CN" altLang="en-US"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32" name="矩形 31">
            <a:extLst>
              <a:ext uri="{FF2B5EF4-FFF2-40B4-BE49-F238E27FC236}">
                <a16:creationId xmlns:a16="http://schemas.microsoft.com/office/drawing/2014/main" id="{51B6A9B5-C07B-482B-A1B2-52399EA5E848}"/>
              </a:ext>
            </a:extLst>
          </p:cNvPr>
          <p:cNvSpPr/>
          <p:nvPr/>
        </p:nvSpPr>
        <p:spPr>
          <a:xfrm>
            <a:off x="4536345" y="1307654"/>
            <a:ext cx="581568" cy="211704"/>
          </a:xfrm>
          <a:prstGeom prst="rect">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Neutral site</a:t>
            </a:r>
            <a:endParaRPr kumimoji="0" lang="zh-CN" altLang="en-US"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33" name="矩形 32">
            <a:extLst>
              <a:ext uri="{FF2B5EF4-FFF2-40B4-BE49-F238E27FC236}">
                <a16:creationId xmlns:a16="http://schemas.microsoft.com/office/drawing/2014/main" id="{C7E58676-D8D6-4C3A-8BFE-242612B88E8F}"/>
              </a:ext>
            </a:extLst>
          </p:cNvPr>
          <p:cNvSpPr/>
          <p:nvPr/>
        </p:nvSpPr>
        <p:spPr>
          <a:xfrm>
            <a:off x="5218780" y="1307654"/>
            <a:ext cx="581568" cy="211704"/>
          </a:xfrm>
          <a:prstGeom prst="rect">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UE side</a:t>
            </a:r>
            <a:endParaRPr kumimoji="0" lang="zh-CN" altLang="en-US"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34" name="矩形 33">
            <a:extLst>
              <a:ext uri="{FF2B5EF4-FFF2-40B4-BE49-F238E27FC236}">
                <a16:creationId xmlns:a16="http://schemas.microsoft.com/office/drawing/2014/main" id="{637B75AA-1310-4662-ABE3-D06808D138FF}"/>
              </a:ext>
            </a:extLst>
          </p:cNvPr>
          <p:cNvSpPr/>
          <p:nvPr/>
        </p:nvSpPr>
        <p:spPr>
          <a:xfrm>
            <a:off x="5218780" y="2016860"/>
            <a:ext cx="581568" cy="211704"/>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Compiling</a:t>
            </a:r>
            <a:endParaRPr kumimoji="0" lang="zh-CN" altLang="en-US"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35" name="矩形 34">
            <a:extLst>
              <a:ext uri="{FF2B5EF4-FFF2-40B4-BE49-F238E27FC236}">
                <a16:creationId xmlns:a16="http://schemas.microsoft.com/office/drawing/2014/main" id="{6026C931-315F-4FC0-A646-5BC5664B840E}"/>
              </a:ext>
            </a:extLst>
          </p:cNvPr>
          <p:cNvSpPr/>
          <p:nvPr/>
        </p:nvSpPr>
        <p:spPr>
          <a:xfrm>
            <a:off x="3853911" y="2310313"/>
            <a:ext cx="581568" cy="34801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Storage</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(inside NW)</a:t>
            </a:r>
            <a:endParaRPr kumimoji="0" lang="zh-CN" altLang="en-US"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36" name="矩形 35">
            <a:extLst>
              <a:ext uri="{FF2B5EF4-FFF2-40B4-BE49-F238E27FC236}">
                <a16:creationId xmlns:a16="http://schemas.microsoft.com/office/drawing/2014/main" id="{9F43513E-EE19-4077-8137-BB230BCCE5A6}"/>
              </a:ext>
            </a:extLst>
          </p:cNvPr>
          <p:cNvSpPr/>
          <p:nvPr/>
        </p:nvSpPr>
        <p:spPr>
          <a:xfrm>
            <a:off x="5218780" y="3057627"/>
            <a:ext cx="581568" cy="323907"/>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Inference (inside UE)</a:t>
            </a:r>
            <a:endParaRPr kumimoji="0" lang="zh-CN" altLang="en-US"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cxnSp>
        <p:nvCxnSpPr>
          <p:cNvPr id="37" name="直接箭头连接符 36">
            <a:extLst>
              <a:ext uri="{FF2B5EF4-FFF2-40B4-BE49-F238E27FC236}">
                <a16:creationId xmlns:a16="http://schemas.microsoft.com/office/drawing/2014/main" id="{3A9458AE-A95C-4776-82EB-46663FBFD4DF}"/>
              </a:ext>
            </a:extLst>
          </p:cNvPr>
          <p:cNvCxnSpPr>
            <a:cxnSpLocks/>
            <a:stCxn id="30" idx="2"/>
            <a:endCxn id="34" idx="1"/>
          </p:cNvCxnSpPr>
          <p:nvPr/>
        </p:nvCxnSpPr>
        <p:spPr>
          <a:xfrm>
            <a:off x="5168346" y="1866959"/>
            <a:ext cx="50434" cy="25575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直接箭头连接符 37">
            <a:extLst>
              <a:ext uri="{FF2B5EF4-FFF2-40B4-BE49-F238E27FC236}">
                <a16:creationId xmlns:a16="http://schemas.microsoft.com/office/drawing/2014/main" id="{9690E31A-167F-42FE-A96B-C4A78EB61878}"/>
              </a:ext>
            </a:extLst>
          </p:cNvPr>
          <p:cNvCxnSpPr>
            <a:cxnSpLocks/>
            <a:stCxn id="34" idx="2"/>
          </p:cNvCxnSpPr>
          <p:nvPr/>
        </p:nvCxnSpPr>
        <p:spPr>
          <a:xfrm flipH="1">
            <a:off x="4435479" y="2228564"/>
            <a:ext cx="1074085" cy="25575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直接箭头连接符 38">
            <a:extLst>
              <a:ext uri="{FF2B5EF4-FFF2-40B4-BE49-F238E27FC236}">
                <a16:creationId xmlns:a16="http://schemas.microsoft.com/office/drawing/2014/main" id="{D7C8640F-5E43-4E59-AB5A-B81310AAD1C7}"/>
              </a:ext>
            </a:extLst>
          </p:cNvPr>
          <p:cNvCxnSpPr>
            <a:cxnSpLocks/>
            <a:endCxn id="36" idx="0"/>
          </p:cNvCxnSpPr>
          <p:nvPr/>
        </p:nvCxnSpPr>
        <p:spPr>
          <a:xfrm>
            <a:off x="4444723" y="2508792"/>
            <a:ext cx="1064841" cy="54883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0" name="矩形 39">
            <a:extLst>
              <a:ext uri="{FF2B5EF4-FFF2-40B4-BE49-F238E27FC236}">
                <a16:creationId xmlns:a16="http://schemas.microsoft.com/office/drawing/2014/main" id="{96171445-355B-435A-ADD2-86FB6ACA4E06}"/>
              </a:ext>
            </a:extLst>
          </p:cNvPr>
          <p:cNvSpPr/>
          <p:nvPr/>
        </p:nvSpPr>
        <p:spPr>
          <a:xfrm>
            <a:off x="4317286" y="2832328"/>
            <a:ext cx="881821" cy="211704"/>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srgbClr val="FF0000"/>
                </a:solidFill>
                <a:effectLst/>
                <a:uLnTx/>
                <a:uFillTx/>
                <a:latin typeface="Times New Roman" panose="02020603050405020304" pitchFamily="18" charset="0"/>
                <a:ea typeface="等线" panose="02010600030101010101" pitchFamily="2" charset="-122"/>
                <a:cs typeface="Times New Roman" panose="02020603050405020304" pitchFamily="18" charset="0"/>
              </a:rPr>
              <a:t>Model transfer in proprietary format</a:t>
            </a:r>
            <a:endParaRPr kumimoji="0" lang="zh-CN" altLang="en-US" sz="750" b="0" i="0" u="none" strike="noStrike" kern="1200" cap="none" spc="0" normalizeH="0" baseline="0" noProof="0">
              <a:ln>
                <a:noFill/>
              </a:ln>
              <a:solidFill>
                <a:srgbClr val="FF0000"/>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41" name="矩形 40">
            <a:extLst>
              <a:ext uri="{FF2B5EF4-FFF2-40B4-BE49-F238E27FC236}">
                <a16:creationId xmlns:a16="http://schemas.microsoft.com/office/drawing/2014/main" id="{23004E6B-6912-4D6D-8821-8A046DFB8D73}"/>
              </a:ext>
            </a:extLst>
          </p:cNvPr>
          <p:cNvSpPr/>
          <p:nvPr/>
        </p:nvSpPr>
        <p:spPr>
          <a:xfrm>
            <a:off x="4482781" y="3444076"/>
            <a:ext cx="688697" cy="211704"/>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a:ln>
                  <a:noFill/>
                </a:ln>
                <a:solidFill>
                  <a:srgbClr val="FF0000"/>
                </a:solidFill>
                <a:effectLst/>
                <a:uLnTx/>
                <a:uFillTx/>
                <a:latin typeface="Times New Roman" panose="02020603050405020304" pitchFamily="18" charset="0"/>
                <a:ea typeface="等线" panose="02010600030101010101" pitchFamily="2" charset="-122"/>
                <a:cs typeface="Times New Roman" panose="02020603050405020304" pitchFamily="18" charset="0"/>
              </a:rPr>
              <a:t>Case z1</a:t>
            </a:r>
            <a:endParaRPr kumimoji="0" lang="zh-CN" altLang="en-US" sz="1050" b="0" i="0" u="none" strike="noStrike" kern="1200" cap="none" spc="0" normalizeH="0" baseline="0" noProof="0">
              <a:ln>
                <a:noFill/>
              </a:ln>
              <a:solidFill>
                <a:srgbClr val="FF0000"/>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51" name="矩形 50">
            <a:extLst>
              <a:ext uri="{FF2B5EF4-FFF2-40B4-BE49-F238E27FC236}">
                <a16:creationId xmlns:a16="http://schemas.microsoft.com/office/drawing/2014/main" id="{8A2DFD9F-873F-4576-BE87-4269F600566B}"/>
              </a:ext>
            </a:extLst>
          </p:cNvPr>
          <p:cNvSpPr/>
          <p:nvPr/>
        </p:nvSpPr>
        <p:spPr>
          <a:xfrm>
            <a:off x="5964318" y="1197227"/>
            <a:ext cx="2064695" cy="2458442"/>
          </a:xfrm>
          <a:prstGeom prst="rect">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2" name="矩形 51">
            <a:extLst>
              <a:ext uri="{FF2B5EF4-FFF2-40B4-BE49-F238E27FC236}">
                <a16:creationId xmlns:a16="http://schemas.microsoft.com/office/drawing/2014/main" id="{88016434-CCEF-4AEB-8559-240D30772224}"/>
              </a:ext>
            </a:extLst>
          </p:cNvPr>
          <p:cNvSpPr/>
          <p:nvPr/>
        </p:nvSpPr>
        <p:spPr>
          <a:xfrm>
            <a:off x="6014145" y="1655622"/>
            <a:ext cx="581568" cy="211653"/>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Training</a:t>
            </a:r>
            <a:endParaRPr kumimoji="0" lang="zh-CN" altLang="en-US"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53" name="矩形 52">
            <a:extLst>
              <a:ext uri="{FF2B5EF4-FFF2-40B4-BE49-F238E27FC236}">
                <a16:creationId xmlns:a16="http://schemas.microsoft.com/office/drawing/2014/main" id="{8FBE177E-EC31-4BE2-8531-A4F844A5833B}"/>
              </a:ext>
            </a:extLst>
          </p:cNvPr>
          <p:cNvSpPr/>
          <p:nvPr/>
        </p:nvSpPr>
        <p:spPr>
          <a:xfrm>
            <a:off x="6014145" y="1308104"/>
            <a:ext cx="581568" cy="211653"/>
          </a:xfrm>
          <a:prstGeom prst="rect">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NW side</a:t>
            </a:r>
            <a:endParaRPr kumimoji="0" lang="zh-CN" altLang="en-US"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54" name="矩形 53">
            <a:extLst>
              <a:ext uri="{FF2B5EF4-FFF2-40B4-BE49-F238E27FC236}">
                <a16:creationId xmlns:a16="http://schemas.microsoft.com/office/drawing/2014/main" id="{0EB42CEE-889F-4A55-B93B-65E4071E5260}"/>
              </a:ext>
            </a:extLst>
          </p:cNvPr>
          <p:cNvSpPr/>
          <p:nvPr/>
        </p:nvSpPr>
        <p:spPr>
          <a:xfrm>
            <a:off x="6696579" y="1308104"/>
            <a:ext cx="581568" cy="211653"/>
          </a:xfrm>
          <a:prstGeom prst="rect">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Neutral site</a:t>
            </a:r>
            <a:endParaRPr kumimoji="0" lang="zh-CN" altLang="en-US"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55" name="矩形 54">
            <a:extLst>
              <a:ext uri="{FF2B5EF4-FFF2-40B4-BE49-F238E27FC236}">
                <a16:creationId xmlns:a16="http://schemas.microsoft.com/office/drawing/2014/main" id="{5FFE28DF-4D1E-4D56-9C4E-0F500CE58402}"/>
              </a:ext>
            </a:extLst>
          </p:cNvPr>
          <p:cNvSpPr/>
          <p:nvPr/>
        </p:nvSpPr>
        <p:spPr>
          <a:xfrm>
            <a:off x="7379014" y="1308104"/>
            <a:ext cx="581568" cy="211653"/>
          </a:xfrm>
          <a:prstGeom prst="rect">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UE side</a:t>
            </a:r>
            <a:endParaRPr kumimoji="0" lang="zh-CN" altLang="en-US"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56" name="矩形 55">
            <a:extLst>
              <a:ext uri="{FF2B5EF4-FFF2-40B4-BE49-F238E27FC236}">
                <a16:creationId xmlns:a16="http://schemas.microsoft.com/office/drawing/2014/main" id="{57AB514E-F357-4470-828E-B0D0849AD160}"/>
              </a:ext>
            </a:extLst>
          </p:cNvPr>
          <p:cNvSpPr/>
          <p:nvPr/>
        </p:nvSpPr>
        <p:spPr>
          <a:xfrm>
            <a:off x="7379014" y="2017142"/>
            <a:ext cx="581568" cy="211653"/>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Compiling</a:t>
            </a:r>
            <a:endParaRPr kumimoji="0" lang="zh-CN" altLang="en-US"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57" name="矩形 56">
            <a:extLst>
              <a:ext uri="{FF2B5EF4-FFF2-40B4-BE49-F238E27FC236}">
                <a16:creationId xmlns:a16="http://schemas.microsoft.com/office/drawing/2014/main" id="{A1DF2A26-CA03-4AB7-A03A-6207915A2E9C}"/>
              </a:ext>
            </a:extLst>
          </p:cNvPr>
          <p:cNvSpPr/>
          <p:nvPr/>
        </p:nvSpPr>
        <p:spPr>
          <a:xfrm>
            <a:off x="6014145" y="2310524"/>
            <a:ext cx="581568" cy="347927"/>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Storage</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(inside NW)</a:t>
            </a:r>
            <a:endParaRPr kumimoji="0" lang="zh-CN" altLang="en-US"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58" name="矩形 57">
            <a:extLst>
              <a:ext uri="{FF2B5EF4-FFF2-40B4-BE49-F238E27FC236}">
                <a16:creationId xmlns:a16="http://schemas.microsoft.com/office/drawing/2014/main" id="{10423331-8D1D-44BD-9458-9C4D6AA99C66}"/>
              </a:ext>
            </a:extLst>
          </p:cNvPr>
          <p:cNvSpPr/>
          <p:nvPr/>
        </p:nvSpPr>
        <p:spPr>
          <a:xfrm>
            <a:off x="7379014" y="3057659"/>
            <a:ext cx="581568" cy="32382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Inference (inside UE)</a:t>
            </a:r>
            <a:endParaRPr kumimoji="0" lang="zh-CN" altLang="en-US"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cxnSp>
        <p:nvCxnSpPr>
          <p:cNvPr id="59" name="直接箭头连接符 58">
            <a:extLst>
              <a:ext uri="{FF2B5EF4-FFF2-40B4-BE49-F238E27FC236}">
                <a16:creationId xmlns:a16="http://schemas.microsoft.com/office/drawing/2014/main" id="{A3087958-7F2A-4264-8655-8C6B67CA8CC4}"/>
              </a:ext>
            </a:extLst>
          </p:cNvPr>
          <p:cNvCxnSpPr>
            <a:cxnSpLocks/>
            <a:stCxn id="52" idx="2"/>
            <a:endCxn id="56" idx="1"/>
          </p:cNvCxnSpPr>
          <p:nvPr/>
        </p:nvCxnSpPr>
        <p:spPr>
          <a:xfrm>
            <a:off x="6304929" y="1867276"/>
            <a:ext cx="1074085" cy="25569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0" name="直接箭头连接符 59">
            <a:extLst>
              <a:ext uri="{FF2B5EF4-FFF2-40B4-BE49-F238E27FC236}">
                <a16:creationId xmlns:a16="http://schemas.microsoft.com/office/drawing/2014/main" id="{883FADC6-1644-459C-BD73-CE96157A5493}"/>
              </a:ext>
            </a:extLst>
          </p:cNvPr>
          <p:cNvCxnSpPr>
            <a:cxnSpLocks/>
            <a:stCxn id="56" idx="2"/>
          </p:cNvCxnSpPr>
          <p:nvPr/>
        </p:nvCxnSpPr>
        <p:spPr>
          <a:xfrm flipH="1">
            <a:off x="6595713" y="2228795"/>
            <a:ext cx="1074085" cy="25569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1" name="直接箭头连接符 60">
            <a:extLst>
              <a:ext uri="{FF2B5EF4-FFF2-40B4-BE49-F238E27FC236}">
                <a16:creationId xmlns:a16="http://schemas.microsoft.com/office/drawing/2014/main" id="{1D182FC5-1F70-4797-BCD2-5FB814276BD5}"/>
              </a:ext>
            </a:extLst>
          </p:cNvPr>
          <p:cNvCxnSpPr>
            <a:cxnSpLocks/>
            <a:endCxn id="58" idx="0"/>
          </p:cNvCxnSpPr>
          <p:nvPr/>
        </p:nvCxnSpPr>
        <p:spPr>
          <a:xfrm>
            <a:off x="6604957" y="2508955"/>
            <a:ext cx="1064841" cy="54870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2" name="矩形 61">
            <a:extLst>
              <a:ext uri="{FF2B5EF4-FFF2-40B4-BE49-F238E27FC236}">
                <a16:creationId xmlns:a16="http://schemas.microsoft.com/office/drawing/2014/main" id="{F6E00407-8886-4EC9-BE4D-3B626D8058DF}"/>
              </a:ext>
            </a:extLst>
          </p:cNvPr>
          <p:cNvSpPr/>
          <p:nvPr/>
        </p:nvSpPr>
        <p:spPr>
          <a:xfrm>
            <a:off x="6402159" y="2832269"/>
            <a:ext cx="881821" cy="211653"/>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srgbClr val="FF0000"/>
                </a:solidFill>
                <a:effectLst/>
                <a:uLnTx/>
                <a:uFillTx/>
                <a:latin typeface="Times New Roman" panose="02020603050405020304" pitchFamily="18" charset="0"/>
                <a:ea typeface="等线" panose="02010600030101010101" pitchFamily="2" charset="-122"/>
                <a:cs typeface="Times New Roman" panose="02020603050405020304" pitchFamily="18" charset="0"/>
              </a:rPr>
              <a:t>Model transfer in proprietary format</a:t>
            </a:r>
            <a:endParaRPr kumimoji="0" lang="zh-CN" altLang="en-US" sz="750" b="0" i="0" u="none" strike="noStrike" kern="1200" cap="none" spc="0" normalizeH="0" baseline="0" noProof="0">
              <a:ln>
                <a:noFill/>
              </a:ln>
              <a:solidFill>
                <a:srgbClr val="FF0000"/>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63" name="矩形 62">
            <a:extLst>
              <a:ext uri="{FF2B5EF4-FFF2-40B4-BE49-F238E27FC236}">
                <a16:creationId xmlns:a16="http://schemas.microsoft.com/office/drawing/2014/main" id="{E521D6C4-B916-434B-AC8D-31B9421F245F}"/>
              </a:ext>
            </a:extLst>
          </p:cNvPr>
          <p:cNvSpPr/>
          <p:nvPr/>
        </p:nvSpPr>
        <p:spPr>
          <a:xfrm>
            <a:off x="6643015" y="3444017"/>
            <a:ext cx="688697" cy="211653"/>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a:ln>
                  <a:noFill/>
                </a:ln>
                <a:solidFill>
                  <a:srgbClr val="FF0000"/>
                </a:solidFill>
                <a:effectLst/>
                <a:uLnTx/>
                <a:uFillTx/>
                <a:latin typeface="Times New Roman" panose="02020603050405020304" pitchFamily="18" charset="0"/>
                <a:ea typeface="等线" panose="02010600030101010101" pitchFamily="2" charset="-122"/>
                <a:cs typeface="Times New Roman" panose="02020603050405020304" pitchFamily="18" charset="0"/>
              </a:rPr>
              <a:t>Case z2</a:t>
            </a:r>
            <a:endParaRPr kumimoji="0" lang="zh-CN" altLang="en-US" sz="1050" b="0" i="0" u="none" strike="noStrike" kern="1200" cap="none" spc="0" normalizeH="0" baseline="0" noProof="0">
              <a:ln>
                <a:noFill/>
              </a:ln>
              <a:solidFill>
                <a:srgbClr val="FF0000"/>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71" name="矩形 70">
            <a:extLst>
              <a:ext uri="{FF2B5EF4-FFF2-40B4-BE49-F238E27FC236}">
                <a16:creationId xmlns:a16="http://schemas.microsoft.com/office/drawing/2014/main" id="{9D3886A1-7F80-492C-AAD5-60084F1040CF}"/>
              </a:ext>
            </a:extLst>
          </p:cNvPr>
          <p:cNvSpPr/>
          <p:nvPr/>
        </p:nvSpPr>
        <p:spPr>
          <a:xfrm>
            <a:off x="8124552" y="1196991"/>
            <a:ext cx="2064695" cy="2458442"/>
          </a:xfrm>
          <a:prstGeom prst="rect">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2" name="矩形 71">
            <a:extLst>
              <a:ext uri="{FF2B5EF4-FFF2-40B4-BE49-F238E27FC236}">
                <a16:creationId xmlns:a16="http://schemas.microsoft.com/office/drawing/2014/main" id="{20F44A93-3818-4DD4-938C-B094FE33AD62}"/>
              </a:ext>
            </a:extLst>
          </p:cNvPr>
          <p:cNvSpPr/>
          <p:nvPr/>
        </p:nvSpPr>
        <p:spPr>
          <a:xfrm>
            <a:off x="8866116" y="1638502"/>
            <a:ext cx="1254701" cy="18189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Training</a:t>
            </a:r>
            <a:endParaRPr kumimoji="0" lang="zh-CN" altLang="en-US"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73" name="矩形 72">
            <a:extLst>
              <a:ext uri="{FF2B5EF4-FFF2-40B4-BE49-F238E27FC236}">
                <a16:creationId xmlns:a16="http://schemas.microsoft.com/office/drawing/2014/main" id="{729A72BF-63AF-4CF6-8217-A12E59EAFB60}"/>
              </a:ext>
            </a:extLst>
          </p:cNvPr>
          <p:cNvSpPr/>
          <p:nvPr/>
        </p:nvSpPr>
        <p:spPr>
          <a:xfrm>
            <a:off x="8174379" y="1307868"/>
            <a:ext cx="581568" cy="211653"/>
          </a:xfrm>
          <a:prstGeom prst="rect">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NW side</a:t>
            </a:r>
            <a:endParaRPr kumimoji="0" lang="zh-CN" altLang="en-US"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74" name="矩形 73">
            <a:extLst>
              <a:ext uri="{FF2B5EF4-FFF2-40B4-BE49-F238E27FC236}">
                <a16:creationId xmlns:a16="http://schemas.microsoft.com/office/drawing/2014/main" id="{5ADA19DF-B374-410D-A278-3330FF87B675}"/>
              </a:ext>
            </a:extLst>
          </p:cNvPr>
          <p:cNvSpPr/>
          <p:nvPr/>
        </p:nvSpPr>
        <p:spPr>
          <a:xfrm>
            <a:off x="8856813" y="1307868"/>
            <a:ext cx="581568" cy="211653"/>
          </a:xfrm>
          <a:prstGeom prst="rect">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Neutral site</a:t>
            </a:r>
            <a:endParaRPr kumimoji="0" lang="zh-CN" altLang="en-US"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75" name="矩形 74">
            <a:extLst>
              <a:ext uri="{FF2B5EF4-FFF2-40B4-BE49-F238E27FC236}">
                <a16:creationId xmlns:a16="http://schemas.microsoft.com/office/drawing/2014/main" id="{CAAA24CF-E4A4-4480-8FEA-E1DBB4BCF9F4}"/>
              </a:ext>
            </a:extLst>
          </p:cNvPr>
          <p:cNvSpPr/>
          <p:nvPr/>
        </p:nvSpPr>
        <p:spPr>
          <a:xfrm>
            <a:off x="9539248" y="1307868"/>
            <a:ext cx="581568" cy="211653"/>
          </a:xfrm>
          <a:prstGeom prst="rect">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UE side</a:t>
            </a:r>
            <a:endParaRPr kumimoji="0" lang="zh-CN" altLang="en-US"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76" name="矩形 75">
            <a:extLst>
              <a:ext uri="{FF2B5EF4-FFF2-40B4-BE49-F238E27FC236}">
                <a16:creationId xmlns:a16="http://schemas.microsoft.com/office/drawing/2014/main" id="{2ED42D66-882B-4DE2-B2E8-6AA5A70BFDA2}"/>
              </a:ext>
            </a:extLst>
          </p:cNvPr>
          <p:cNvSpPr/>
          <p:nvPr/>
        </p:nvSpPr>
        <p:spPr>
          <a:xfrm>
            <a:off x="9539248" y="2508445"/>
            <a:ext cx="581568" cy="409936"/>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Compiling</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(inside UE)</a:t>
            </a:r>
            <a:endParaRPr kumimoji="0" lang="zh-CN" altLang="en-US"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77" name="矩形 76">
            <a:extLst>
              <a:ext uri="{FF2B5EF4-FFF2-40B4-BE49-F238E27FC236}">
                <a16:creationId xmlns:a16="http://schemas.microsoft.com/office/drawing/2014/main" id="{55113859-8CC2-40DC-A6B4-F7546DC7B915}"/>
              </a:ext>
            </a:extLst>
          </p:cNvPr>
          <p:cNvSpPr/>
          <p:nvPr/>
        </p:nvSpPr>
        <p:spPr>
          <a:xfrm>
            <a:off x="8174379" y="1948403"/>
            <a:ext cx="581568" cy="347927"/>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Storage</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(inside NW)</a:t>
            </a:r>
            <a:endParaRPr kumimoji="0" lang="zh-CN" altLang="en-US"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78" name="矩形 77">
            <a:extLst>
              <a:ext uri="{FF2B5EF4-FFF2-40B4-BE49-F238E27FC236}">
                <a16:creationId xmlns:a16="http://schemas.microsoft.com/office/drawing/2014/main" id="{1A6A7D5D-2C07-4933-9E01-8661212E8312}"/>
              </a:ext>
            </a:extLst>
          </p:cNvPr>
          <p:cNvSpPr/>
          <p:nvPr/>
        </p:nvSpPr>
        <p:spPr>
          <a:xfrm>
            <a:off x="9539248" y="3057423"/>
            <a:ext cx="581568" cy="32382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Inference (inside UE)</a:t>
            </a:r>
            <a:endParaRPr kumimoji="0" lang="zh-CN" altLang="en-US"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cxnSp>
        <p:nvCxnSpPr>
          <p:cNvPr id="79" name="直接箭头连接符 78">
            <a:extLst>
              <a:ext uri="{FF2B5EF4-FFF2-40B4-BE49-F238E27FC236}">
                <a16:creationId xmlns:a16="http://schemas.microsoft.com/office/drawing/2014/main" id="{92FCA492-C449-4686-91CC-E6948E851324}"/>
              </a:ext>
            </a:extLst>
          </p:cNvPr>
          <p:cNvCxnSpPr>
            <a:cxnSpLocks/>
            <a:stCxn id="72" idx="2"/>
            <a:endCxn id="77" idx="3"/>
          </p:cNvCxnSpPr>
          <p:nvPr/>
        </p:nvCxnSpPr>
        <p:spPr>
          <a:xfrm flipH="1">
            <a:off x="8755946" y="1820393"/>
            <a:ext cx="737518" cy="301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0" name="直接箭头连接符 79">
            <a:extLst>
              <a:ext uri="{FF2B5EF4-FFF2-40B4-BE49-F238E27FC236}">
                <a16:creationId xmlns:a16="http://schemas.microsoft.com/office/drawing/2014/main" id="{26EEF3EC-FBEC-4320-85B2-395E8AD610D4}"/>
              </a:ext>
            </a:extLst>
          </p:cNvPr>
          <p:cNvCxnSpPr>
            <a:cxnSpLocks/>
            <a:stCxn id="76" idx="2"/>
            <a:endCxn id="78" idx="0"/>
          </p:cNvCxnSpPr>
          <p:nvPr/>
        </p:nvCxnSpPr>
        <p:spPr>
          <a:xfrm>
            <a:off x="9830032" y="2918381"/>
            <a:ext cx="0" cy="13904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1" name="直接箭头连接符 80">
            <a:extLst>
              <a:ext uri="{FF2B5EF4-FFF2-40B4-BE49-F238E27FC236}">
                <a16:creationId xmlns:a16="http://schemas.microsoft.com/office/drawing/2014/main" id="{67C77162-5497-4CB7-A5AB-947BC485D15D}"/>
              </a:ext>
            </a:extLst>
          </p:cNvPr>
          <p:cNvCxnSpPr>
            <a:cxnSpLocks/>
            <a:stCxn id="77" idx="3"/>
            <a:endCxn id="76" idx="1"/>
          </p:cNvCxnSpPr>
          <p:nvPr/>
        </p:nvCxnSpPr>
        <p:spPr>
          <a:xfrm>
            <a:off x="8755946" y="2122366"/>
            <a:ext cx="783302" cy="59104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2" name="矩形 81">
            <a:extLst>
              <a:ext uri="{FF2B5EF4-FFF2-40B4-BE49-F238E27FC236}">
                <a16:creationId xmlns:a16="http://schemas.microsoft.com/office/drawing/2014/main" id="{CA859060-1674-464D-BCFD-491EA504B86F}"/>
              </a:ext>
            </a:extLst>
          </p:cNvPr>
          <p:cNvSpPr/>
          <p:nvPr/>
        </p:nvSpPr>
        <p:spPr>
          <a:xfrm>
            <a:off x="8448341" y="2472131"/>
            <a:ext cx="881821" cy="211653"/>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srgbClr val="FF0000"/>
                </a:solidFill>
                <a:effectLst/>
                <a:uLnTx/>
                <a:uFillTx/>
                <a:latin typeface="Times New Roman" panose="02020603050405020304" pitchFamily="18" charset="0"/>
                <a:ea typeface="等线" panose="02010600030101010101" pitchFamily="2" charset="-122"/>
                <a:cs typeface="Times New Roman" panose="02020603050405020304" pitchFamily="18" charset="0"/>
              </a:rPr>
              <a:t>Model transfer in open format</a:t>
            </a:r>
            <a:endParaRPr kumimoji="0" lang="zh-CN" altLang="en-US" sz="750" b="0" i="0" u="none" strike="noStrike" kern="1200" cap="none" spc="0" normalizeH="0" baseline="0" noProof="0">
              <a:ln>
                <a:noFill/>
              </a:ln>
              <a:solidFill>
                <a:srgbClr val="FF0000"/>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83" name="矩形 82">
            <a:extLst>
              <a:ext uri="{FF2B5EF4-FFF2-40B4-BE49-F238E27FC236}">
                <a16:creationId xmlns:a16="http://schemas.microsoft.com/office/drawing/2014/main" id="{E5DB26FB-5610-4AB9-BC45-39CF101A98AA}"/>
              </a:ext>
            </a:extLst>
          </p:cNvPr>
          <p:cNvSpPr/>
          <p:nvPr/>
        </p:nvSpPr>
        <p:spPr>
          <a:xfrm>
            <a:off x="8803249" y="3443781"/>
            <a:ext cx="688697" cy="211653"/>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a:ln>
                  <a:noFill/>
                </a:ln>
                <a:solidFill>
                  <a:srgbClr val="FF0000"/>
                </a:solidFill>
                <a:effectLst/>
                <a:uLnTx/>
                <a:uFillTx/>
                <a:latin typeface="Times New Roman" panose="02020603050405020304" pitchFamily="18" charset="0"/>
                <a:ea typeface="等线" panose="02010600030101010101" pitchFamily="2" charset="-122"/>
                <a:cs typeface="Times New Roman" panose="02020603050405020304" pitchFamily="18" charset="0"/>
              </a:rPr>
              <a:t>Case z3</a:t>
            </a:r>
            <a:endParaRPr kumimoji="0" lang="zh-CN" altLang="en-US" sz="1050" b="0" i="0" u="none" strike="noStrike" kern="1200" cap="none" spc="0" normalizeH="0" baseline="0" noProof="0">
              <a:ln>
                <a:noFill/>
              </a:ln>
              <a:solidFill>
                <a:srgbClr val="FF0000"/>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94" name="矩形 93">
            <a:extLst>
              <a:ext uri="{FF2B5EF4-FFF2-40B4-BE49-F238E27FC236}">
                <a16:creationId xmlns:a16="http://schemas.microsoft.com/office/drawing/2014/main" id="{460CBBCB-A5AF-466B-8397-FCCBA023D890}"/>
              </a:ext>
            </a:extLst>
          </p:cNvPr>
          <p:cNvSpPr/>
          <p:nvPr/>
        </p:nvSpPr>
        <p:spPr>
          <a:xfrm>
            <a:off x="8124552" y="3237150"/>
            <a:ext cx="2064695" cy="2458442"/>
          </a:xfrm>
          <a:prstGeom prst="rect">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5" name="矩形 94">
            <a:extLst>
              <a:ext uri="{FF2B5EF4-FFF2-40B4-BE49-F238E27FC236}">
                <a16:creationId xmlns:a16="http://schemas.microsoft.com/office/drawing/2014/main" id="{573425C3-2A50-467F-8299-44E3B0A91677}"/>
              </a:ext>
            </a:extLst>
          </p:cNvPr>
          <p:cNvSpPr/>
          <p:nvPr/>
        </p:nvSpPr>
        <p:spPr>
          <a:xfrm>
            <a:off x="8174379" y="3687266"/>
            <a:ext cx="581918" cy="22716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Training</a:t>
            </a:r>
            <a:endParaRPr kumimoji="0" lang="zh-CN" altLang="en-US"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96" name="矩形 95">
            <a:extLst>
              <a:ext uri="{FF2B5EF4-FFF2-40B4-BE49-F238E27FC236}">
                <a16:creationId xmlns:a16="http://schemas.microsoft.com/office/drawing/2014/main" id="{9162E58B-395C-4259-BDDD-6D89ED1F8404}"/>
              </a:ext>
            </a:extLst>
          </p:cNvPr>
          <p:cNvSpPr/>
          <p:nvPr/>
        </p:nvSpPr>
        <p:spPr>
          <a:xfrm>
            <a:off x="8174379" y="3348027"/>
            <a:ext cx="581568" cy="211653"/>
          </a:xfrm>
          <a:prstGeom prst="rect">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NW side</a:t>
            </a:r>
            <a:endParaRPr kumimoji="0" lang="zh-CN" altLang="en-US"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97" name="矩形 96">
            <a:extLst>
              <a:ext uri="{FF2B5EF4-FFF2-40B4-BE49-F238E27FC236}">
                <a16:creationId xmlns:a16="http://schemas.microsoft.com/office/drawing/2014/main" id="{8B299882-74C6-4F3A-B72C-9EDCE01DFA16}"/>
              </a:ext>
            </a:extLst>
          </p:cNvPr>
          <p:cNvSpPr/>
          <p:nvPr/>
        </p:nvSpPr>
        <p:spPr>
          <a:xfrm>
            <a:off x="8856813" y="3348027"/>
            <a:ext cx="581568" cy="211653"/>
          </a:xfrm>
          <a:prstGeom prst="rect">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Neutral site</a:t>
            </a:r>
            <a:endParaRPr kumimoji="0" lang="zh-CN" altLang="en-US"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98" name="矩形 97">
            <a:extLst>
              <a:ext uri="{FF2B5EF4-FFF2-40B4-BE49-F238E27FC236}">
                <a16:creationId xmlns:a16="http://schemas.microsoft.com/office/drawing/2014/main" id="{172C53D4-29CB-45E8-92C6-D8B24DE67413}"/>
              </a:ext>
            </a:extLst>
          </p:cNvPr>
          <p:cNvSpPr/>
          <p:nvPr/>
        </p:nvSpPr>
        <p:spPr>
          <a:xfrm>
            <a:off x="9539248" y="3348027"/>
            <a:ext cx="581568" cy="211653"/>
          </a:xfrm>
          <a:prstGeom prst="rect">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UE side</a:t>
            </a:r>
            <a:endParaRPr kumimoji="0" lang="zh-CN" altLang="en-US"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99" name="矩形 98">
            <a:extLst>
              <a:ext uri="{FF2B5EF4-FFF2-40B4-BE49-F238E27FC236}">
                <a16:creationId xmlns:a16="http://schemas.microsoft.com/office/drawing/2014/main" id="{AC76F752-8292-43C0-BAE0-387F94FD1A30}"/>
              </a:ext>
            </a:extLst>
          </p:cNvPr>
          <p:cNvSpPr/>
          <p:nvPr/>
        </p:nvSpPr>
        <p:spPr>
          <a:xfrm>
            <a:off x="9539248" y="4548604"/>
            <a:ext cx="581568" cy="409936"/>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Compiling</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(inside UE)</a:t>
            </a:r>
            <a:endParaRPr kumimoji="0" lang="zh-CN" altLang="en-US"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100" name="矩形 99">
            <a:extLst>
              <a:ext uri="{FF2B5EF4-FFF2-40B4-BE49-F238E27FC236}">
                <a16:creationId xmlns:a16="http://schemas.microsoft.com/office/drawing/2014/main" id="{FB24CF54-AFFF-4488-A82B-51FF58F38464}"/>
              </a:ext>
            </a:extLst>
          </p:cNvPr>
          <p:cNvSpPr/>
          <p:nvPr/>
        </p:nvSpPr>
        <p:spPr>
          <a:xfrm>
            <a:off x="8174379" y="4034275"/>
            <a:ext cx="581568" cy="347927"/>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Storage</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(inside NW)</a:t>
            </a:r>
            <a:endParaRPr kumimoji="0" lang="zh-CN" altLang="en-US"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101" name="矩形 100">
            <a:extLst>
              <a:ext uri="{FF2B5EF4-FFF2-40B4-BE49-F238E27FC236}">
                <a16:creationId xmlns:a16="http://schemas.microsoft.com/office/drawing/2014/main" id="{2040E4F7-4CD2-4244-A55C-02A7EB56EEF2}"/>
              </a:ext>
            </a:extLst>
          </p:cNvPr>
          <p:cNvSpPr/>
          <p:nvPr/>
        </p:nvSpPr>
        <p:spPr>
          <a:xfrm>
            <a:off x="9539248" y="5097582"/>
            <a:ext cx="581568" cy="32382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Inference (inside UE)</a:t>
            </a:r>
            <a:endParaRPr kumimoji="0" lang="zh-CN" altLang="en-US" sz="750" b="0" i="0" u="none" strike="noStrike" kern="12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cxnSp>
        <p:nvCxnSpPr>
          <p:cNvPr id="102" name="直接箭头连接符 101">
            <a:extLst>
              <a:ext uri="{FF2B5EF4-FFF2-40B4-BE49-F238E27FC236}">
                <a16:creationId xmlns:a16="http://schemas.microsoft.com/office/drawing/2014/main" id="{324EDD59-352F-4903-97BD-A299E9C3C120}"/>
              </a:ext>
            </a:extLst>
          </p:cNvPr>
          <p:cNvCxnSpPr>
            <a:cxnSpLocks/>
            <a:stCxn id="95" idx="2"/>
            <a:endCxn id="100" idx="0"/>
          </p:cNvCxnSpPr>
          <p:nvPr/>
        </p:nvCxnSpPr>
        <p:spPr>
          <a:xfrm flipH="1">
            <a:off x="8465164" y="3914430"/>
            <a:ext cx="175" cy="11984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3" name="直接箭头连接符 102">
            <a:extLst>
              <a:ext uri="{FF2B5EF4-FFF2-40B4-BE49-F238E27FC236}">
                <a16:creationId xmlns:a16="http://schemas.microsoft.com/office/drawing/2014/main" id="{EBE5171A-4CE1-4E60-B9E3-AFB054B45997}"/>
              </a:ext>
            </a:extLst>
          </p:cNvPr>
          <p:cNvCxnSpPr>
            <a:cxnSpLocks/>
            <a:stCxn id="99" idx="2"/>
            <a:endCxn id="101" idx="0"/>
          </p:cNvCxnSpPr>
          <p:nvPr/>
        </p:nvCxnSpPr>
        <p:spPr>
          <a:xfrm>
            <a:off x="9830032" y="4958540"/>
            <a:ext cx="0" cy="13904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4" name="直接箭头连接符 103">
            <a:extLst>
              <a:ext uri="{FF2B5EF4-FFF2-40B4-BE49-F238E27FC236}">
                <a16:creationId xmlns:a16="http://schemas.microsoft.com/office/drawing/2014/main" id="{BE7DDF2D-93AB-48D9-8F8C-E0753CE3C46F}"/>
              </a:ext>
            </a:extLst>
          </p:cNvPr>
          <p:cNvCxnSpPr>
            <a:cxnSpLocks/>
            <a:stCxn id="100" idx="3"/>
            <a:endCxn id="99" idx="1"/>
          </p:cNvCxnSpPr>
          <p:nvPr/>
        </p:nvCxnSpPr>
        <p:spPr>
          <a:xfrm>
            <a:off x="8755946" y="4208238"/>
            <a:ext cx="783302" cy="54533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5" name="矩形 104">
            <a:extLst>
              <a:ext uri="{FF2B5EF4-FFF2-40B4-BE49-F238E27FC236}">
                <a16:creationId xmlns:a16="http://schemas.microsoft.com/office/drawing/2014/main" id="{512C72B9-923E-4317-A220-C739C175EF23}"/>
              </a:ext>
            </a:extLst>
          </p:cNvPr>
          <p:cNvSpPr/>
          <p:nvPr/>
        </p:nvSpPr>
        <p:spPr>
          <a:xfrm>
            <a:off x="8124551" y="4556165"/>
            <a:ext cx="1313828" cy="51847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750" b="0" i="0" u="none" strike="noStrike" kern="1200" cap="none" spc="0" normalizeH="0" baseline="0" noProof="0">
                <a:ln>
                  <a:noFill/>
                </a:ln>
                <a:solidFill>
                  <a:srgbClr val="FF0000"/>
                </a:solidFill>
                <a:effectLst/>
                <a:uLnTx/>
                <a:uFillTx/>
                <a:latin typeface="Times New Roman" panose="02020603050405020304" pitchFamily="18" charset="0"/>
                <a:ea typeface="等线" panose="02010600030101010101" pitchFamily="2" charset="-122"/>
                <a:cs typeface="Times New Roman" panose="02020603050405020304" pitchFamily="18" charset="0"/>
              </a:rPr>
              <a:t>Model transfer in open format of a known or unknown model structure at UE</a:t>
            </a:r>
            <a:endParaRPr kumimoji="0" lang="zh-CN" altLang="en-US" sz="750" b="0" i="0" u="none" strike="noStrike" kern="1200" cap="none" spc="0" normalizeH="0" baseline="0" noProof="0">
              <a:ln>
                <a:noFill/>
              </a:ln>
              <a:solidFill>
                <a:srgbClr val="FF0000"/>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106" name="矩形 105">
            <a:extLst>
              <a:ext uri="{FF2B5EF4-FFF2-40B4-BE49-F238E27FC236}">
                <a16:creationId xmlns:a16="http://schemas.microsoft.com/office/drawing/2014/main" id="{AD917F51-4B61-496D-8E76-9FD65713BE11}"/>
              </a:ext>
            </a:extLst>
          </p:cNvPr>
          <p:cNvSpPr/>
          <p:nvPr/>
        </p:nvSpPr>
        <p:spPr>
          <a:xfrm>
            <a:off x="8507378" y="5480598"/>
            <a:ext cx="1280436" cy="211653"/>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a:ln>
                  <a:noFill/>
                </a:ln>
                <a:solidFill>
                  <a:srgbClr val="FF0000"/>
                </a:solidFill>
                <a:effectLst/>
                <a:uLnTx/>
                <a:uFillTx/>
                <a:latin typeface="Times New Roman" panose="02020603050405020304" pitchFamily="18" charset="0"/>
                <a:ea typeface="等线" panose="02010600030101010101" pitchFamily="2" charset="-122"/>
                <a:cs typeface="Times New Roman" panose="02020603050405020304" pitchFamily="18" charset="0"/>
              </a:rPr>
              <a:t>Case z4 and z5</a:t>
            </a:r>
            <a:endParaRPr kumimoji="0" lang="zh-CN" altLang="en-US" sz="1050" b="0" i="0" u="none" strike="noStrike" kern="1200" cap="none" spc="0" normalizeH="0" baseline="0" noProof="0">
              <a:ln>
                <a:noFill/>
              </a:ln>
              <a:solidFill>
                <a:srgbClr val="FF0000"/>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85" name="标题 1">
            <a:extLst>
              <a:ext uri="{FF2B5EF4-FFF2-40B4-BE49-F238E27FC236}">
                <a16:creationId xmlns:a16="http://schemas.microsoft.com/office/drawing/2014/main" id="{33770687-F76E-4209-8656-1E913171DCF6}"/>
              </a:ext>
            </a:extLst>
          </p:cNvPr>
          <p:cNvSpPr txBox="1">
            <a:spLocks/>
          </p:cNvSpPr>
          <p:nvPr/>
        </p:nvSpPr>
        <p:spPr>
          <a:xfrm>
            <a:off x="1943332" y="964012"/>
            <a:ext cx="8791123" cy="994172"/>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685800" rtl="0" eaLnBrk="1" fontAlgn="auto" latinLnBrk="0" hangingPunct="1">
              <a:lnSpc>
                <a:spcPct val="90000"/>
              </a:lnSpc>
              <a:spcBef>
                <a:spcPct val="0"/>
              </a:spcBef>
              <a:spcAft>
                <a:spcPts val="0"/>
              </a:spcAft>
              <a:buClrTx/>
              <a:buSzTx/>
              <a:buFontTx/>
              <a:buNone/>
              <a:tabLst/>
              <a:defRPr/>
            </a:pPr>
            <a:endParaRPr kumimoji="0" lang="zh-CN" altLang="en-US" sz="3000" b="0" i="0" u="none" strike="noStrike" kern="1200" cap="none" spc="0" normalizeH="0" baseline="0" noProof="0">
              <a:ln>
                <a:noFill/>
              </a:ln>
              <a:solidFill>
                <a:prstClr val="black"/>
              </a:solidFill>
              <a:effectLst/>
              <a:uLnTx/>
              <a:uFillTx/>
              <a:latin typeface="等线 Light" panose="020F0302020204030204"/>
              <a:ea typeface="等线 Light" panose="02010600030101010101" pitchFamily="2" charset="-122"/>
              <a:cs typeface="+mj-cs"/>
            </a:endParaRPr>
          </a:p>
        </p:txBody>
      </p:sp>
      <p:sp>
        <p:nvSpPr>
          <p:cNvPr id="84" name="标题 1">
            <a:extLst>
              <a:ext uri="{FF2B5EF4-FFF2-40B4-BE49-F238E27FC236}">
                <a16:creationId xmlns:a16="http://schemas.microsoft.com/office/drawing/2014/main" id="{56D2C574-A52A-4699-9A08-E065F1773E54}"/>
              </a:ext>
            </a:extLst>
          </p:cNvPr>
          <p:cNvSpPr txBox="1"/>
          <p:nvPr/>
        </p:nvSpPr>
        <p:spPr bwMode="auto">
          <a:xfrm>
            <a:off x="1574725" y="373577"/>
            <a:ext cx="8961093" cy="653483"/>
          </a:xfrm>
          <a:prstGeom prst="rect">
            <a:avLst/>
          </a:prstGeom>
          <a:noFill/>
          <a:ln w="9525">
            <a:noFill/>
            <a:miter lim="800000"/>
          </a:ln>
        </p:spPr>
        <p:txBody>
          <a:bodyPr vert="horz" wrap="square" lIns="60089" tIns="30044" rIns="60089" bIns="30044" numCol="1" anchor="ctr" anchorCtr="0" compatLnSpc="1"/>
          <a:lstStyle>
            <a:defPPr>
              <a:defRPr lang="zh-CN"/>
            </a:defPPr>
            <a:lvl1pPr defTabSz="802005" eaLnBrk="0" fontAlgn="base" hangingPunct="0">
              <a:spcBef>
                <a:spcPct val="0"/>
              </a:spcBef>
              <a:spcAft>
                <a:spcPct val="0"/>
              </a:spcAft>
              <a:buClrTx/>
              <a:buFontTx/>
              <a:buNone/>
              <a:defRPr sz="3200" kern="0">
                <a:solidFill>
                  <a:srgbClr val="990000"/>
                </a:solidFill>
                <a:latin typeface="黑体"/>
                <a:ea typeface="+mj-ea"/>
                <a:cs typeface="+mj-cs"/>
              </a:defRPr>
            </a:lvl1pPr>
            <a:lvl2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2pPr>
            <a:lvl3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3pPr>
            <a:lvl4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4pPr>
            <a:lvl5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5pPr>
            <a:lvl6pPr marL="457200" defTabSz="802005" fontAlgn="base">
              <a:spcBef>
                <a:spcPct val="0"/>
              </a:spcBef>
              <a:spcAft>
                <a:spcPct val="0"/>
              </a:spcAft>
              <a:defRPr sz="3400">
                <a:solidFill>
                  <a:srgbClr val="990000"/>
                </a:solidFill>
                <a:latin typeface="FrutigerNext LT Medium" pitchFamily="34" charset="0"/>
                <a:ea typeface="黑体" pitchFamily="2" charset="-122"/>
              </a:defRPr>
            </a:lvl6pPr>
            <a:lvl7pPr marL="914400" defTabSz="802005" fontAlgn="base">
              <a:spcBef>
                <a:spcPct val="0"/>
              </a:spcBef>
              <a:spcAft>
                <a:spcPct val="0"/>
              </a:spcAft>
              <a:defRPr sz="3400">
                <a:solidFill>
                  <a:srgbClr val="990000"/>
                </a:solidFill>
                <a:latin typeface="FrutigerNext LT Medium" pitchFamily="34" charset="0"/>
                <a:ea typeface="黑体" pitchFamily="2" charset="-122"/>
              </a:defRPr>
            </a:lvl7pPr>
            <a:lvl8pPr marL="1371600" defTabSz="802005" fontAlgn="base">
              <a:spcBef>
                <a:spcPct val="0"/>
              </a:spcBef>
              <a:spcAft>
                <a:spcPct val="0"/>
              </a:spcAft>
              <a:defRPr sz="3400">
                <a:solidFill>
                  <a:srgbClr val="990000"/>
                </a:solidFill>
                <a:latin typeface="FrutigerNext LT Medium" pitchFamily="34" charset="0"/>
                <a:ea typeface="黑体" pitchFamily="2" charset="-122"/>
              </a:defRPr>
            </a:lvl8pPr>
            <a:lvl9pPr marL="1828800" defTabSz="802005" fontAlgn="base">
              <a:spcBef>
                <a:spcPct val="0"/>
              </a:spcBef>
              <a:spcAft>
                <a:spcPct val="0"/>
              </a:spcAft>
              <a:defRPr sz="3400">
                <a:solidFill>
                  <a:srgbClr val="990000"/>
                </a:solidFill>
                <a:latin typeface="FrutigerNext LT Medium" pitchFamily="34" charset="0"/>
                <a:ea typeface="黑体" pitchFamily="2" charset="-122"/>
              </a:defRPr>
            </a:lvl9pPr>
          </a:lstStyle>
          <a:p>
            <a:pPr marL="0" marR="0" lvl="0" indent="0" algn="l" defTabSz="601504" rtl="0" eaLnBrk="0" fontAlgn="base" latinLnBrk="0" hangingPunct="0">
              <a:lnSpc>
                <a:spcPct val="100000"/>
              </a:lnSpc>
              <a:spcBef>
                <a:spcPct val="0"/>
              </a:spcBef>
              <a:spcAft>
                <a:spcPct val="0"/>
              </a:spcAft>
              <a:buClrTx/>
              <a:buSzTx/>
              <a:buFontTx/>
              <a:buNone/>
              <a:tabLst/>
              <a:defRPr/>
            </a:pPr>
            <a:r>
              <a:rPr kumimoji="0" lang="en-US" altLang="zh-CN" sz="2475" b="0" i="0" u="none" strike="noStrike" kern="0" cap="none" spc="0" normalizeH="0" baseline="0" noProof="0">
                <a:ln>
                  <a:noFill/>
                </a:ln>
                <a:solidFill>
                  <a:srgbClr val="990000"/>
                </a:solidFill>
                <a:effectLst/>
                <a:uLnTx/>
                <a:uFillTx/>
                <a:latin typeface="Calibri" panose="020F0502020204030204" pitchFamily="34" charset="0"/>
                <a:ea typeface="等线 Light" panose="02010600030101010101" pitchFamily="2" charset="-122"/>
                <a:cs typeface="Calibri" panose="020F0502020204030204" pitchFamily="34" charset="0"/>
              </a:rPr>
              <a:t>Summary of Model transfer/delivery discussion in RAN1</a:t>
            </a:r>
            <a:endParaRPr kumimoji="0" lang="en-US" sz="2475" b="0" i="0" u="none" strike="noStrike" kern="0" cap="none" spc="0" normalizeH="0" baseline="0" noProof="0">
              <a:ln>
                <a:noFill/>
              </a:ln>
              <a:solidFill>
                <a:srgbClr val="990000"/>
              </a:solidFill>
              <a:effectLst/>
              <a:uLnTx/>
              <a:uFillTx/>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33823616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stretch>
            <a:fillRect/>
          </a:stretch>
        </p:blipFill>
        <p:spPr>
          <a:xfrm>
            <a:off x="2136057" y="1081903"/>
            <a:ext cx="1061886" cy="280034"/>
          </a:xfrm>
          <a:prstGeom prst="rect">
            <a:avLst/>
          </a:prstGeom>
        </p:spPr>
      </p:pic>
      <p:sp>
        <p:nvSpPr>
          <p:cNvPr id="17" name="标题 5"/>
          <p:cNvSpPr txBox="1"/>
          <p:nvPr/>
        </p:nvSpPr>
        <p:spPr>
          <a:xfrm>
            <a:off x="1837036" y="1068657"/>
            <a:ext cx="8768163" cy="635639"/>
          </a:xfrm>
          <a:prstGeom prst="rect">
            <a:avLst/>
          </a:prstGeom>
        </p:spPr>
        <p:txBody>
          <a:bodyPr/>
          <a:lstStyle>
            <a:defPPr>
              <a:defRPr lang="zh-CN"/>
            </a:defPPr>
            <a:lvl1pPr>
              <a:lnSpc>
                <a:spcPct val="90000"/>
              </a:lnSpc>
              <a:spcBef>
                <a:spcPts val="1000"/>
              </a:spcBef>
              <a:buNone/>
              <a:defRPr kumimoji="1" sz="3200">
                <a:solidFill>
                  <a:schemeClr val="bg1"/>
                </a:solidFill>
                <a:latin typeface="vivo type CN简 Bold" panose="02000800000000000000" pitchFamily="50" charset="-122"/>
                <a:ea typeface="vivo type CN简 Bold" panose="02000800000000000000" pitchFamily="50" charset="-122"/>
              </a:defRPr>
            </a:lvl1pPr>
          </a:lstStyle>
          <a:p>
            <a:pPr marL="0" marR="0" lvl="0" indent="0" algn="l" defTabSz="685800" rtl="0" eaLnBrk="1" fontAlgn="auto" latinLnBrk="0" hangingPunct="1">
              <a:lnSpc>
                <a:spcPct val="90000"/>
              </a:lnSpc>
              <a:spcBef>
                <a:spcPts val="750"/>
              </a:spcBef>
              <a:spcAft>
                <a:spcPts val="0"/>
              </a:spcAft>
              <a:buClrTx/>
              <a:buSzTx/>
              <a:buFontTx/>
              <a:buNone/>
              <a:tabLst/>
              <a:defRPr/>
            </a:pPr>
            <a:r>
              <a:rPr kumimoji="1" lang="en-US" altLang="zh-CN" sz="2400" b="0" i="0" u="none" strike="noStrike" kern="1200" cap="none" spc="0" normalizeH="0" baseline="0" noProof="0">
                <a:ln>
                  <a:noFill/>
                </a:ln>
                <a:solidFill>
                  <a:prstClr val="white"/>
                </a:solidFill>
                <a:effectLst/>
                <a:uLnTx/>
                <a:uFillTx/>
                <a:ea typeface="vivo type CN简 Bold" panose="02000800000000000000" pitchFamily="50" charset="-122"/>
                <a:cs typeface="+mn-cs"/>
              </a:rPr>
              <a:t>How to support Model delivery</a:t>
            </a:r>
            <a:r>
              <a:rPr kumimoji="1" lang="zh-CN" altLang="en-US" sz="2400" b="0" i="0" u="none" strike="noStrike" kern="1200" cap="none" spc="0" normalizeH="0" baseline="0" noProof="0">
                <a:ln>
                  <a:noFill/>
                </a:ln>
                <a:solidFill>
                  <a:prstClr val="white"/>
                </a:solidFill>
                <a:effectLst/>
                <a:uLnTx/>
                <a:uFillTx/>
                <a:ea typeface="vivo type CN简 Bold" panose="02000800000000000000" pitchFamily="50" charset="-122"/>
                <a:cs typeface="+mn-cs"/>
              </a:rPr>
              <a:t> </a:t>
            </a:r>
            <a:r>
              <a:rPr kumimoji="1" lang="en-US" altLang="zh-CN" sz="2400" b="0" i="0" u="none" strike="noStrike" kern="1200" cap="none" spc="0" normalizeH="0" baseline="0" noProof="0">
                <a:ln>
                  <a:noFill/>
                </a:ln>
                <a:solidFill>
                  <a:prstClr val="white"/>
                </a:solidFill>
                <a:effectLst/>
                <a:uLnTx/>
                <a:uFillTx/>
                <a:ea typeface="vivo type CN简 Bold" panose="02000800000000000000" pitchFamily="50" charset="-122"/>
                <a:cs typeface="+mn-cs"/>
              </a:rPr>
              <a:t>to</a:t>
            </a:r>
            <a:r>
              <a:rPr kumimoji="1" lang="zh-CN" altLang="en-US" sz="2400" b="0" i="0" u="none" strike="noStrike" kern="1200" cap="none" spc="0" normalizeH="0" baseline="0" noProof="0">
                <a:ln>
                  <a:noFill/>
                </a:ln>
                <a:solidFill>
                  <a:prstClr val="white"/>
                </a:solidFill>
                <a:effectLst/>
                <a:uLnTx/>
                <a:uFillTx/>
                <a:ea typeface="vivo type CN简 Bold" panose="02000800000000000000" pitchFamily="50" charset="-122"/>
                <a:cs typeface="+mn-cs"/>
              </a:rPr>
              <a:t> </a:t>
            </a:r>
            <a:r>
              <a:rPr kumimoji="1" lang="en-US" altLang="zh-CN" sz="2400" b="0" i="0" u="none" strike="noStrike" kern="1200" cap="none" spc="0" normalizeH="0" baseline="0" noProof="0">
                <a:ln>
                  <a:noFill/>
                </a:ln>
                <a:solidFill>
                  <a:prstClr val="white"/>
                </a:solidFill>
                <a:effectLst/>
                <a:uLnTx/>
                <a:uFillTx/>
                <a:ea typeface="vivo type CN简 Bold" panose="02000800000000000000" pitchFamily="50" charset="-122"/>
                <a:cs typeface="+mn-cs"/>
              </a:rPr>
              <a:t>UE - RAN2 progress </a:t>
            </a:r>
          </a:p>
        </p:txBody>
      </p:sp>
      <p:sp>
        <p:nvSpPr>
          <p:cNvPr id="18" name="矩形 17">
            <a:extLst>
              <a:ext uri="{FF2B5EF4-FFF2-40B4-BE49-F238E27FC236}">
                <a16:creationId xmlns:a16="http://schemas.microsoft.com/office/drawing/2014/main" id="{C4E39DE9-FDA6-428F-913F-5888723D0C74}"/>
              </a:ext>
            </a:extLst>
          </p:cNvPr>
          <p:cNvSpPr/>
          <p:nvPr/>
        </p:nvSpPr>
        <p:spPr>
          <a:xfrm>
            <a:off x="1018310" y="1385526"/>
            <a:ext cx="9586890" cy="4203715"/>
          </a:xfrm>
          <a:prstGeom prst="rect">
            <a:avLst/>
          </a:prstGeom>
        </p:spPr>
        <p:txBody>
          <a:bodyPr wrap="square">
            <a:spAutoFit/>
          </a:bodyPr>
          <a:lstStyle/>
          <a:p>
            <a:pPr marL="100013" marR="0" lvl="0" indent="-214313" algn="l" defTabSz="685800" rtl="0" eaLnBrk="1" fontAlgn="auto" latinLnBrk="0" hangingPunct="1">
              <a:lnSpc>
                <a:spcPct val="100000"/>
              </a:lnSpc>
              <a:spcBef>
                <a:spcPts val="450"/>
              </a:spcBef>
              <a:spcAft>
                <a:spcPts val="450"/>
              </a:spcAft>
              <a:buClrTx/>
              <a:buSzTx/>
              <a:buFont typeface="Arial" panose="020B0604020202020204" pitchFamily="34" charset="0"/>
              <a:buChar char="•"/>
              <a:tabLst/>
              <a:defRPr/>
            </a:pPr>
            <a:r>
              <a:rPr kumimoji="0" lang="en-US" altLang="zh-CN" sz="135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Based on RAN1 draft conclusion of model transfer/delivery</a:t>
            </a:r>
            <a:r>
              <a:rPr kumimoji="0" lang="zh-CN" altLang="en-US" sz="135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a:t>
            </a:r>
            <a:r>
              <a:rPr kumimoji="0" lang="en-US" altLang="zh-CN" sz="135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RAN2 listed all potential solutions </a:t>
            </a:r>
            <a:r>
              <a:rPr kumimoji="0" lang="zh-CN" altLang="en-US" sz="135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a:t>
            </a:r>
            <a:endParaRPr kumimoji="0" lang="en-US" altLang="zh-CN" sz="135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a:p>
            <a:pPr marL="442913" marR="0" lvl="1" indent="-214313" algn="l" defTabSz="685800" rtl="0" eaLnBrk="1" fontAlgn="auto" latinLnBrk="0" hangingPunct="1">
              <a:lnSpc>
                <a:spcPct val="100000"/>
              </a:lnSpc>
              <a:spcBef>
                <a:spcPts val="450"/>
              </a:spcBef>
              <a:spcAft>
                <a:spcPts val="450"/>
              </a:spcAft>
              <a:buClrTx/>
              <a:buSzTx/>
              <a:buFont typeface="等线" panose="02010600030101010101" pitchFamily="2" charset="-122"/>
              <a:buChar char="-"/>
              <a:tabLst/>
              <a:defRPr/>
            </a:pPr>
            <a:r>
              <a:rPr kumimoji="0" lang="en-US" sz="1350" b="0" i="0" u="none" strike="noStrike" kern="1200" cap="none" spc="0" normalizeH="0" baseline="0" noProof="0">
                <a:ln>
                  <a:noFill/>
                </a:ln>
                <a:solidFill>
                  <a:prstClr val="black"/>
                </a:solidFill>
                <a:effectLst/>
                <a:uLnTx/>
                <a:uFillTx/>
                <a:latin typeface="等线" panose="020F0502020204030204"/>
                <a:ea typeface="+mn-ea"/>
                <a:cs typeface="+mn-cs"/>
              </a:rPr>
              <a:t>Option 1: Model transfer/delivery between UE and </a:t>
            </a:r>
            <a:r>
              <a:rPr kumimoji="0" lang="en-US" sz="1350" b="0" i="0" u="none" strike="noStrike" kern="1200" cap="none" spc="0" normalizeH="0" baseline="0" noProof="0" err="1">
                <a:ln>
                  <a:noFill/>
                </a:ln>
                <a:solidFill>
                  <a:prstClr val="black"/>
                </a:solidFill>
                <a:effectLst/>
                <a:uLnTx/>
                <a:uFillTx/>
                <a:latin typeface="等线" panose="020F0502020204030204"/>
                <a:ea typeface="+mn-ea"/>
                <a:cs typeface="+mn-cs"/>
              </a:rPr>
              <a:t>gNB</a:t>
            </a:r>
            <a:r>
              <a:rPr kumimoji="0" lang="en-US" sz="1350" b="0" i="0" u="none" strike="noStrike" kern="1200" cap="none" spc="0" normalizeH="0" baseline="0" noProof="0">
                <a:ln>
                  <a:noFill/>
                </a:ln>
                <a:solidFill>
                  <a:prstClr val="black"/>
                </a:solidFill>
                <a:effectLst/>
                <a:uLnTx/>
                <a:uFillTx/>
                <a:latin typeface="等线" panose="020F0502020204030204"/>
                <a:ea typeface="+mn-ea"/>
                <a:cs typeface="+mn-cs"/>
              </a:rPr>
              <a:t> via CP and UP solutions</a:t>
            </a:r>
          </a:p>
          <a:p>
            <a:pPr marL="785813" marR="0" lvl="2" indent="-214313" algn="l" defTabSz="685800" rtl="0" eaLnBrk="1" fontAlgn="auto" latinLnBrk="0" hangingPunct="1">
              <a:lnSpc>
                <a:spcPct val="100000"/>
              </a:lnSpc>
              <a:spcBef>
                <a:spcPts val="450"/>
              </a:spcBef>
              <a:spcAft>
                <a:spcPts val="450"/>
              </a:spcAft>
              <a:buClrTx/>
              <a:buSzTx/>
              <a:buFont typeface="等线" panose="02010600030101010101" pitchFamily="2" charset="-122"/>
              <a:buChar char="-"/>
              <a:tabLst/>
              <a:defRPr/>
            </a:pPr>
            <a:r>
              <a:rPr kumimoji="0" lang="en-US" sz="1350" b="0" i="0" u="none" strike="noStrike" kern="1200" cap="none" spc="0" normalizeH="0" baseline="0" noProof="0">
                <a:ln>
                  <a:noFill/>
                </a:ln>
                <a:solidFill>
                  <a:prstClr val="black"/>
                </a:solidFill>
                <a:effectLst/>
                <a:uLnTx/>
                <a:uFillTx/>
                <a:latin typeface="等线" panose="020F0502020204030204"/>
                <a:ea typeface="+mn-ea"/>
                <a:cs typeface="+mn-cs"/>
              </a:rPr>
              <a:t>Applicable use cases:</a:t>
            </a:r>
            <a:r>
              <a:rPr kumimoji="0" lang="zh-CN" altLang="en-US" sz="135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 </a:t>
            </a:r>
            <a:r>
              <a:rPr kumimoji="0" lang="en-US" altLang="zh-CN" sz="135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CSI feedback enhancement,</a:t>
            </a:r>
            <a:r>
              <a:rPr kumimoji="0" lang="zh-CN" altLang="en-US" sz="135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 </a:t>
            </a:r>
            <a:r>
              <a:rPr kumimoji="0" lang="en-US" altLang="zh-CN" sz="135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Beam management</a:t>
            </a:r>
          </a:p>
          <a:p>
            <a:pPr marL="442913" marR="0" lvl="1" indent="-214313" algn="l" defTabSz="685800" rtl="0" eaLnBrk="1" fontAlgn="auto" latinLnBrk="0" hangingPunct="1">
              <a:lnSpc>
                <a:spcPct val="100000"/>
              </a:lnSpc>
              <a:spcBef>
                <a:spcPts val="450"/>
              </a:spcBef>
              <a:spcAft>
                <a:spcPts val="450"/>
              </a:spcAft>
              <a:buClrTx/>
              <a:buSzTx/>
              <a:buFont typeface="等线" panose="02010600030101010101" pitchFamily="2" charset="-122"/>
              <a:buChar char="-"/>
              <a:tabLst/>
              <a:defRPr/>
            </a:pPr>
            <a:r>
              <a:rPr kumimoji="0" lang="en-US" sz="1350" b="0" i="0" u="none" strike="noStrike" kern="1200" cap="none" spc="0" normalizeH="0" baseline="0" noProof="0">
                <a:ln>
                  <a:noFill/>
                </a:ln>
                <a:solidFill>
                  <a:srgbClr val="FF0000"/>
                </a:solidFill>
                <a:effectLst/>
                <a:uLnTx/>
                <a:uFillTx/>
                <a:latin typeface="等线" panose="020F0502020204030204"/>
                <a:ea typeface="+mn-ea"/>
                <a:cs typeface="+mn-cs"/>
              </a:rPr>
              <a:t>Option 2: Model transfer/delivery between UE and CN (except LMF) via CP and UP solutions</a:t>
            </a:r>
          </a:p>
          <a:p>
            <a:pPr marL="785813" marR="0" lvl="2" indent="-214313" algn="l" defTabSz="685800" rtl="0" eaLnBrk="1" fontAlgn="auto" latinLnBrk="0" hangingPunct="1">
              <a:lnSpc>
                <a:spcPct val="100000"/>
              </a:lnSpc>
              <a:spcBef>
                <a:spcPts val="450"/>
              </a:spcBef>
              <a:spcAft>
                <a:spcPts val="450"/>
              </a:spcAft>
              <a:buClrTx/>
              <a:buSzTx/>
              <a:buFont typeface="等线" panose="02010600030101010101" pitchFamily="2" charset="-122"/>
              <a:buChar char="-"/>
              <a:tabLst/>
              <a:defRPr/>
            </a:pPr>
            <a:r>
              <a:rPr kumimoji="0" lang="en-US" altLang="zh-CN" sz="135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Applicable use cases:</a:t>
            </a:r>
            <a:r>
              <a:rPr kumimoji="0" lang="zh-CN" altLang="en-US" sz="135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 </a:t>
            </a:r>
            <a:r>
              <a:rPr kumimoji="0" lang="en-US" altLang="zh-CN" sz="135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CSI feedback enhancement,</a:t>
            </a:r>
            <a:r>
              <a:rPr kumimoji="0" lang="zh-CN" altLang="en-US" sz="135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 </a:t>
            </a:r>
            <a:r>
              <a:rPr kumimoji="0" lang="en-US" altLang="zh-CN" sz="135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Beam management</a:t>
            </a:r>
          </a:p>
          <a:p>
            <a:pPr marL="442913" marR="0" lvl="1" indent="-214313" algn="l" defTabSz="685800" rtl="0" eaLnBrk="1" fontAlgn="auto" latinLnBrk="0" hangingPunct="1">
              <a:lnSpc>
                <a:spcPct val="100000"/>
              </a:lnSpc>
              <a:spcBef>
                <a:spcPts val="450"/>
              </a:spcBef>
              <a:spcAft>
                <a:spcPts val="450"/>
              </a:spcAft>
              <a:buClrTx/>
              <a:buSzTx/>
              <a:buFont typeface="等线" panose="02010600030101010101" pitchFamily="2" charset="-122"/>
              <a:buChar char="-"/>
              <a:tabLst/>
              <a:defRPr/>
            </a:pPr>
            <a:r>
              <a:rPr kumimoji="0" lang="en-US" sz="1350" b="0" i="0" u="none" strike="noStrike" kern="1200" cap="none" spc="0" normalizeH="0" baseline="0" noProof="0">
                <a:ln>
                  <a:noFill/>
                </a:ln>
                <a:solidFill>
                  <a:srgbClr val="FF0000"/>
                </a:solidFill>
                <a:effectLst/>
                <a:uLnTx/>
                <a:uFillTx/>
                <a:latin typeface="等线" panose="020F0502020204030204"/>
                <a:ea typeface="+mn-ea"/>
                <a:cs typeface="+mn-cs"/>
              </a:rPr>
              <a:t>Option 3: Model transfer/delivery between UE and LMF via CP and UP solutions</a:t>
            </a:r>
          </a:p>
          <a:p>
            <a:pPr marL="785813" marR="0" lvl="2" indent="-214313" algn="l" defTabSz="685800" rtl="0" eaLnBrk="1" fontAlgn="auto" latinLnBrk="0" hangingPunct="1">
              <a:lnSpc>
                <a:spcPct val="100000"/>
              </a:lnSpc>
              <a:spcBef>
                <a:spcPts val="450"/>
              </a:spcBef>
              <a:spcAft>
                <a:spcPts val="450"/>
              </a:spcAft>
              <a:buClrTx/>
              <a:buSzTx/>
              <a:buFont typeface="等线" panose="02010600030101010101" pitchFamily="2" charset="-122"/>
              <a:buChar char="-"/>
              <a:tabLst/>
              <a:defRPr/>
            </a:pPr>
            <a:r>
              <a:rPr kumimoji="0" lang="en-US" altLang="zh-CN" sz="135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Applicable use cases:</a:t>
            </a:r>
            <a:r>
              <a:rPr kumimoji="0" lang="zh-CN" altLang="en-US" sz="135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 </a:t>
            </a:r>
            <a:r>
              <a:rPr kumimoji="0" lang="en-US" altLang="zh-CN" sz="135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Positioning accuracy enhancement</a:t>
            </a:r>
            <a:endParaRPr kumimoji="0" lang="en-US" sz="1350" b="0" i="0" u="none" strike="noStrike" kern="1200" cap="none" spc="0" normalizeH="0" baseline="0" noProof="0">
              <a:ln>
                <a:noFill/>
              </a:ln>
              <a:solidFill>
                <a:prstClr val="black"/>
              </a:solidFill>
              <a:effectLst/>
              <a:uLnTx/>
              <a:uFillTx/>
              <a:latin typeface="等线" panose="020F0502020204030204"/>
              <a:ea typeface="+mn-ea"/>
              <a:cs typeface="+mn-cs"/>
            </a:endParaRPr>
          </a:p>
          <a:p>
            <a:pPr marL="442913" marR="0" lvl="1" indent="-214313" algn="l" defTabSz="685800" rtl="0" eaLnBrk="1" fontAlgn="auto" latinLnBrk="0" hangingPunct="1">
              <a:lnSpc>
                <a:spcPct val="100000"/>
              </a:lnSpc>
              <a:spcBef>
                <a:spcPts val="450"/>
              </a:spcBef>
              <a:spcAft>
                <a:spcPts val="450"/>
              </a:spcAft>
              <a:buClrTx/>
              <a:buSzTx/>
              <a:buFont typeface="等线" panose="02010600030101010101" pitchFamily="2" charset="-122"/>
              <a:buChar char="-"/>
              <a:tabLst/>
              <a:defRPr/>
            </a:pPr>
            <a:r>
              <a:rPr kumimoji="0" lang="en-US" sz="1350" b="0" i="0" u="none" strike="noStrike" kern="1200" cap="none" spc="0" normalizeH="0" baseline="0" noProof="0">
                <a:ln>
                  <a:noFill/>
                </a:ln>
                <a:solidFill>
                  <a:srgbClr val="FF0000"/>
                </a:solidFill>
                <a:effectLst/>
                <a:uLnTx/>
                <a:uFillTx/>
                <a:latin typeface="等线" panose="020F0502020204030204"/>
                <a:ea typeface="+mn-ea"/>
                <a:cs typeface="+mn-cs"/>
              </a:rPr>
              <a:t>Option 4: Model transfer/delivery between UE and server</a:t>
            </a:r>
          </a:p>
          <a:p>
            <a:pPr marL="785813" marR="0" lvl="2" indent="-214313" algn="l" defTabSz="685800" rtl="0" eaLnBrk="1" fontAlgn="auto" latinLnBrk="0" hangingPunct="1">
              <a:lnSpc>
                <a:spcPct val="100000"/>
              </a:lnSpc>
              <a:spcBef>
                <a:spcPts val="450"/>
              </a:spcBef>
              <a:spcAft>
                <a:spcPts val="450"/>
              </a:spcAft>
              <a:buClrTx/>
              <a:buSzTx/>
              <a:buFont typeface="等线" panose="02010600030101010101" pitchFamily="2" charset="-122"/>
              <a:buChar char="-"/>
              <a:tabLst/>
              <a:defRPr/>
            </a:pPr>
            <a:r>
              <a:rPr kumimoji="0" lang="en-US" altLang="zh-CN" sz="135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Applicable use cases:</a:t>
            </a:r>
            <a:r>
              <a:rPr kumimoji="0" lang="zh-CN" altLang="en-US" sz="135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 </a:t>
            </a:r>
            <a:r>
              <a:rPr kumimoji="0" lang="en-US" altLang="zh-CN" sz="135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CSI feedback enhancement,</a:t>
            </a:r>
            <a:r>
              <a:rPr kumimoji="0" lang="zh-CN" altLang="en-US" sz="135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 </a:t>
            </a:r>
            <a:r>
              <a:rPr kumimoji="0" lang="en-US" altLang="zh-CN" sz="135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Beam management, Positioning accuracy enhancement</a:t>
            </a:r>
            <a:endParaRPr kumimoji="0" lang="en-US" altLang="zh-CN" sz="1350" b="1" i="0" u="none" strike="noStrike" kern="1200" cap="none" spc="0" normalizeH="0" baseline="0" noProof="0">
              <a:ln>
                <a:noFill/>
              </a:ln>
              <a:solidFill>
                <a:srgbClr val="FF0000"/>
              </a:solidFill>
              <a:effectLst/>
              <a:uLnTx/>
              <a:uFillTx/>
              <a:latin typeface="等线" panose="020F0502020204030204"/>
              <a:ea typeface="等线" panose="02010600030101010101" pitchFamily="2" charset="-122"/>
              <a:cs typeface="+mn-cs"/>
            </a:endParaRPr>
          </a:p>
          <a:p>
            <a:pPr marL="0" marR="0" lvl="2" indent="0" algn="l" defTabSz="685800" rtl="0" eaLnBrk="1" fontAlgn="auto" latinLnBrk="0" hangingPunct="1">
              <a:lnSpc>
                <a:spcPct val="100000"/>
              </a:lnSpc>
              <a:spcBef>
                <a:spcPts val="450"/>
              </a:spcBef>
              <a:spcAft>
                <a:spcPts val="450"/>
              </a:spcAft>
              <a:buClrTx/>
              <a:buSzTx/>
              <a:buFontTx/>
              <a:buNone/>
              <a:tabLst/>
              <a:defRPr/>
            </a:pPr>
            <a:endParaRPr kumimoji="0" lang="en-US" altLang="zh-CN" sz="1350" b="1" i="0" u="none" strike="noStrike" kern="1200" cap="none" spc="0" normalizeH="0" baseline="0" noProof="0">
              <a:ln>
                <a:noFill/>
              </a:ln>
              <a:solidFill>
                <a:srgbClr val="FF0000"/>
              </a:solidFill>
              <a:effectLst/>
              <a:uLnTx/>
              <a:uFillTx/>
              <a:latin typeface="等线" panose="020F0502020204030204"/>
              <a:ea typeface="等线" panose="02010600030101010101" pitchFamily="2" charset="-122"/>
              <a:cs typeface="+mn-cs"/>
            </a:endParaRPr>
          </a:p>
          <a:p>
            <a:pPr marL="0" marR="0" lvl="2" indent="0" algn="l" defTabSz="685800" rtl="0" eaLnBrk="1" fontAlgn="auto" latinLnBrk="0" hangingPunct="1">
              <a:lnSpc>
                <a:spcPct val="100000"/>
              </a:lnSpc>
              <a:spcBef>
                <a:spcPts val="450"/>
              </a:spcBef>
              <a:spcAft>
                <a:spcPts val="450"/>
              </a:spcAft>
              <a:buClrTx/>
              <a:buSzTx/>
              <a:buFontTx/>
              <a:buNone/>
              <a:tabLst/>
              <a:defRPr/>
            </a:pPr>
            <a:endParaRPr kumimoji="0" lang="en-US" altLang="zh-CN" sz="1350" b="1" i="0" u="none" strike="noStrike" kern="1200" cap="none" spc="0" normalizeH="0" baseline="0" noProof="0">
              <a:ln>
                <a:noFill/>
              </a:ln>
              <a:solidFill>
                <a:srgbClr val="FF0000"/>
              </a:solidFill>
              <a:effectLst/>
              <a:uLnTx/>
              <a:uFillTx/>
              <a:latin typeface="等线" panose="020F0502020204030204"/>
              <a:ea typeface="等线" panose="02010600030101010101" pitchFamily="2" charset="-122"/>
              <a:cs typeface="+mn-cs"/>
            </a:endParaRPr>
          </a:p>
          <a:p>
            <a:pPr marL="0" marR="0" lvl="2" indent="0" algn="l" defTabSz="685800" rtl="0" eaLnBrk="1" fontAlgn="auto" latinLnBrk="0" hangingPunct="1">
              <a:lnSpc>
                <a:spcPct val="100000"/>
              </a:lnSpc>
              <a:spcBef>
                <a:spcPts val="450"/>
              </a:spcBef>
              <a:spcAft>
                <a:spcPts val="450"/>
              </a:spcAft>
              <a:buClrTx/>
              <a:buSzTx/>
              <a:buFontTx/>
              <a:buNone/>
              <a:tabLst/>
              <a:defRPr/>
            </a:pPr>
            <a:r>
              <a:rPr kumimoji="0" lang="en-US" altLang="zh-CN" sz="1400" b="1" i="0" u="none" strike="noStrike" kern="1200" cap="none" spc="0" normalizeH="0" baseline="0" noProof="0">
                <a:ln>
                  <a:noFill/>
                </a:ln>
                <a:solidFill>
                  <a:srgbClr val="FF0000"/>
                </a:solidFill>
                <a:effectLst/>
                <a:uLnTx/>
                <a:uFillTx/>
                <a:latin typeface="等线" panose="020F0502020204030204"/>
                <a:ea typeface="等线" panose="02010600030101010101" pitchFamily="2" charset="-122"/>
                <a:cs typeface="+mn-cs"/>
              </a:rPr>
              <a:t>vivo view</a:t>
            </a:r>
            <a:r>
              <a:rPr kumimoji="0" lang="en-US" altLang="zh-CN" sz="1400" b="1"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 SA2 should be involved and tasked to study whether and how to support Model delivery to UE (coordinated with RAN).</a:t>
            </a:r>
          </a:p>
        </p:txBody>
      </p:sp>
      <p:sp>
        <p:nvSpPr>
          <p:cNvPr id="8" name="标题 1">
            <a:extLst>
              <a:ext uri="{FF2B5EF4-FFF2-40B4-BE49-F238E27FC236}">
                <a16:creationId xmlns:a16="http://schemas.microsoft.com/office/drawing/2014/main" id="{C6C9F1AE-5754-4661-BB43-F466E106FF5F}"/>
              </a:ext>
            </a:extLst>
          </p:cNvPr>
          <p:cNvSpPr txBox="1"/>
          <p:nvPr/>
        </p:nvSpPr>
        <p:spPr bwMode="auto">
          <a:xfrm>
            <a:off x="1574725" y="373577"/>
            <a:ext cx="8961093" cy="653483"/>
          </a:xfrm>
          <a:prstGeom prst="rect">
            <a:avLst/>
          </a:prstGeom>
          <a:noFill/>
          <a:ln w="9525">
            <a:noFill/>
            <a:miter lim="800000"/>
          </a:ln>
        </p:spPr>
        <p:txBody>
          <a:bodyPr vert="horz" wrap="square" lIns="60089" tIns="30044" rIns="60089" bIns="30044" numCol="1" anchor="ctr" anchorCtr="0" compatLnSpc="1"/>
          <a:lstStyle>
            <a:defPPr>
              <a:defRPr lang="zh-CN"/>
            </a:defPPr>
            <a:lvl1pPr defTabSz="802005" eaLnBrk="0" fontAlgn="base" hangingPunct="0">
              <a:spcBef>
                <a:spcPct val="0"/>
              </a:spcBef>
              <a:spcAft>
                <a:spcPct val="0"/>
              </a:spcAft>
              <a:buClrTx/>
              <a:buFontTx/>
              <a:buNone/>
              <a:defRPr sz="3200" kern="0">
                <a:solidFill>
                  <a:srgbClr val="990000"/>
                </a:solidFill>
                <a:latin typeface="黑体"/>
                <a:ea typeface="+mj-ea"/>
                <a:cs typeface="+mj-cs"/>
              </a:defRPr>
            </a:lvl1pPr>
            <a:lvl2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2pPr>
            <a:lvl3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3pPr>
            <a:lvl4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4pPr>
            <a:lvl5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5pPr>
            <a:lvl6pPr marL="457200" defTabSz="802005" fontAlgn="base">
              <a:spcBef>
                <a:spcPct val="0"/>
              </a:spcBef>
              <a:spcAft>
                <a:spcPct val="0"/>
              </a:spcAft>
              <a:defRPr sz="3400">
                <a:solidFill>
                  <a:srgbClr val="990000"/>
                </a:solidFill>
                <a:latin typeface="FrutigerNext LT Medium" pitchFamily="34" charset="0"/>
                <a:ea typeface="黑体" pitchFamily="2" charset="-122"/>
              </a:defRPr>
            </a:lvl6pPr>
            <a:lvl7pPr marL="914400" defTabSz="802005" fontAlgn="base">
              <a:spcBef>
                <a:spcPct val="0"/>
              </a:spcBef>
              <a:spcAft>
                <a:spcPct val="0"/>
              </a:spcAft>
              <a:defRPr sz="3400">
                <a:solidFill>
                  <a:srgbClr val="990000"/>
                </a:solidFill>
                <a:latin typeface="FrutigerNext LT Medium" pitchFamily="34" charset="0"/>
                <a:ea typeface="黑体" pitchFamily="2" charset="-122"/>
              </a:defRPr>
            </a:lvl7pPr>
            <a:lvl8pPr marL="1371600" defTabSz="802005" fontAlgn="base">
              <a:spcBef>
                <a:spcPct val="0"/>
              </a:spcBef>
              <a:spcAft>
                <a:spcPct val="0"/>
              </a:spcAft>
              <a:defRPr sz="3400">
                <a:solidFill>
                  <a:srgbClr val="990000"/>
                </a:solidFill>
                <a:latin typeface="FrutigerNext LT Medium" pitchFamily="34" charset="0"/>
                <a:ea typeface="黑体" pitchFamily="2" charset="-122"/>
              </a:defRPr>
            </a:lvl8pPr>
            <a:lvl9pPr marL="1828800" defTabSz="802005" fontAlgn="base">
              <a:spcBef>
                <a:spcPct val="0"/>
              </a:spcBef>
              <a:spcAft>
                <a:spcPct val="0"/>
              </a:spcAft>
              <a:defRPr sz="3400">
                <a:solidFill>
                  <a:srgbClr val="990000"/>
                </a:solidFill>
                <a:latin typeface="FrutigerNext LT Medium" pitchFamily="34" charset="0"/>
                <a:ea typeface="黑体" pitchFamily="2" charset="-122"/>
              </a:defRPr>
            </a:lvl9pPr>
          </a:lstStyle>
          <a:p>
            <a:pPr marL="0" marR="0" lvl="0" indent="0" algn="l" defTabSz="601504" rtl="0" eaLnBrk="0" fontAlgn="base" latinLnBrk="0" hangingPunct="0">
              <a:lnSpc>
                <a:spcPct val="100000"/>
              </a:lnSpc>
              <a:spcBef>
                <a:spcPct val="0"/>
              </a:spcBef>
              <a:spcAft>
                <a:spcPct val="0"/>
              </a:spcAft>
              <a:buClrTx/>
              <a:buSzTx/>
              <a:buFontTx/>
              <a:buNone/>
              <a:tabLst/>
              <a:defRPr/>
            </a:pPr>
            <a:r>
              <a:rPr kumimoji="0" lang="en-US" altLang="zh-CN" sz="2475" b="0" i="0" u="none" strike="noStrike" kern="0" cap="none" spc="0" normalizeH="0" baseline="0" noProof="0">
                <a:ln>
                  <a:noFill/>
                </a:ln>
                <a:solidFill>
                  <a:srgbClr val="990000"/>
                </a:solidFill>
                <a:effectLst/>
                <a:uLnTx/>
                <a:uFillTx/>
                <a:latin typeface="Calibri" panose="020F0502020204030204" pitchFamily="34" charset="0"/>
                <a:ea typeface="等线 Light" panose="02010600030101010101" pitchFamily="2" charset="-122"/>
                <a:cs typeface="Calibri" panose="020F0502020204030204" pitchFamily="34" charset="0"/>
              </a:rPr>
              <a:t>Summary of Model transfer/delivery discussion in RAN2</a:t>
            </a:r>
            <a:endParaRPr kumimoji="0" lang="en-US" sz="2475" b="0" i="0" u="none" strike="noStrike" kern="0" cap="none" spc="0" normalizeH="0" baseline="0" noProof="0">
              <a:ln>
                <a:noFill/>
              </a:ln>
              <a:solidFill>
                <a:srgbClr val="990000"/>
              </a:solidFill>
              <a:effectLst/>
              <a:uLnTx/>
              <a:uFillTx/>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31836348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4">
            <a:extLst>
              <a:ext uri="{FF2B5EF4-FFF2-40B4-BE49-F238E27FC236}">
                <a16:creationId xmlns:a16="http://schemas.microsoft.com/office/drawing/2014/main" id="{8AD6047C-0DD5-4E7E-B2F2-7A3B95B58CF7}"/>
              </a:ext>
            </a:extLst>
          </p:cNvPr>
          <p:cNvSpPr>
            <a:spLocks noChangeArrowheads="1"/>
          </p:cNvSpPr>
          <p:nvPr/>
        </p:nvSpPr>
        <p:spPr bwMode="auto">
          <a:xfrm>
            <a:off x="1524001" y="718752"/>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 name="Rectangle 36">
            <a:extLst>
              <a:ext uri="{FF2B5EF4-FFF2-40B4-BE49-F238E27FC236}">
                <a16:creationId xmlns:a16="http://schemas.microsoft.com/office/drawing/2014/main" id="{0F22B1E4-D48F-47CB-9057-544F410DD509}"/>
              </a:ext>
            </a:extLst>
          </p:cNvPr>
          <p:cNvSpPr>
            <a:spLocks noChangeArrowheads="1"/>
          </p:cNvSpPr>
          <p:nvPr/>
        </p:nvSpPr>
        <p:spPr bwMode="auto">
          <a:xfrm>
            <a:off x="5730241" y="1894409"/>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 name="Rectangle 40">
            <a:extLst>
              <a:ext uri="{FF2B5EF4-FFF2-40B4-BE49-F238E27FC236}">
                <a16:creationId xmlns:a16="http://schemas.microsoft.com/office/drawing/2014/main" id="{64FA1D24-EE7B-418D-84C1-AECE0F857D86}"/>
              </a:ext>
            </a:extLst>
          </p:cNvPr>
          <p:cNvSpPr>
            <a:spLocks noChangeArrowheads="1"/>
          </p:cNvSpPr>
          <p:nvPr/>
        </p:nvSpPr>
        <p:spPr bwMode="auto">
          <a:xfrm>
            <a:off x="6337664" y="3399642"/>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 name="Rectangle 46">
            <a:extLst>
              <a:ext uri="{FF2B5EF4-FFF2-40B4-BE49-F238E27FC236}">
                <a16:creationId xmlns:a16="http://schemas.microsoft.com/office/drawing/2014/main" id="{CB94F5B7-85F6-4237-99DD-92CE6A88B3D3}"/>
              </a:ext>
            </a:extLst>
          </p:cNvPr>
          <p:cNvSpPr>
            <a:spLocks noChangeArrowheads="1"/>
          </p:cNvSpPr>
          <p:nvPr/>
        </p:nvSpPr>
        <p:spPr bwMode="auto">
          <a:xfrm flipV="1">
            <a:off x="12600855" y="668144"/>
            <a:ext cx="497051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 name="矩形 3">
            <a:extLst>
              <a:ext uri="{FF2B5EF4-FFF2-40B4-BE49-F238E27FC236}">
                <a16:creationId xmlns:a16="http://schemas.microsoft.com/office/drawing/2014/main" id="{1D90FD79-BD75-41CF-BD46-05F0021E040E}"/>
              </a:ext>
            </a:extLst>
          </p:cNvPr>
          <p:cNvSpPr/>
          <p:nvPr/>
        </p:nvSpPr>
        <p:spPr>
          <a:xfrm>
            <a:off x="1894492" y="1196752"/>
            <a:ext cx="8292661" cy="1477328"/>
          </a:xfrm>
          <a:prstGeom prst="rect">
            <a:avLst/>
          </a:prstGeom>
        </p:spPr>
        <p:txBody>
          <a:bodyPr wrap="square">
            <a:spAutoFit/>
          </a:bodyPr>
          <a:lstStyle/>
          <a:p>
            <a:pPr marL="214313" marR="0" lvl="0" indent="-214313" algn="just"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800" b="0" i="0" u="none" strike="noStrike" kern="1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For characterization and performance evaluations of AI/ML based positioning accuracy enhancement, the following two AI/ML based positioning methods are selected.</a:t>
            </a:r>
            <a:endParaRPr kumimoji="0" lang="zh-CN" altLang="zh-CN" sz="1800" b="0" i="0" u="none" strike="noStrike" kern="100" cap="none" spc="0" normalizeH="0" baseline="0" noProof="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a:p>
            <a:pPr marL="600075" marR="0" lvl="1" indent="-257175" algn="l" defTabSz="685800" rtl="0" eaLnBrk="1" fontAlgn="auto" latinLnBrk="0" hangingPunct="1">
              <a:lnSpc>
                <a:spcPct val="100000"/>
              </a:lnSpc>
              <a:spcBef>
                <a:spcPts val="0"/>
              </a:spcBef>
              <a:spcAft>
                <a:spcPts val="0"/>
              </a:spcAft>
              <a:buClrTx/>
              <a:buSzTx/>
              <a:buFontTx/>
              <a:buChar char="-"/>
              <a:tabLst/>
              <a:defRPr/>
            </a:pPr>
            <a:r>
              <a:rPr kumimoji="0" lang="en-GB" altLang="zh-CN" sz="1800" b="0" i="0" u="none" strike="noStrike" kern="1200" cap="none" spc="0" normalizeH="0" baseline="0" noProof="0">
                <a:ln>
                  <a:noFill/>
                </a:ln>
                <a:solidFill>
                  <a:prstClr val="black"/>
                </a:solidFill>
                <a:effectLst/>
                <a:uLnTx/>
                <a:uFillTx/>
                <a:latin typeface="Times New Roman" panose="02020603050405020304" pitchFamily="18" charset="0"/>
                <a:ea typeface="Batang" panose="02030600000101010101" pitchFamily="18" charset="-127"/>
                <a:cs typeface="Times New Roman" panose="02020603050405020304" pitchFamily="18" charset="0"/>
              </a:rPr>
              <a:t>Direct AI/ML positioning</a:t>
            </a:r>
            <a:endParaRPr kumimoji="0" lang="zh-CN" altLang="zh-CN" sz="1800" b="0" i="0" u="none" strike="noStrike" kern="1200" cap="none" spc="0" normalizeH="0" baseline="0" noProof="0">
              <a:ln>
                <a:noFill/>
              </a:ln>
              <a:solidFill>
                <a:prstClr val="black"/>
              </a:solidFill>
              <a:effectLst/>
              <a:uLnTx/>
              <a:uFillTx/>
              <a:latin typeface="Times" panose="02020603050405020304" pitchFamily="18" charset="0"/>
              <a:ea typeface="Batang" panose="02030600000101010101" pitchFamily="18" charset="-127"/>
              <a:cs typeface="Times New Roman" panose="02020603050405020304" pitchFamily="18" charset="0"/>
            </a:endParaRPr>
          </a:p>
          <a:p>
            <a:pPr marL="600075" marR="0" lvl="1" indent="-257175" algn="l" defTabSz="685800" rtl="0" eaLnBrk="1" fontAlgn="auto" latinLnBrk="0" hangingPunct="1">
              <a:lnSpc>
                <a:spcPct val="100000"/>
              </a:lnSpc>
              <a:spcBef>
                <a:spcPts val="0"/>
              </a:spcBef>
              <a:spcAft>
                <a:spcPts val="0"/>
              </a:spcAft>
              <a:buClrTx/>
              <a:buSzTx/>
              <a:buFontTx/>
              <a:buChar char="-"/>
              <a:tabLst/>
              <a:defRPr/>
            </a:pPr>
            <a:r>
              <a:rPr kumimoji="0" lang="en-GB" altLang="zh-CN" sz="1800" b="0" i="0" u="none" strike="noStrike" kern="1200" cap="none" spc="0" normalizeH="0" baseline="0" noProof="0">
                <a:ln>
                  <a:noFill/>
                </a:ln>
                <a:solidFill>
                  <a:prstClr val="black"/>
                </a:solidFill>
                <a:effectLst/>
                <a:uLnTx/>
                <a:uFillTx/>
                <a:latin typeface="Times New Roman" panose="02020603050405020304" pitchFamily="18" charset="0"/>
                <a:ea typeface="Batang" panose="02030600000101010101" pitchFamily="18" charset="-127"/>
                <a:cs typeface="Times New Roman" panose="02020603050405020304" pitchFamily="18" charset="0"/>
              </a:rPr>
              <a:t>AI/ML assisted positioning</a:t>
            </a:r>
          </a:p>
        </p:txBody>
      </p:sp>
      <p:sp>
        <p:nvSpPr>
          <p:cNvPr id="6" name="Rectangle 2">
            <a:extLst>
              <a:ext uri="{FF2B5EF4-FFF2-40B4-BE49-F238E27FC236}">
                <a16:creationId xmlns:a16="http://schemas.microsoft.com/office/drawing/2014/main" id="{13545BE4-9255-4801-8527-E1D283C98C2D}"/>
              </a:ext>
            </a:extLst>
          </p:cNvPr>
          <p:cNvSpPr>
            <a:spLocks noChangeArrowheads="1"/>
          </p:cNvSpPr>
          <p:nvPr/>
        </p:nvSpPr>
        <p:spPr bwMode="auto">
          <a:xfrm>
            <a:off x="1894491" y="2600019"/>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aphicFrame>
        <p:nvGraphicFramePr>
          <p:cNvPr id="7" name="对象 6">
            <a:extLst>
              <a:ext uri="{FF2B5EF4-FFF2-40B4-BE49-F238E27FC236}">
                <a16:creationId xmlns:a16="http://schemas.microsoft.com/office/drawing/2014/main" id="{878DC8D1-2DD9-41E6-A3AC-129E62C9F87F}"/>
              </a:ext>
            </a:extLst>
          </p:cNvPr>
          <p:cNvGraphicFramePr>
            <a:graphicFrameLocks noChangeAspect="1"/>
          </p:cNvGraphicFramePr>
          <p:nvPr>
            <p:extLst/>
          </p:nvPr>
        </p:nvGraphicFramePr>
        <p:xfrm>
          <a:off x="1919536" y="3140968"/>
          <a:ext cx="8267616" cy="2274164"/>
        </p:xfrm>
        <a:graphic>
          <a:graphicData uri="http://schemas.openxmlformats.org/presentationml/2006/ole">
            <mc:AlternateContent xmlns:mc="http://schemas.openxmlformats.org/markup-compatibility/2006">
              <mc:Choice xmlns:v="urn:schemas-microsoft-com:vml" Requires="v">
                <p:oleObj spid="_x0000_s8336" name="Visio" r:id="rId4" imgW="10420207" imgH="2368296" progId="Visio.Drawing.15">
                  <p:embed/>
                </p:oleObj>
              </mc:Choice>
              <mc:Fallback>
                <p:oleObj name="Visio" r:id="rId4" imgW="10420207" imgH="2368296" progId="Visio.Drawing.15">
                  <p:embed/>
                  <p:pic>
                    <p:nvPicPr>
                      <p:cNvPr id="7" name="对象 6">
                        <a:extLst>
                          <a:ext uri="{FF2B5EF4-FFF2-40B4-BE49-F238E27FC236}">
                            <a16:creationId xmlns:a16="http://schemas.microsoft.com/office/drawing/2014/main" id="{878DC8D1-2DD9-41E6-A3AC-129E62C9F87F}"/>
                          </a:ext>
                        </a:extLst>
                      </p:cNvPr>
                      <p:cNvPicPr>
                        <a:picLocks noChangeAspect="1" noChangeArrowheads="1"/>
                      </p:cNvPicPr>
                      <p:nvPr/>
                    </p:nvPicPr>
                    <p:blipFill>
                      <a:blip r:embed="rId5"/>
                      <a:srcRect/>
                      <a:stretch>
                        <a:fillRect/>
                      </a:stretch>
                    </p:blipFill>
                    <p:spPr bwMode="auto">
                      <a:xfrm>
                        <a:off x="1919536" y="3140968"/>
                        <a:ext cx="8267616" cy="2274164"/>
                      </a:xfrm>
                      <a:prstGeom prst="rect">
                        <a:avLst/>
                      </a:prstGeom>
                      <a:noFill/>
                    </p:spPr>
                  </p:pic>
                </p:oleObj>
              </mc:Fallback>
            </mc:AlternateContent>
          </a:graphicData>
        </a:graphic>
      </p:graphicFrame>
      <p:pic>
        <p:nvPicPr>
          <p:cNvPr id="12" name="图片 11">
            <a:extLst>
              <a:ext uri="{FF2B5EF4-FFF2-40B4-BE49-F238E27FC236}">
                <a16:creationId xmlns:a16="http://schemas.microsoft.com/office/drawing/2014/main" id="{0EE46D66-7A25-47E6-ADC0-3AC5C71877B7}"/>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274988" y="1030153"/>
            <a:ext cx="1061886" cy="280034"/>
          </a:xfrm>
          <a:prstGeom prst="rect">
            <a:avLst/>
          </a:prstGeom>
        </p:spPr>
      </p:pic>
      <p:sp>
        <p:nvSpPr>
          <p:cNvPr id="13" name="文本占位符 17">
            <a:extLst>
              <a:ext uri="{FF2B5EF4-FFF2-40B4-BE49-F238E27FC236}">
                <a16:creationId xmlns:a16="http://schemas.microsoft.com/office/drawing/2014/main" id="{943B79EA-74C1-46DC-A035-005004885CF2}"/>
              </a:ext>
            </a:extLst>
          </p:cNvPr>
          <p:cNvSpPr txBox="1">
            <a:spLocks/>
          </p:cNvSpPr>
          <p:nvPr/>
        </p:nvSpPr>
        <p:spPr>
          <a:xfrm>
            <a:off x="1687585" y="1030154"/>
            <a:ext cx="7026710" cy="4829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1" lang="en-US" altLang="zh-CN" sz="2400" b="0" i="0" u="none" strike="noStrike" kern="1200" cap="none" spc="0" normalizeH="0" baseline="0" noProof="0">
                <a:ln>
                  <a:noFill/>
                </a:ln>
                <a:solidFill>
                  <a:prstClr val="white"/>
                </a:solidFill>
                <a:effectLst/>
                <a:uLnTx/>
                <a:uFillTx/>
                <a:latin typeface="vivo Bold"/>
                <a:ea typeface="vivo type CN简 Regular" panose="02000500000000000000" pitchFamily="50" charset="-122"/>
                <a:cs typeface="+mn-cs"/>
              </a:rPr>
              <a:t>AI based Positioning - RAN1</a:t>
            </a:r>
            <a:r>
              <a:rPr kumimoji="1" lang="zh-CN" altLang="en-US" sz="2400" b="0" i="0" u="none" strike="noStrike" kern="1200" cap="none" spc="0" normalizeH="0" baseline="0" noProof="0">
                <a:ln>
                  <a:noFill/>
                </a:ln>
                <a:solidFill>
                  <a:prstClr val="white"/>
                </a:solidFill>
                <a:effectLst/>
                <a:uLnTx/>
                <a:uFillTx/>
                <a:latin typeface="vivo Bold"/>
                <a:ea typeface="vivo type CN简 Regular" panose="02000500000000000000" pitchFamily="50" charset="-122"/>
                <a:cs typeface="+mn-cs"/>
              </a:rPr>
              <a:t> </a:t>
            </a:r>
            <a:r>
              <a:rPr kumimoji="1" lang="en-US" altLang="zh-CN" sz="2400" b="0" i="0" u="none" strike="noStrike" kern="1200" cap="none" spc="0" normalizeH="0" baseline="0" noProof="0">
                <a:ln>
                  <a:noFill/>
                </a:ln>
                <a:solidFill>
                  <a:prstClr val="white"/>
                </a:solidFill>
                <a:effectLst/>
                <a:uLnTx/>
                <a:uFillTx/>
                <a:latin typeface="vivo Bold"/>
                <a:ea typeface="vivo type CN简 Regular" panose="02000500000000000000" pitchFamily="50" charset="-122"/>
                <a:cs typeface="+mn-cs"/>
              </a:rPr>
              <a:t>progress</a:t>
            </a:r>
            <a:endParaRPr kumimoji="0" lang="en-US" sz="2400" b="0" i="0" u="none" strike="noStrike" kern="1200" cap="none" spc="0" normalizeH="0" baseline="0" noProof="0">
              <a:ln>
                <a:noFill/>
              </a:ln>
              <a:solidFill>
                <a:prstClr val="black"/>
              </a:solidFill>
              <a:effectLst/>
              <a:uLnTx/>
              <a:uFillTx/>
              <a:latin typeface="Calibri" panose="020F0502020204030204" pitchFamily="34" charset="0"/>
              <a:ea typeface="+mn-ea"/>
              <a:cs typeface="Calibri" panose="020F0502020204030204" pitchFamily="34" charset="0"/>
            </a:endParaRPr>
          </a:p>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endParaRPr kumimoji="1" lang="zh-CN" altLang="en-US" sz="2400" b="0" i="0" u="none" strike="noStrike" kern="1200" cap="none" spc="0" normalizeH="0" baseline="0" noProof="0">
              <a:ln>
                <a:noFill/>
              </a:ln>
              <a:solidFill>
                <a:prstClr val="white"/>
              </a:solidFill>
              <a:effectLst/>
              <a:uLnTx/>
              <a:uFillTx/>
              <a:latin typeface="vivo Bold"/>
              <a:ea typeface="vivo type CN简 Regular" panose="02000500000000000000" pitchFamily="50" charset="-122"/>
              <a:cs typeface="+mn-cs"/>
            </a:endParaRPr>
          </a:p>
        </p:txBody>
      </p:sp>
      <p:sp>
        <p:nvSpPr>
          <p:cNvPr id="14" name="标题 1">
            <a:extLst>
              <a:ext uri="{FF2B5EF4-FFF2-40B4-BE49-F238E27FC236}">
                <a16:creationId xmlns:a16="http://schemas.microsoft.com/office/drawing/2014/main" id="{AA5D72C8-BCF3-4A7C-95BF-9371711496C9}"/>
              </a:ext>
            </a:extLst>
          </p:cNvPr>
          <p:cNvSpPr txBox="1"/>
          <p:nvPr/>
        </p:nvSpPr>
        <p:spPr bwMode="auto">
          <a:xfrm>
            <a:off x="1574725" y="373577"/>
            <a:ext cx="8961093" cy="653483"/>
          </a:xfrm>
          <a:prstGeom prst="rect">
            <a:avLst/>
          </a:prstGeom>
          <a:noFill/>
          <a:ln w="9525">
            <a:noFill/>
            <a:miter lim="800000"/>
          </a:ln>
        </p:spPr>
        <p:txBody>
          <a:bodyPr vert="horz" wrap="square" lIns="60089" tIns="30044" rIns="60089" bIns="30044" numCol="1" anchor="ctr" anchorCtr="0" compatLnSpc="1"/>
          <a:lstStyle>
            <a:defPPr>
              <a:defRPr lang="zh-CN"/>
            </a:defPPr>
            <a:lvl1pPr defTabSz="802005" eaLnBrk="0" fontAlgn="base" hangingPunct="0">
              <a:spcBef>
                <a:spcPct val="0"/>
              </a:spcBef>
              <a:spcAft>
                <a:spcPct val="0"/>
              </a:spcAft>
              <a:buClrTx/>
              <a:buFontTx/>
              <a:buNone/>
              <a:defRPr sz="3200" kern="0">
                <a:solidFill>
                  <a:srgbClr val="990000"/>
                </a:solidFill>
                <a:latin typeface="黑体"/>
                <a:ea typeface="+mj-ea"/>
                <a:cs typeface="+mj-cs"/>
              </a:defRPr>
            </a:lvl1pPr>
            <a:lvl2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2pPr>
            <a:lvl3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3pPr>
            <a:lvl4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4pPr>
            <a:lvl5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5pPr>
            <a:lvl6pPr marL="457200" defTabSz="802005" fontAlgn="base">
              <a:spcBef>
                <a:spcPct val="0"/>
              </a:spcBef>
              <a:spcAft>
                <a:spcPct val="0"/>
              </a:spcAft>
              <a:defRPr sz="3400">
                <a:solidFill>
                  <a:srgbClr val="990000"/>
                </a:solidFill>
                <a:latin typeface="FrutigerNext LT Medium" pitchFamily="34" charset="0"/>
                <a:ea typeface="黑体" pitchFamily="2" charset="-122"/>
              </a:defRPr>
            </a:lvl6pPr>
            <a:lvl7pPr marL="914400" defTabSz="802005" fontAlgn="base">
              <a:spcBef>
                <a:spcPct val="0"/>
              </a:spcBef>
              <a:spcAft>
                <a:spcPct val="0"/>
              </a:spcAft>
              <a:defRPr sz="3400">
                <a:solidFill>
                  <a:srgbClr val="990000"/>
                </a:solidFill>
                <a:latin typeface="FrutigerNext LT Medium" pitchFamily="34" charset="0"/>
                <a:ea typeface="黑体" pitchFamily="2" charset="-122"/>
              </a:defRPr>
            </a:lvl7pPr>
            <a:lvl8pPr marL="1371600" defTabSz="802005" fontAlgn="base">
              <a:spcBef>
                <a:spcPct val="0"/>
              </a:spcBef>
              <a:spcAft>
                <a:spcPct val="0"/>
              </a:spcAft>
              <a:defRPr sz="3400">
                <a:solidFill>
                  <a:srgbClr val="990000"/>
                </a:solidFill>
                <a:latin typeface="FrutigerNext LT Medium" pitchFamily="34" charset="0"/>
                <a:ea typeface="黑体" pitchFamily="2" charset="-122"/>
              </a:defRPr>
            </a:lvl8pPr>
            <a:lvl9pPr marL="1828800" defTabSz="802005" fontAlgn="base">
              <a:spcBef>
                <a:spcPct val="0"/>
              </a:spcBef>
              <a:spcAft>
                <a:spcPct val="0"/>
              </a:spcAft>
              <a:defRPr sz="3400">
                <a:solidFill>
                  <a:srgbClr val="990000"/>
                </a:solidFill>
                <a:latin typeface="FrutigerNext LT Medium" pitchFamily="34" charset="0"/>
                <a:ea typeface="黑体" pitchFamily="2" charset="-122"/>
              </a:defRPr>
            </a:lvl9pPr>
          </a:lstStyle>
          <a:p>
            <a:pPr marL="0" marR="0" lvl="0" indent="0" algn="l" defTabSz="601504" rtl="0" eaLnBrk="0" fontAlgn="base" latinLnBrk="0" hangingPunct="0">
              <a:lnSpc>
                <a:spcPct val="100000"/>
              </a:lnSpc>
              <a:spcBef>
                <a:spcPct val="0"/>
              </a:spcBef>
              <a:spcAft>
                <a:spcPct val="0"/>
              </a:spcAft>
              <a:buClrTx/>
              <a:buSzTx/>
              <a:buFontTx/>
              <a:buNone/>
              <a:tabLst/>
              <a:defRPr/>
            </a:pPr>
            <a:r>
              <a:rPr kumimoji="0" lang="en-US" altLang="zh-CN" sz="2475" b="0" i="0" u="none" strike="noStrike" kern="0" cap="none" spc="0" normalizeH="0" baseline="0" noProof="0">
                <a:ln>
                  <a:noFill/>
                </a:ln>
                <a:solidFill>
                  <a:srgbClr val="990000"/>
                </a:solidFill>
                <a:effectLst/>
                <a:uLnTx/>
                <a:uFillTx/>
                <a:latin typeface="Calibri" panose="020F0502020204030204" pitchFamily="34" charset="0"/>
                <a:ea typeface="等线 Light" panose="02010600030101010101" pitchFamily="2" charset="-122"/>
                <a:cs typeface="Calibri" panose="020F0502020204030204" pitchFamily="34" charset="0"/>
              </a:rPr>
              <a:t>Summary of AI based Positioning discussion in RAN</a:t>
            </a:r>
            <a:endParaRPr kumimoji="0" lang="en-US" sz="2475" b="0" i="0" u="none" strike="noStrike" kern="0" cap="none" spc="0" normalizeH="0" baseline="0" noProof="0">
              <a:ln>
                <a:noFill/>
              </a:ln>
              <a:solidFill>
                <a:srgbClr val="990000"/>
              </a:solidFill>
              <a:effectLst/>
              <a:uLnTx/>
              <a:uFillTx/>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1376769516"/>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4">
            <a:extLst>
              <a:ext uri="{FF2B5EF4-FFF2-40B4-BE49-F238E27FC236}">
                <a16:creationId xmlns:a16="http://schemas.microsoft.com/office/drawing/2014/main" id="{8AD6047C-0DD5-4E7E-B2F2-7A3B95B58CF7}"/>
              </a:ext>
            </a:extLst>
          </p:cNvPr>
          <p:cNvSpPr>
            <a:spLocks noChangeArrowheads="1"/>
          </p:cNvSpPr>
          <p:nvPr/>
        </p:nvSpPr>
        <p:spPr bwMode="auto">
          <a:xfrm>
            <a:off x="1524001" y="718752"/>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 name="Rectangle 36">
            <a:extLst>
              <a:ext uri="{FF2B5EF4-FFF2-40B4-BE49-F238E27FC236}">
                <a16:creationId xmlns:a16="http://schemas.microsoft.com/office/drawing/2014/main" id="{0F22B1E4-D48F-47CB-9057-544F410DD509}"/>
              </a:ext>
            </a:extLst>
          </p:cNvPr>
          <p:cNvSpPr>
            <a:spLocks noChangeArrowheads="1"/>
          </p:cNvSpPr>
          <p:nvPr/>
        </p:nvSpPr>
        <p:spPr bwMode="auto">
          <a:xfrm>
            <a:off x="5730241" y="1894409"/>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 name="Rectangle 40">
            <a:extLst>
              <a:ext uri="{FF2B5EF4-FFF2-40B4-BE49-F238E27FC236}">
                <a16:creationId xmlns:a16="http://schemas.microsoft.com/office/drawing/2014/main" id="{64FA1D24-EE7B-418D-84C1-AECE0F857D86}"/>
              </a:ext>
            </a:extLst>
          </p:cNvPr>
          <p:cNvSpPr>
            <a:spLocks noChangeArrowheads="1"/>
          </p:cNvSpPr>
          <p:nvPr/>
        </p:nvSpPr>
        <p:spPr bwMode="auto">
          <a:xfrm>
            <a:off x="6337664" y="3399642"/>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 name="Rectangle 46">
            <a:extLst>
              <a:ext uri="{FF2B5EF4-FFF2-40B4-BE49-F238E27FC236}">
                <a16:creationId xmlns:a16="http://schemas.microsoft.com/office/drawing/2014/main" id="{CB94F5B7-85F6-4237-99DD-92CE6A88B3D3}"/>
              </a:ext>
            </a:extLst>
          </p:cNvPr>
          <p:cNvSpPr>
            <a:spLocks noChangeArrowheads="1"/>
          </p:cNvSpPr>
          <p:nvPr/>
        </p:nvSpPr>
        <p:spPr bwMode="auto">
          <a:xfrm flipV="1">
            <a:off x="12600855" y="668144"/>
            <a:ext cx="497051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 name="Rectangle 2">
            <a:extLst>
              <a:ext uri="{FF2B5EF4-FFF2-40B4-BE49-F238E27FC236}">
                <a16:creationId xmlns:a16="http://schemas.microsoft.com/office/drawing/2014/main" id="{13545BE4-9255-4801-8527-E1D283C98C2D}"/>
              </a:ext>
            </a:extLst>
          </p:cNvPr>
          <p:cNvSpPr>
            <a:spLocks noChangeArrowheads="1"/>
          </p:cNvSpPr>
          <p:nvPr/>
        </p:nvSpPr>
        <p:spPr bwMode="auto">
          <a:xfrm>
            <a:off x="1894491" y="2600019"/>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pic>
        <p:nvPicPr>
          <p:cNvPr id="12" name="Picture 4">
            <a:extLst>
              <a:ext uri="{FF2B5EF4-FFF2-40B4-BE49-F238E27FC236}">
                <a16:creationId xmlns:a16="http://schemas.microsoft.com/office/drawing/2014/main" id="{384B68E4-4CCD-4E95-A17A-E353B88C5ED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94492" y="1672504"/>
            <a:ext cx="8208561" cy="3772720"/>
          </a:xfrm>
          <a:prstGeom prst="rect">
            <a:avLst/>
          </a:prstGeom>
          <a:noFill/>
        </p:spPr>
      </p:pic>
      <p:pic>
        <p:nvPicPr>
          <p:cNvPr id="16" name="图片 15">
            <a:extLst>
              <a:ext uri="{FF2B5EF4-FFF2-40B4-BE49-F238E27FC236}">
                <a16:creationId xmlns:a16="http://schemas.microsoft.com/office/drawing/2014/main" id="{51D2219E-ECF7-4198-B83C-9A802FA1EEE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74988" y="1045513"/>
            <a:ext cx="1061886" cy="280034"/>
          </a:xfrm>
          <a:prstGeom prst="rect">
            <a:avLst/>
          </a:prstGeom>
        </p:spPr>
      </p:pic>
      <p:sp>
        <p:nvSpPr>
          <p:cNvPr id="17" name="文本占位符 17">
            <a:extLst>
              <a:ext uri="{FF2B5EF4-FFF2-40B4-BE49-F238E27FC236}">
                <a16:creationId xmlns:a16="http://schemas.microsoft.com/office/drawing/2014/main" id="{127DFDA8-924B-4B42-AD64-DD2E65EBE0B6}"/>
              </a:ext>
            </a:extLst>
          </p:cNvPr>
          <p:cNvSpPr txBox="1">
            <a:spLocks/>
          </p:cNvSpPr>
          <p:nvPr/>
        </p:nvSpPr>
        <p:spPr>
          <a:xfrm>
            <a:off x="1687585" y="1045514"/>
            <a:ext cx="7026710" cy="4829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1" lang="en-US" altLang="zh-CN" sz="2400" b="0" i="0" u="none" strike="noStrike" kern="1200" cap="none" spc="0" normalizeH="0" baseline="0" noProof="0">
                <a:ln>
                  <a:noFill/>
                </a:ln>
                <a:solidFill>
                  <a:prstClr val="white"/>
                </a:solidFill>
                <a:effectLst/>
                <a:uLnTx/>
                <a:uFillTx/>
                <a:latin typeface="vivo Bold"/>
                <a:ea typeface="vivo type CN简 Regular" panose="02000500000000000000" pitchFamily="50" charset="-122"/>
                <a:cs typeface="+mn-cs"/>
              </a:rPr>
              <a:t>Uses cases listed by RAN </a:t>
            </a:r>
            <a:endParaRPr kumimoji="0" lang="en-US" sz="2400" b="0" i="0" u="none" strike="noStrike" kern="1200" cap="none" spc="0" normalizeH="0" baseline="0" noProof="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13" name="标题 1">
            <a:extLst>
              <a:ext uri="{FF2B5EF4-FFF2-40B4-BE49-F238E27FC236}">
                <a16:creationId xmlns:a16="http://schemas.microsoft.com/office/drawing/2014/main" id="{BEA4EAB0-5743-45A5-98FD-145FE472038E}"/>
              </a:ext>
            </a:extLst>
          </p:cNvPr>
          <p:cNvSpPr txBox="1"/>
          <p:nvPr/>
        </p:nvSpPr>
        <p:spPr bwMode="auto">
          <a:xfrm>
            <a:off x="1574725" y="373577"/>
            <a:ext cx="8961093" cy="653483"/>
          </a:xfrm>
          <a:prstGeom prst="rect">
            <a:avLst/>
          </a:prstGeom>
          <a:noFill/>
          <a:ln w="9525">
            <a:noFill/>
            <a:miter lim="800000"/>
          </a:ln>
        </p:spPr>
        <p:txBody>
          <a:bodyPr vert="horz" wrap="square" lIns="60089" tIns="30044" rIns="60089" bIns="30044" numCol="1" anchor="ctr" anchorCtr="0" compatLnSpc="1"/>
          <a:lstStyle>
            <a:defPPr>
              <a:defRPr lang="zh-CN"/>
            </a:defPPr>
            <a:lvl1pPr defTabSz="802005" eaLnBrk="0" fontAlgn="base" hangingPunct="0">
              <a:spcBef>
                <a:spcPct val="0"/>
              </a:spcBef>
              <a:spcAft>
                <a:spcPct val="0"/>
              </a:spcAft>
              <a:buClrTx/>
              <a:buFontTx/>
              <a:buNone/>
              <a:defRPr sz="3200" kern="0">
                <a:solidFill>
                  <a:srgbClr val="990000"/>
                </a:solidFill>
                <a:latin typeface="黑体"/>
                <a:ea typeface="+mj-ea"/>
                <a:cs typeface="+mj-cs"/>
              </a:defRPr>
            </a:lvl1pPr>
            <a:lvl2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2pPr>
            <a:lvl3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3pPr>
            <a:lvl4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4pPr>
            <a:lvl5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5pPr>
            <a:lvl6pPr marL="457200" defTabSz="802005" fontAlgn="base">
              <a:spcBef>
                <a:spcPct val="0"/>
              </a:spcBef>
              <a:spcAft>
                <a:spcPct val="0"/>
              </a:spcAft>
              <a:defRPr sz="3400">
                <a:solidFill>
                  <a:srgbClr val="990000"/>
                </a:solidFill>
                <a:latin typeface="FrutigerNext LT Medium" pitchFamily="34" charset="0"/>
                <a:ea typeface="黑体" pitchFamily="2" charset="-122"/>
              </a:defRPr>
            </a:lvl6pPr>
            <a:lvl7pPr marL="914400" defTabSz="802005" fontAlgn="base">
              <a:spcBef>
                <a:spcPct val="0"/>
              </a:spcBef>
              <a:spcAft>
                <a:spcPct val="0"/>
              </a:spcAft>
              <a:defRPr sz="3400">
                <a:solidFill>
                  <a:srgbClr val="990000"/>
                </a:solidFill>
                <a:latin typeface="FrutigerNext LT Medium" pitchFamily="34" charset="0"/>
                <a:ea typeface="黑体" pitchFamily="2" charset="-122"/>
              </a:defRPr>
            </a:lvl7pPr>
            <a:lvl8pPr marL="1371600" defTabSz="802005" fontAlgn="base">
              <a:spcBef>
                <a:spcPct val="0"/>
              </a:spcBef>
              <a:spcAft>
                <a:spcPct val="0"/>
              </a:spcAft>
              <a:defRPr sz="3400">
                <a:solidFill>
                  <a:srgbClr val="990000"/>
                </a:solidFill>
                <a:latin typeface="FrutigerNext LT Medium" pitchFamily="34" charset="0"/>
                <a:ea typeface="黑体" pitchFamily="2" charset="-122"/>
              </a:defRPr>
            </a:lvl8pPr>
            <a:lvl9pPr marL="1828800" defTabSz="802005" fontAlgn="base">
              <a:spcBef>
                <a:spcPct val="0"/>
              </a:spcBef>
              <a:spcAft>
                <a:spcPct val="0"/>
              </a:spcAft>
              <a:defRPr sz="3400">
                <a:solidFill>
                  <a:srgbClr val="990000"/>
                </a:solidFill>
                <a:latin typeface="FrutigerNext LT Medium" pitchFamily="34" charset="0"/>
                <a:ea typeface="黑体" pitchFamily="2" charset="-122"/>
              </a:defRPr>
            </a:lvl9pPr>
          </a:lstStyle>
          <a:p>
            <a:pPr marL="0" marR="0" lvl="0" indent="0" algn="l" defTabSz="601504" rtl="0" eaLnBrk="0" fontAlgn="base" latinLnBrk="0" hangingPunct="0">
              <a:lnSpc>
                <a:spcPct val="100000"/>
              </a:lnSpc>
              <a:spcBef>
                <a:spcPct val="0"/>
              </a:spcBef>
              <a:spcAft>
                <a:spcPct val="0"/>
              </a:spcAft>
              <a:buClrTx/>
              <a:buSzTx/>
              <a:buFontTx/>
              <a:buNone/>
              <a:tabLst/>
              <a:defRPr/>
            </a:pPr>
            <a:r>
              <a:rPr kumimoji="0" lang="en-US" altLang="zh-CN" sz="2475" b="0" i="0" u="none" strike="noStrike" kern="0" cap="none" spc="0" normalizeH="0" baseline="0" noProof="0">
                <a:ln>
                  <a:noFill/>
                </a:ln>
                <a:solidFill>
                  <a:srgbClr val="990000"/>
                </a:solidFill>
                <a:effectLst/>
                <a:uLnTx/>
                <a:uFillTx/>
                <a:latin typeface="Calibri" panose="020F0502020204030204" pitchFamily="34" charset="0"/>
                <a:ea typeface="等线 Light" panose="02010600030101010101" pitchFamily="2" charset="-122"/>
                <a:cs typeface="Calibri" panose="020F0502020204030204" pitchFamily="34" charset="0"/>
              </a:rPr>
              <a:t>Uses cases listed by RAN</a:t>
            </a:r>
            <a:endParaRPr kumimoji="0" lang="en-US" sz="2475" b="0" i="0" u="none" strike="noStrike" kern="0" cap="none" spc="0" normalizeH="0" baseline="0" noProof="0">
              <a:ln>
                <a:noFill/>
              </a:ln>
              <a:solidFill>
                <a:srgbClr val="990000"/>
              </a:solidFill>
              <a:effectLst/>
              <a:uLnTx/>
              <a:uFillTx/>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220433511"/>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a:extLst>
              <a:ext uri="{FF2B5EF4-FFF2-40B4-BE49-F238E27FC236}">
                <a16:creationId xmlns:a16="http://schemas.microsoft.com/office/drawing/2014/main" id="{AA7CBBE8-5751-47B9-AA24-6919E2942A1C}"/>
              </a:ext>
            </a:extLst>
          </p:cNvPr>
          <p:cNvGraphicFramePr>
            <a:graphicFrameLocks noChangeAspect="1"/>
          </p:cNvGraphicFramePr>
          <p:nvPr>
            <p:extLst/>
          </p:nvPr>
        </p:nvGraphicFramePr>
        <p:xfrm>
          <a:off x="1789510" y="1772816"/>
          <a:ext cx="4450506" cy="3672408"/>
        </p:xfrm>
        <a:graphic>
          <a:graphicData uri="http://schemas.openxmlformats.org/presentationml/2006/ole">
            <mc:AlternateContent xmlns:mc="http://schemas.openxmlformats.org/markup-compatibility/2006">
              <mc:Choice xmlns:v="urn:schemas-microsoft-com:vml" Requires="v">
                <p:oleObj spid="_x0000_s9360" name="Visio" r:id="rId4" imgW="6772275" imgH="4143375" progId="Visio.Drawing.15">
                  <p:embed/>
                </p:oleObj>
              </mc:Choice>
              <mc:Fallback>
                <p:oleObj name="Visio" r:id="rId4" imgW="6772275" imgH="4143375" progId="Visio.Drawing.15">
                  <p:embed/>
                  <p:pic>
                    <p:nvPicPr>
                      <p:cNvPr id="4" name="对象 3">
                        <a:extLst>
                          <a:ext uri="{FF2B5EF4-FFF2-40B4-BE49-F238E27FC236}">
                            <a16:creationId xmlns:a16="http://schemas.microsoft.com/office/drawing/2014/main" id="{AA7CBBE8-5751-47B9-AA24-6919E2942A1C}"/>
                          </a:ext>
                        </a:extLst>
                      </p:cNvPr>
                      <p:cNvPicPr>
                        <a:picLocks noChangeAspect="1" noChangeArrowheads="1"/>
                      </p:cNvPicPr>
                      <p:nvPr/>
                    </p:nvPicPr>
                    <p:blipFill>
                      <a:blip r:embed="rId5"/>
                      <a:srcRect/>
                      <a:stretch>
                        <a:fillRect/>
                      </a:stretch>
                    </p:blipFill>
                    <p:spPr bwMode="auto">
                      <a:xfrm>
                        <a:off x="1789510" y="1772816"/>
                        <a:ext cx="4450506" cy="3672408"/>
                      </a:xfrm>
                      <a:prstGeom prst="rect">
                        <a:avLst/>
                      </a:prstGeom>
                      <a:noFill/>
                    </p:spPr>
                  </p:pic>
                </p:oleObj>
              </mc:Fallback>
            </mc:AlternateContent>
          </a:graphicData>
        </a:graphic>
      </p:graphicFrame>
      <p:sp>
        <p:nvSpPr>
          <p:cNvPr id="10" name="矩形 9">
            <a:extLst>
              <a:ext uri="{FF2B5EF4-FFF2-40B4-BE49-F238E27FC236}">
                <a16:creationId xmlns:a16="http://schemas.microsoft.com/office/drawing/2014/main" id="{C3D4D137-2EC2-440B-B2D8-969F21A12B23}"/>
              </a:ext>
            </a:extLst>
          </p:cNvPr>
          <p:cNvSpPr/>
          <p:nvPr/>
        </p:nvSpPr>
        <p:spPr>
          <a:xfrm>
            <a:off x="6319124" y="1340769"/>
            <a:ext cx="4173617" cy="4498667"/>
          </a:xfrm>
          <a:prstGeom prst="rect">
            <a:avLst/>
          </a:prstGeom>
        </p:spPr>
        <p:txBody>
          <a:bodyPr wrap="square">
            <a:spAutoFit/>
          </a:bodyPr>
          <a:lstStyle/>
          <a:p>
            <a:pPr marL="257175" marR="0" lvl="0" indent="-257175" algn="l" defTabSz="685800" rtl="0" eaLnBrk="1" fontAlgn="auto" latinLnBrk="0" hangingPunct="1">
              <a:lnSpc>
                <a:spcPct val="100000"/>
              </a:lnSpc>
              <a:spcBef>
                <a:spcPts val="450"/>
              </a:spcBef>
              <a:spcAft>
                <a:spcPts val="450"/>
              </a:spcAft>
              <a:buClrTx/>
              <a:buSzTx/>
              <a:buFont typeface="Arial" panose="020B0604020202020204" pitchFamily="34" charset="0"/>
              <a:buChar char="•"/>
              <a:tabLst/>
              <a:defRPr/>
            </a:pPr>
            <a:r>
              <a:rPr kumimoji="0" lang="en-US" altLang="zh-CN"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Coordination between LMF and NWDAF</a:t>
            </a:r>
          </a:p>
          <a:p>
            <a:pPr marL="600075" marR="0" lvl="1" indent="-257175" algn="l" defTabSz="685800" rtl="0" eaLnBrk="1" fontAlgn="auto" latinLnBrk="0" hangingPunct="1">
              <a:lnSpc>
                <a:spcPct val="100000"/>
              </a:lnSpc>
              <a:spcBef>
                <a:spcPts val="450"/>
              </a:spcBef>
              <a:spcAft>
                <a:spcPts val="450"/>
              </a:spcAft>
              <a:buClrTx/>
              <a:buSzTx/>
              <a:buFont typeface="等线" panose="02010600030101010101" pitchFamily="2" charset="-122"/>
              <a:buChar char="-"/>
              <a:tabLst/>
              <a:defRPr/>
            </a:pPr>
            <a:r>
              <a:rPr kumimoji="0" lang="en-US" altLang="zh-CN"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How CN help train AI LCS Model(s), including A-AIML/D-AIML</a:t>
            </a:r>
            <a:endParaRPr kumimoji="0" lang="en-US" altLang="zh-CN" sz="1600" b="0" i="0" u="none" strike="noStrike" kern="1200" cap="none" spc="0" normalizeH="0" baseline="0" noProof="0">
              <a:ln>
                <a:noFill/>
              </a:ln>
              <a:solidFill>
                <a:srgbClr val="FF0000"/>
              </a:solidFill>
              <a:effectLst/>
              <a:uLnTx/>
              <a:uFillTx/>
              <a:latin typeface="等线" panose="020F0502020204030204"/>
              <a:ea typeface="等线" panose="02010600030101010101" pitchFamily="2" charset="-122"/>
              <a:cs typeface="+mn-cs"/>
            </a:endParaRPr>
          </a:p>
          <a:p>
            <a:pPr marL="600075" marR="0" lvl="1" indent="-257175" algn="l" defTabSz="685800" rtl="0" eaLnBrk="1" fontAlgn="auto" latinLnBrk="0" hangingPunct="1">
              <a:lnSpc>
                <a:spcPct val="100000"/>
              </a:lnSpc>
              <a:spcBef>
                <a:spcPts val="450"/>
              </a:spcBef>
              <a:spcAft>
                <a:spcPts val="450"/>
              </a:spcAft>
              <a:buClrTx/>
              <a:buSzTx/>
              <a:buFont typeface="等线" panose="02010600030101010101" pitchFamily="2" charset="-122"/>
              <a:buChar char="-"/>
              <a:tabLst/>
              <a:defRPr/>
            </a:pPr>
            <a:r>
              <a:rPr kumimoji="0" lang="en-US" altLang="zh-CN"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Model delivery enhancement </a:t>
            </a:r>
          </a:p>
          <a:p>
            <a:pPr marL="942975" marR="0" lvl="2" indent="-257175" algn="l" defTabSz="685800" rtl="0" eaLnBrk="1" fontAlgn="auto" latinLnBrk="0" hangingPunct="1">
              <a:lnSpc>
                <a:spcPct val="100000"/>
              </a:lnSpc>
              <a:spcBef>
                <a:spcPts val="450"/>
              </a:spcBef>
              <a:spcAft>
                <a:spcPts val="450"/>
              </a:spcAft>
              <a:buClrTx/>
              <a:buSzTx/>
              <a:buFont typeface="等线" panose="02010600030101010101" pitchFamily="2" charset="-122"/>
              <a:buChar char="-"/>
              <a:tabLst/>
              <a:defRPr/>
            </a:pPr>
            <a:r>
              <a:rPr kumimoji="0" lang="en-US" altLang="zh-CN"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Regarding UE based A-AIML/D-AIML,</a:t>
            </a:r>
            <a:r>
              <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 </a:t>
            </a:r>
            <a:r>
              <a:rPr kumimoji="0" lang="en-US" altLang="zh-CN"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how</a:t>
            </a:r>
            <a:r>
              <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 </a:t>
            </a:r>
            <a:r>
              <a:rPr kumimoji="0" lang="en-US" altLang="zh-CN"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CN</a:t>
            </a:r>
            <a:r>
              <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 </a:t>
            </a:r>
            <a:r>
              <a:rPr kumimoji="0" lang="en-US" altLang="zh-CN"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delivery Model(s) to UE</a:t>
            </a:r>
          </a:p>
          <a:p>
            <a:pPr marL="942975" marR="0" lvl="2" indent="-257175" algn="l" defTabSz="685800" rtl="0" eaLnBrk="1" fontAlgn="auto" latinLnBrk="0" hangingPunct="1">
              <a:lnSpc>
                <a:spcPct val="100000"/>
              </a:lnSpc>
              <a:spcBef>
                <a:spcPts val="450"/>
              </a:spcBef>
              <a:spcAft>
                <a:spcPts val="450"/>
              </a:spcAft>
              <a:buClrTx/>
              <a:buSzTx/>
              <a:buFont typeface="等线" panose="02010600030101010101" pitchFamily="2" charset="-122"/>
              <a:buChar char="-"/>
              <a:tabLst/>
              <a:defRPr/>
            </a:pPr>
            <a:r>
              <a:rPr kumimoji="0" lang="en-US" altLang="zh-CN"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Regarding RAN based A-AIML, if CN involved, whether and how CN</a:t>
            </a:r>
            <a:r>
              <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 </a:t>
            </a:r>
            <a:r>
              <a:rPr kumimoji="0" lang="en-US" altLang="zh-CN"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delivery Model(s) to RAN</a:t>
            </a:r>
          </a:p>
          <a:p>
            <a:pPr marL="942975" marR="0" lvl="2" indent="-257175" algn="l" defTabSz="685800" rtl="0" eaLnBrk="1" fontAlgn="auto" latinLnBrk="0" hangingPunct="1">
              <a:lnSpc>
                <a:spcPct val="100000"/>
              </a:lnSpc>
              <a:spcBef>
                <a:spcPts val="450"/>
              </a:spcBef>
              <a:spcAft>
                <a:spcPts val="450"/>
              </a:spcAft>
              <a:buClrTx/>
              <a:buSzTx/>
              <a:buFont typeface="等线" panose="02010600030101010101" pitchFamily="2" charset="-122"/>
              <a:buChar char="-"/>
              <a:tabLst/>
              <a:defRPr/>
            </a:pPr>
            <a:r>
              <a:rPr kumimoji="0" lang="en-US" altLang="zh-CN"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etc. </a:t>
            </a:r>
          </a:p>
          <a:p>
            <a:pPr marL="214313" marR="0" lvl="0" indent="-214313" algn="l" defTabSz="685800" rtl="0" eaLnBrk="1" fontAlgn="auto" latinLnBrk="0" hangingPunct="1">
              <a:lnSpc>
                <a:spcPct val="100000"/>
              </a:lnSpc>
              <a:spcBef>
                <a:spcPts val="450"/>
              </a:spcBef>
              <a:spcAft>
                <a:spcPts val="450"/>
              </a:spcAft>
              <a:buClrTx/>
              <a:buSzTx/>
              <a:buFont typeface="Wingdings" panose="05000000000000000000" pitchFamily="2" charset="2"/>
              <a:buChar char="Ø"/>
              <a:tabLst/>
              <a:defRPr/>
            </a:pPr>
            <a:r>
              <a:rPr kumimoji="0" lang="en-US" altLang="zh-CN"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Data collection enhancement for AI based Positioning</a:t>
            </a:r>
          </a:p>
          <a:p>
            <a:pPr marL="214313" marR="0" lvl="0" indent="-214313" algn="l" defTabSz="685800" rtl="0" eaLnBrk="1" fontAlgn="auto" latinLnBrk="0" hangingPunct="1">
              <a:lnSpc>
                <a:spcPct val="100000"/>
              </a:lnSpc>
              <a:spcBef>
                <a:spcPts val="450"/>
              </a:spcBef>
              <a:spcAft>
                <a:spcPts val="450"/>
              </a:spcAft>
              <a:buClrTx/>
              <a:buSzTx/>
              <a:buFont typeface="Wingdings" panose="05000000000000000000" pitchFamily="2" charset="2"/>
              <a:buChar char="Ø"/>
              <a:tabLst/>
              <a:defRPr/>
            </a:pPr>
            <a:r>
              <a:rPr kumimoji="0" lang="en-US" altLang="zh-CN"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AI</a:t>
            </a:r>
            <a:r>
              <a:rPr kumimoji="0" lang="zh-CN" altLang="en-US"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 </a:t>
            </a:r>
            <a:r>
              <a:rPr kumimoji="0" lang="en-US" altLang="zh-CN"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model performance monitoring for positioning related to how to measure ML Model performance for regression </a:t>
            </a:r>
          </a:p>
        </p:txBody>
      </p:sp>
      <p:pic>
        <p:nvPicPr>
          <p:cNvPr id="13" name="图片 12">
            <a:extLst>
              <a:ext uri="{FF2B5EF4-FFF2-40B4-BE49-F238E27FC236}">
                <a16:creationId xmlns:a16="http://schemas.microsoft.com/office/drawing/2014/main" id="{197B463A-1CC7-4E9D-9870-C1459E3E973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274988" y="1030153"/>
            <a:ext cx="1061886" cy="280034"/>
          </a:xfrm>
          <a:prstGeom prst="rect">
            <a:avLst/>
          </a:prstGeom>
        </p:spPr>
      </p:pic>
      <p:sp>
        <p:nvSpPr>
          <p:cNvPr id="14" name="文本占位符 17">
            <a:extLst>
              <a:ext uri="{FF2B5EF4-FFF2-40B4-BE49-F238E27FC236}">
                <a16:creationId xmlns:a16="http://schemas.microsoft.com/office/drawing/2014/main" id="{4DA67AFB-FE89-4871-82CB-8CF2625C770C}"/>
              </a:ext>
            </a:extLst>
          </p:cNvPr>
          <p:cNvSpPr txBox="1">
            <a:spLocks/>
          </p:cNvSpPr>
          <p:nvPr/>
        </p:nvSpPr>
        <p:spPr>
          <a:xfrm>
            <a:off x="1687585" y="1030154"/>
            <a:ext cx="7941324" cy="4829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1" lang="en-US" altLang="zh-CN" sz="2400" b="0" i="0" u="none" strike="noStrike" kern="1200" cap="none" spc="0" normalizeH="0" baseline="0" noProof="0">
                <a:ln>
                  <a:noFill/>
                </a:ln>
                <a:solidFill>
                  <a:prstClr val="white"/>
                </a:solidFill>
                <a:effectLst/>
                <a:uLnTx/>
                <a:uFillTx/>
                <a:latin typeface="vivo Bold"/>
                <a:ea typeface="vivo type CN简 Regular" panose="02000500000000000000" pitchFamily="50" charset="-122"/>
                <a:cs typeface="+mn-cs"/>
              </a:rPr>
              <a:t>5GC architecture enhancement to support AI based Position  </a:t>
            </a:r>
            <a:endParaRPr kumimoji="0" lang="en-US" sz="2400" b="0" i="0" u="none" strike="noStrike" kern="1200" cap="none" spc="0" normalizeH="0" baseline="0" noProof="0">
              <a:ln>
                <a:noFill/>
              </a:ln>
              <a:solidFill>
                <a:prstClr val="black"/>
              </a:solidFill>
              <a:effectLst/>
              <a:uLnTx/>
              <a:uFillTx/>
              <a:latin typeface="Calibri" panose="020F0502020204030204" pitchFamily="34" charset="0"/>
              <a:ea typeface="+mn-ea"/>
              <a:cs typeface="Calibri" panose="020F0502020204030204" pitchFamily="34" charset="0"/>
            </a:endParaRPr>
          </a:p>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endParaRPr kumimoji="1" lang="zh-CN" altLang="en-US" sz="2400" b="0" i="0" u="none" strike="noStrike" kern="1200" cap="none" spc="0" normalizeH="0" baseline="0" noProof="0">
              <a:ln>
                <a:noFill/>
              </a:ln>
              <a:solidFill>
                <a:prstClr val="white"/>
              </a:solidFill>
              <a:effectLst/>
              <a:uLnTx/>
              <a:uFillTx/>
              <a:latin typeface="vivo Bold"/>
              <a:ea typeface="vivo type CN简 Regular" panose="02000500000000000000" pitchFamily="50" charset="-122"/>
              <a:cs typeface="+mn-cs"/>
            </a:endParaRPr>
          </a:p>
        </p:txBody>
      </p:sp>
      <p:sp>
        <p:nvSpPr>
          <p:cNvPr id="7" name="标题 1">
            <a:extLst>
              <a:ext uri="{FF2B5EF4-FFF2-40B4-BE49-F238E27FC236}">
                <a16:creationId xmlns:a16="http://schemas.microsoft.com/office/drawing/2014/main" id="{970B028F-0614-4B0A-8686-65ADDBE53718}"/>
              </a:ext>
            </a:extLst>
          </p:cNvPr>
          <p:cNvSpPr txBox="1"/>
          <p:nvPr/>
        </p:nvSpPr>
        <p:spPr bwMode="auto">
          <a:xfrm>
            <a:off x="1574725" y="373577"/>
            <a:ext cx="8961093" cy="653483"/>
          </a:xfrm>
          <a:prstGeom prst="rect">
            <a:avLst/>
          </a:prstGeom>
          <a:noFill/>
          <a:ln w="9525">
            <a:noFill/>
            <a:miter lim="800000"/>
          </a:ln>
        </p:spPr>
        <p:txBody>
          <a:bodyPr vert="horz" wrap="square" lIns="60089" tIns="30044" rIns="60089" bIns="30044" numCol="1" anchor="ctr" anchorCtr="0" compatLnSpc="1"/>
          <a:lstStyle>
            <a:defPPr>
              <a:defRPr lang="zh-CN"/>
            </a:defPPr>
            <a:lvl1pPr defTabSz="802005" eaLnBrk="0" fontAlgn="base" hangingPunct="0">
              <a:spcBef>
                <a:spcPct val="0"/>
              </a:spcBef>
              <a:spcAft>
                <a:spcPct val="0"/>
              </a:spcAft>
              <a:buClrTx/>
              <a:buFontTx/>
              <a:buNone/>
              <a:defRPr sz="3200" kern="0">
                <a:solidFill>
                  <a:srgbClr val="990000"/>
                </a:solidFill>
                <a:latin typeface="黑体"/>
                <a:ea typeface="+mj-ea"/>
                <a:cs typeface="+mj-cs"/>
              </a:defRPr>
            </a:lvl1pPr>
            <a:lvl2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2pPr>
            <a:lvl3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3pPr>
            <a:lvl4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4pPr>
            <a:lvl5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5pPr>
            <a:lvl6pPr marL="457200" defTabSz="802005" fontAlgn="base">
              <a:spcBef>
                <a:spcPct val="0"/>
              </a:spcBef>
              <a:spcAft>
                <a:spcPct val="0"/>
              </a:spcAft>
              <a:defRPr sz="3400">
                <a:solidFill>
                  <a:srgbClr val="990000"/>
                </a:solidFill>
                <a:latin typeface="FrutigerNext LT Medium" pitchFamily="34" charset="0"/>
                <a:ea typeface="黑体" pitchFamily="2" charset="-122"/>
              </a:defRPr>
            </a:lvl6pPr>
            <a:lvl7pPr marL="914400" defTabSz="802005" fontAlgn="base">
              <a:spcBef>
                <a:spcPct val="0"/>
              </a:spcBef>
              <a:spcAft>
                <a:spcPct val="0"/>
              </a:spcAft>
              <a:defRPr sz="3400">
                <a:solidFill>
                  <a:srgbClr val="990000"/>
                </a:solidFill>
                <a:latin typeface="FrutigerNext LT Medium" pitchFamily="34" charset="0"/>
                <a:ea typeface="黑体" pitchFamily="2" charset="-122"/>
              </a:defRPr>
            </a:lvl7pPr>
            <a:lvl8pPr marL="1371600" defTabSz="802005" fontAlgn="base">
              <a:spcBef>
                <a:spcPct val="0"/>
              </a:spcBef>
              <a:spcAft>
                <a:spcPct val="0"/>
              </a:spcAft>
              <a:defRPr sz="3400">
                <a:solidFill>
                  <a:srgbClr val="990000"/>
                </a:solidFill>
                <a:latin typeface="FrutigerNext LT Medium" pitchFamily="34" charset="0"/>
                <a:ea typeface="黑体" pitchFamily="2" charset="-122"/>
              </a:defRPr>
            </a:lvl8pPr>
            <a:lvl9pPr marL="1828800" defTabSz="802005" fontAlgn="base">
              <a:spcBef>
                <a:spcPct val="0"/>
              </a:spcBef>
              <a:spcAft>
                <a:spcPct val="0"/>
              </a:spcAft>
              <a:defRPr sz="3400">
                <a:solidFill>
                  <a:srgbClr val="990000"/>
                </a:solidFill>
                <a:latin typeface="FrutigerNext LT Medium" pitchFamily="34" charset="0"/>
                <a:ea typeface="黑体" pitchFamily="2" charset="-122"/>
              </a:defRPr>
            </a:lvl9pPr>
          </a:lstStyle>
          <a:p>
            <a:pPr marL="0" marR="0" lvl="0" indent="0" algn="l" defTabSz="601504" rtl="0" eaLnBrk="0" fontAlgn="base" latinLnBrk="0" hangingPunct="0">
              <a:lnSpc>
                <a:spcPct val="100000"/>
              </a:lnSpc>
              <a:spcBef>
                <a:spcPct val="0"/>
              </a:spcBef>
              <a:spcAft>
                <a:spcPct val="0"/>
              </a:spcAft>
              <a:buClrTx/>
              <a:buSzTx/>
              <a:buFontTx/>
              <a:buNone/>
              <a:tabLst/>
              <a:defRPr/>
            </a:pPr>
            <a:r>
              <a:rPr kumimoji="0" lang="en-US" altLang="zh-CN" sz="2475" b="0" i="0" u="none" strike="noStrike" kern="0" cap="none" spc="0" normalizeH="0" baseline="0" noProof="0">
                <a:ln>
                  <a:noFill/>
                </a:ln>
                <a:solidFill>
                  <a:srgbClr val="990000"/>
                </a:solidFill>
                <a:effectLst/>
                <a:uLnTx/>
                <a:uFillTx/>
                <a:latin typeface="Calibri" panose="020F0502020204030204" pitchFamily="34" charset="0"/>
                <a:ea typeface="等线 Light" panose="02010600030101010101" pitchFamily="2" charset="-122"/>
                <a:cs typeface="Calibri" panose="020F0502020204030204" pitchFamily="34" charset="0"/>
              </a:rPr>
              <a:t>5GC architecture enhancement to support AI based Positioning </a:t>
            </a:r>
            <a:endParaRPr kumimoji="0" lang="en-US" sz="2475" b="0" i="0" u="none" strike="noStrike" kern="0" cap="none" spc="0" normalizeH="0" baseline="0" noProof="0">
              <a:ln>
                <a:noFill/>
              </a:ln>
              <a:solidFill>
                <a:srgbClr val="990000"/>
              </a:solidFill>
              <a:effectLst/>
              <a:uLnTx/>
              <a:uFillTx/>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3459924882"/>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椭圆 41">
            <a:extLst>
              <a:ext uri="{FF2B5EF4-FFF2-40B4-BE49-F238E27FC236}">
                <a16:creationId xmlns:a16="http://schemas.microsoft.com/office/drawing/2014/main" id="{B48431BA-7A7C-491E-84AA-E042A8F49486}"/>
              </a:ext>
            </a:extLst>
          </p:cNvPr>
          <p:cNvSpPr/>
          <p:nvPr/>
        </p:nvSpPr>
        <p:spPr>
          <a:xfrm>
            <a:off x="1989034" y="2578226"/>
            <a:ext cx="2235676" cy="2235676"/>
          </a:xfrm>
          <a:prstGeom prst="ellipse">
            <a:avLst/>
          </a:prstGeom>
          <a:noFill/>
          <a:ln w="9525" cap="flat" cmpd="sng" algn="ctr">
            <a:solidFill>
              <a:sysClr val="window" lastClr="FFFFFF">
                <a:lumMod val="7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3" name="椭圆 42">
            <a:extLst>
              <a:ext uri="{FF2B5EF4-FFF2-40B4-BE49-F238E27FC236}">
                <a16:creationId xmlns:a16="http://schemas.microsoft.com/office/drawing/2014/main" id="{B3D091B8-7404-4599-BF0A-2ECD0EC566EC}"/>
              </a:ext>
            </a:extLst>
          </p:cNvPr>
          <p:cNvSpPr/>
          <p:nvPr/>
        </p:nvSpPr>
        <p:spPr>
          <a:xfrm>
            <a:off x="2249135" y="2824389"/>
            <a:ext cx="1743351" cy="1743351"/>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4" name="文本框 5">
            <a:extLst>
              <a:ext uri="{FF2B5EF4-FFF2-40B4-BE49-F238E27FC236}">
                <a16:creationId xmlns:a16="http://schemas.microsoft.com/office/drawing/2014/main" id="{6A6AF16A-3C4D-41AA-9A29-F8B04CEBF5CD}"/>
              </a:ext>
            </a:extLst>
          </p:cNvPr>
          <p:cNvSpPr txBox="1">
            <a:spLocks noChangeArrowheads="1"/>
          </p:cNvSpPr>
          <p:nvPr/>
        </p:nvSpPr>
        <p:spPr bwMode="auto">
          <a:xfrm>
            <a:off x="2213898" y="3142065"/>
            <a:ext cx="1771639"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eaLnBrk="1" hangingPunct="1">
              <a:defRPr/>
            </a:pPr>
            <a:r>
              <a:rPr lang="en-US" altLang="zh-CN" sz="6400" b="1">
                <a:solidFill>
                  <a:prstClr val="white"/>
                </a:solidFill>
                <a:latin typeface="方正兰亭黑_GBK"/>
                <a:ea typeface="方正兰亭黑_GBK"/>
              </a:rPr>
              <a:t>R19</a:t>
            </a:r>
            <a:endParaRPr lang="zh-CN" altLang="en-US" sz="6400" b="1">
              <a:solidFill>
                <a:prstClr val="white"/>
              </a:solidFill>
              <a:latin typeface="方正兰亭黑_GBK"/>
              <a:ea typeface="方正兰亭黑_GBK"/>
            </a:endParaRPr>
          </a:p>
        </p:txBody>
      </p:sp>
      <p:sp>
        <p:nvSpPr>
          <p:cNvPr id="45" name="文本框 5">
            <a:extLst>
              <a:ext uri="{FF2B5EF4-FFF2-40B4-BE49-F238E27FC236}">
                <a16:creationId xmlns:a16="http://schemas.microsoft.com/office/drawing/2014/main" id="{F61FDA01-78B9-489D-B6C3-2EBA450E8F76}"/>
              </a:ext>
            </a:extLst>
          </p:cNvPr>
          <p:cNvSpPr txBox="1">
            <a:spLocks noChangeArrowheads="1"/>
          </p:cNvSpPr>
          <p:nvPr/>
        </p:nvSpPr>
        <p:spPr bwMode="auto">
          <a:xfrm>
            <a:off x="4742183" y="2895651"/>
            <a:ext cx="6884905" cy="1323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eaLnBrk="1" hangingPunct="1">
              <a:defRPr/>
            </a:pPr>
            <a:r>
              <a:rPr lang="en-US" altLang="zh-CN" sz="2667">
                <a:solidFill>
                  <a:srgbClr val="27506E"/>
                </a:solidFill>
                <a:latin typeface="方正兰亭黑_GBK"/>
                <a:ea typeface="方正兰亭黑_GBK"/>
              </a:rPr>
              <a:t>Annex</a:t>
            </a:r>
            <a:r>
              <a:rPr lang="zh-CN" altLang="en-US" sz="2667">
                <a:solidFill>
                  <a:srgbClr val="27506E"/>
                </a:solidFill>
                <a:latin typeface="方正兰亭黑_GBK"/>
                <a:ea typeface="方正兰亭黑_GBK"/>
              </a:rPr>
              <a:t>：</a:t>
            </a:r>
            <a:r>
              <a:rPr lang="en-US" altLang="zh-CN" sz="2667">
                <a:solidFill>
                  <a:srgbClr val="27506E"/>
                </a:solidFill>
                <a:latin typeface="方正兰亭黑_GBK"/>
                <a:ea typeface="方正兰亭黑_GBK"/>
              </a:rPr>
              <a:t>Integrated Sensing &amp; Communications</a:t>
            </a:r>
          </a:p>
          <a:p>
            <a:pPr eaLnBrk="1" hangingPunct="1">
              <a:defRPr/>
            </a:pPr>
            <a:endParaRPr lang="en-US" altLang="zh-CN" sz="2667">
              <a:solidFill>
                <a:srgbClr val="27506E"/>
              </a:solidFill>
              <a:latin typeface="方正兰亭黑_GBK"/>
              <a:ea typeface="方正兰亭黑_GBK"/>
            </a:endParaRPr>
          </a:p>
        </p:txBody>
      </p:sp>
      <p:sp>
        <p:nvSpPr>
          <p:cNvPr id="49" name="矩形 48">
            <a:extLst>
              <a:ext uri="{FF2B5EF4-FFF2-40B4-BE49-F238E27FC236}">
                <a16:creationId xmlns:a16="http://schemas.microsoft.com/office/drawing/2014/main" id="{84887974-2D02-4A3D-8002-5573FE0AD73F}"/>
              </a:ext>
            </a:extLst>
          </p:cNvPr>
          <p:cNvSpPr/>
          <p:nvPr/>
        </p:nvSpPr>
        <p:spPr>
          <a:xfrm>
            <a:off x="4772663" y="4233362"/>
            <a:ext cx="1953257" cy="407489"/>
          </a:xfrm>
          <a:prstGeom prst="rect">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a:ln>
                  <a:noFill/>
                </a:ln>
                <a:solidFill>
                  <a:prstClr val="white"/>
                </a:solidFill>
                <a:effectLst/>
                <a:uLnTx/>
                <a:uFillTx/>
                <a:latin typeface="Arial" panose="020B0604020202020204"/>
                <a:ea typeface="等线" panose="02010600030101010101" pitchFamily="2" charset="-122"/>
                <a:cs typeface="+mn-cs"/>
              </a:rPr>
              <a:t>SA2/SA3/SA5/RAN</a:t>
            </a:r>
            <a:endParaRPr kumimoji="0" lang="zh-CN" altLang="en-US" sz="1600" b="0" i="0" u="none" strike="noStrike" kern="0" cap="none" spc="0" normalizeH="0" baseline="0" noProof="0">
              <a:ln>
                <a:noFill/>
              </a:ln>
              <a:solidFill>
                <a:prstClr val="white"/>
              </a:solidFill>
              <a:effectLst/>
              <a:uLnTx/>
              <a:uFillTx/>
              <a:latin typeface="Arial" panose="020B0604020202020204"/>
              <a:ea typeface="等线" panose="02010600030101010101" pitchFamily="2" charset="-122"/>
              <a:cs typeface="+mn-cs"/>
            </a:endParaRPr>
          </a:p>
        </p:txBody>
      </p:sp>
      <p:sp>
        <p:nvSpPr>
          <p:cNvPr id="50" name="椭圆 49">
            <a:extLst>
              <a:ext uri="{FF2B5EF4-FFF2-40B4-BE49-F238E27FC236}">
                <a16:creationId xmlns:a16="http://schemas.microsoft.com/office/drawing/2014/main" id="{91E90A78-9643-4C67-85CD-8004D8DBBDE4}"/>
              </a:ext>
            </a:extLst>
          </p:cNvPr>
          <p:cNvSpPr/>
          <p:nvPr/>
        </p:nvSpPr>
        <p:spPr>
          <a:xfrm>
            <a:off x="3697242" y="2592797"/>
            <a:ext cx="520689" cy="520689"/>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1" name="椭圆 50">
            <a:extLst>
              <a:ext uri="{FF2B5EF4-FFF2-40B4-BE49-F238E27FC236}">
                <a16:creationId xmlns:a16="http://schemas.microsoft.com/office/drawing/2014/main" id="{3096A17F-1CC9-4577-97FE-182A7DC1CEAC}"/>
              </a:ext>
            </a:extLst>
          </p:cNvPr>
          <p:cNvSpPr/>
          <p:nvPr/>
        </p:nvSpPr>
        <p:spPr>
          <a:xfrm>
            <a:off x="1889481" y="3015197"/>
            <a:ext cx="382375" cy="382375"/>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2" name="椭圆 51">
            <a:extLst>
              <a:ext uri="{FF2B5EF4-FFF2-40B4-BE49-F238E27FC236}">
                <a16:creationId xmlns:a16="http://schemas.microsoft.com/office/drawing/2014/main" id="{2A529BE5-B9B3-456C-90A0-AA29722BDF1D}"/>
              </a:ext>
            </a:extLst>
          </p:cNvPr>
          <p:cNvSpPr/>
          <p:nvPr/>
        </p:nvSpPr>
        <p:spPr>
          <a:xfrm>
            <a:off x="1698293" y="4863033"/>
            <a:ext cx="213793" cy="213793"/>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3" name="椭圆 52">
            <a:extLst>
              <a:ext uri="{FF2B5EF4-FFF2-40B4-BE49-F238E27FC236}">
                <a16:creationId xmlns:a16="http://schemas.microsoft.com/office/drawing/2014/main" id="{3D1C6D1F-621F-44EF-9415-BC5410BC06A6}"/>
              </a:ext>
            </a:extLst>
          </p:cNvPr>
          <p:cNvSpPr/>
          <p:nvPr/>
        </p:nvSpPr>
        <p:spPr>
          <a:xfrm>
            <a:off x="2249135" y="4410935"/>
            <a:ext cx="294040" cy="294040"/>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4" name="椭圆 53">
            <a:extLst>
              <a:ext uri="{FF2B5EF4-FFF2-40B4-BE49-F238E27FC236}">
                <a16:creationId xmlns:a16="http://schemas.microsoft.com/office/drawing/2014/main" id="{464BF8ED-4F25-4695-980C-EC0679249FC2}"/>
              </a:ext>
            </a:extLst>
          </p:cNvPr>
          <p:cNvSpPr/>
          <p:nvPr/>
        </p:nvSpPr>
        <p:spPr>
          <a:xfrm>
            <a:off x="4021772" y="3972331"/>
            <a:ext cx="304395" cy="304395"/>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5" name="椭圆 54">
            <a:extLst>
              <a:ext uri="{FF2B5EF4-FFF2-40B4-BE49-F238E27FC236}">
                <a16:creationId xmlns:a16="http://schemas.microsoft.com/office/drawing/2014/main" id="{ACDE4167-759C-47CD-BE54-CD7CA9AAD618}"/>
              </a:ext>
            </a:extLst>
          </p:cNvPr>
          <p:cNvSpPr/>
          <p:nvPr/>
        </p:nvSpPr>
        <p:spPr>
          <a:xfrm>
            <a:off x="3786429" y="4799329"/>
            <a:ext cx="206056" cy="206056"/>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6" name="椭圆 55">
            <a:extLst>
              <a:ext uri="{FF2B5EF4-FFF2-40B4-BE49-F238E27FC236}">
                <a16:creationId xmlns:a16="http://schemas.microsoft.com/office/drawing/2014/main" id="{4252DA63-044F-4EDE-B5E5-8138349E2F1A}"/>
              </a:ext>
            </a:extLst>
          </p:cNvPr>
          <p:cNvSpPr/>
          <p:nvPr/>
        </p:nvSpPr>
        <p:spPr>
          <a:xfrm>
            <a:off x="1669784" y="3972331"/>
            <a:ext cx="132944" cy="132944"/>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36411194"/>
      </p:ext>
    </p:extLst>
  </p:cSld>
  <p:clrMapOvr>
    <a:masterClrMapping/>
  </p:clrMapOvr>
  <p:transition spd="slow">
    <p:push dir="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CAF0AC5C-268D-34E4-E1A0-65138C741739}"/>
              </a:ext>
            </a:extLst>
          </p:cNvPr>
          <p:cNvSpPr>
            <a:spLocks noGrp="1"/>
          </p:cNvSpPr>
          <p:nvPr>
            <p:ph idx="1"/>
          </p:nvPr>
        </p:nvSpPr>
        <p:spPr>
          <a:xfrm>
            <a:off x="212271" y="780144"/>
            <a:ext cx="11715751" cy="2144800"/>
          </a:xfrm>
        </p:spPr>
        <p:txBody>
          <a:bodyPr/>
          <a:lstStyle/>
          <a:p>
            <a:r>
              <a:rPr kumimoji="1" lang="en-US" altLang="ja-JP" sz="1800"/>
              <a:t>Wireless sensing technologies aim at acquiring information about a remote object and its characteristics without physically contacting it. The perception data of the object and its surrounding can be utilized for analysis, so that meaningful information about the object and its characteristics can be obtained.  </a:t>
            </a:r>
          </a:p>
          <a:p>
            <a:r>
              <a:rPr kumimoji="1" lang="en-US" altLang="ja-JP" sz="1800"/>
              <a:t>Integrated Sensing and Communication refers to the technologies that combine sensing and communication systems to utilize wireless resources more efficiently. ISAC provided by 3GPP 5G system means the sensing capabilities are provided by the same 5G NR wireless communication system and infrastructure as used for communication, and the sensing information could be derived from RF-based and/or non-RF based sensors. </a:t>
            </a:r>
          </a:p>
        </p:txBody>
      </p:sp>
      <p:sp>
        <p:nvSpPr>
          <p:cNvPr id="2" name="タイトル 1">
            <a:extLst>
              <a:ext uri="{FF2B5EF4-FFF2-40B4-BE49-F238E27FC236}">
                <a16:creationId xmlns:a16="http://schemas.microsoft.com/office/drawing/2014/main" id="{DCB10AA9-9945-22D4-F535-C76DF00FC40E}"/>
              </a:ext>
            </a:extLst>
          </p:cNvPr>
          <p:cNvSpPr>
            <a:spLocks noGrp="1"/>
          </p:cNvSpPr>
          <p:nvPr>
            <p:ph type="title"/>
          </p:nvPr>
        </p:nvSpPr>
        <p:spPr/>
        <p:txBody>
          <a:bodyPr/>
          <a:lstStyle/>
          <a:p>
            <a:pPr lvl="0" algn="l" defTabSz="914400" eaLnBrk="0" hangingPunct="0">
              <a:lnSpc>
                <a:spcPct val="90000"/>
              </a:lnSpc>
              <a:tabLst>
                <a:tab pos="3676650" algn="l"/>
              </a:tabLst>
            </a:pPr>
            <a:r>
              <a:rPr lang="en-US" sz="3200">
                <a:solidFill>
                  <a:schemeClr val="bg1"/>
                </a:solidFill>
                <a:latin typeface="Arial" panose="020B0604020202020204" pitchFamily="34" charset="0"/>
                <a:cs typeface="Arial" panose="020B0604020202020204" pitchFamily="34" charset="0"/>
              </a:rPr>
              <a:t>Background</a:t>
            </a:r>
            <a:endParaRPr lang="en-US" altLang="zh-CN" sz="3200">
              <a:solidFill>
                <a:schemeClr val="bg1"/>
              </a:solidFill>
              <a:latin typeface="Arial" panose="020B0604020202020204" pitchFamily="34" charset="0"/>
              <a:cs typeface="Arial" panose="020B0604020202020204" pitchFamily="34" charset="0"/>
            </a:endParaRPr>
          </a:p>
        </p:txBody>
      </p:sp>
      <p:sp>
        <p:nvSpPr>
          <p:cNvPr id="4" name="スライド番号プレースホルダー 3">
            <a:extLst>
              <a:ext uri="{FF2B5EF4-FFF2-40B4-BE49-F238E27FC236}">
                <a16:creationId xmlns:a16="http://schemas.microsoft.com/office/drawing/2014/main" id="{9F53EA6B-722F-5F03-60E4-77C0AB6EDE03}"/>
              </a:ext>
            </a:extLst>
          </p:cNvPr>
          <p:cNvSpPr>
            <a:spLocks noGrp="1"/>
          </p:cNvSpPr>
          <p:nvPr>
            <p:ph type="sldNum" sz="quarter" idx="11"/>
          </p:nvPr>
        </p:nvSpPr>
        <p:spPr>
          <a:xfrm>
            <a:off x="5736166" y="6656388"/>
            <a:ext cx="719667" cy="201612"/>
          </a:xfr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fld id="{437EB465-030E-407A-8915-648F2594A060}" type="slidenum">
              <a:rPr kumimoji="0" lang="ja-JP" altLang="de-DE" sz="800" b="0" i="0" u="none" strike="noStrike" kern="1200" cap="none" spc="0" normalizeH="0" baseline="0" noProof="0" smtClean="0">
                <a:ln>
                  <a:noFill/>
                </a:ln>
                <a:solidFill>
                  <a:srgbClr val="FFFFFF"/>
                </a:solidFill>
                <a:effectLst/>
                <a:uLnTx/>
                <a:uFillTx/>
                <a:latin typeface="Arial"/>
                <a:ea typeface="ＭＳ Ｐゴシック" pitchFamily="50" charset="-128"/>
                <a:cs typeface="Arial"/>
              </a:rPr>
              <a:pPr marL="0" marR="0" lvl="0" indent="0" algn="ctr" defTabSz="914400" rtl="0" eaLnBrk="1" fontAlgn="base" latinLnBrk="0" hangingPunct="1">
                <a:lnSpc>
                  <a:spcPct val="100000"/>
                </a:lnSpc>
                <a:spcBef>
                  <a:spcPct val="0"/>
                </a:spcBef>
                <a:spcAft>
                  <a:spcPct val="0"/>
                </a:spcAft>
                <a:buClrTx/>
                <a:buSzTx/>
                <a:buFontTx/>
                <a:buNone/>
                <a:tabLst/>
                <a:defRPr/>
              </a:pPr>
              <a:t>47</a:t>
            </a:fld>
            <a:endParaRPr kumimoji="0" lang="de-DE" altLang="ja-JP" sz="800" b="0" i="0" u="none" strike="noStrike" kern="1200" cap="none" spc="0" normalizeH="0" baseline="0" noProof="0">
              <a:ln>
                <a:noFill/>
              </a:ln>
              <a:solidFill>
                <a:srgbClr val="FFFFFF"/>
              </a:solidFill>
              <a:effectLst/>
              <a:uLnTx/>
              <a:uFillTx/>
              <a:latin typeface="Arial"/>
              <a:ea typeface="ＭＳ Ｐゴシック" pitchFamily="50" charset="-128"/>
              <a:cs typeface="Arial"/>
            </a:endParaRPr>
          </a:p>
        </p:txBody>
      </p:sp>
      <p:pic>
        <p:nvPicPr>
          <p:cNvPr id="103" name="Picture 102">
            <a:extLst>
              <a:ext uri="{FF2B5EF4-FFF2-40B4-BE49-F238E27FC236}">
                <a16:creationId xmlns:a16="http://schemas.microsoft.com/office/drawing/2014/main" id="{120F5F04-7156-2F36-EB30-083E7A5D502B}"/>
              </a:ext>
            </a:extLst>
          </p:cNvPr>
          <p:cNvPicPr>
            <a:picLocks noChangeAspect="1"/>
          </p:cNvPicPr>
          <p:nvPr/>
        </p:nvPicPr>
        <p:blipFill>
          <a:blip r:embed="rId3"/>
          <a:stretch>
            <a:fillRect/>
          </a:stretch>
        </p:blipFill>
        <p:spPr>
          <a:xfrm>
            <a:off x="767408" y="3284984"/>
            <a:ext cx="8026193" cy="2564367"/>
          </a:xfrm>
          <a:prstGeom prst="rect">
            <a:avLst/>
          </a:prstGeom>
        </p:spPr>
      </p:pic>
      <p:pic>
        <p:nvPicPr>
          <p:cNvPr id="104" name="Picture 103">
            <a:extLst>
              <a:ext uri="{FF2B5EF4-FFF2-40B4-BE49-F238E27FC236}">
                <a16:creationId xmlns:a16="http://schemas.microsoft.com/office/drawing/2014/main" id="{885984A9-CAD8-4E93-01F8-F30D3B26D5FC}"/>
              </a:ext>
            </a:extLst>
          </p:cNvPr>
          <p:cNvPicPr>
            <a:picLocks noChangeAspect="1"/>
          </p:cNvPicPr>
          <p:nvPr/>
        </p:nvPicPr>
        <p:blipFill>
          <a:blip r:embed="rId4"/>
          <a:stretch>
            <a:fillRect/>
          </a:stretch>
        </p:blipFill>
        <p:spPr>
          <a:xfrm>
            <a:off x="9192344" y="4437112"/>
            <a:ext cx="2232248" cy="651751"/>
          </a:xfrm>
          <a:prstGeom prst="rect">
            <a:avLst/>
          </a:prstGeom>
        </p:spPr>
      </p:pic>
    </p:spTree>
    <p:extLst>
      <p:ext uri="{BB962C8B-B14F-4D97-AF65-F5344CB8AC3E}">
        <p14:creationId xmlns:p14="http://schemas.microsoft.com/office/powerpoint/2010/main" val="421824859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CAF0AC5C-268D-34E4-E1A0-65138C741739}"/>
              </a:ext>
            </a:extLst>
          </p:cNvPr>
          <p:cNvSpPr>
            <a:spLocks noGrp="1"/>
          </p:cNvSpPr>
          <p:nvPr>
            <p:ph idx="1"/>
          </p:nvPr>
        </p:nvSpPr>
        <p:spPr>
          <a:xfrm>
            <a:off x="212271" y="780144"/>
            <a:ext cx="11715751" cy="5817208"/>
          </a:xfrm>
        </p:spPr>
        <p:txBody>
          <a:bodyPr/>
          <a:lstStyle/>
          <a:p>
            <a:r>
              <a:rPr kumimoji="1" lang="en-US" altLang="ja-JP" sz="1800"/>
              <a:t>Intruder detection is</a:t>
            </a:r>
            <a:r>
              <a:rPr lang="en-US" altLang="ja-JP" sz="1800"/>
              <a:t> a</a:t>
            </a:r>
            <a:r>
              <a:rPr kumimoji="1" lang="en-US" altLang="ja-JP" sz="1800"/>
              <a:t> typical use cases that was proposed by several companies </a:t>
            </a:r>
            <a:r>
              <a:rPr lang="en-US" altLang="ja-JP" sz="1800"/>
              <a:t>with different scenarios. </a:t>
            </a:r>
            <a:r>
              <a:rPr kumimoji="1" lang="en-US" altLang="ja-JP" sz="1800"/>
              <a:t>This use case can be achieved via different sensing modes: BS monostatic, BS and UE bistatic, UE monostatic.</a:t>
            </a:r>
            <a:endParaRPr lang="en-US" altLang="ja-JP" sz="1800">
              <a:solidFill>
                <a:schemeClr val="tx1"/>
              </a:solidFill>
            </a:endParaRPr>
          </a:p>
          <a:p>
            <a:r>
              <a:rPr lang="en-US" altLang="ja-JP" sz="1800">
                <a:solidFill>
                  <a:schemeClr val="tx1"/>
                </a:solidFill>
              </a:rPr>
              <a:t>Similar use cases are parking lot detection, UAV collision avoidance, AGV collision avoidance. </a:t>
            </a:r>
            <a:endParaRPr kumimoji="1" lang="en-US" altLang="ja-JP" sz="1600"/>
          </a:p>
          <a:p>
            <a:r>
              <a:rPr lang="en-US" altLang="ja-JP" sz="1800" b="1">
                <a:solidFill>
                  <a:srgbClr val="FF0000"/>
                </a:solidFill>
              </a:rPr>
              <a:t>vivo’s </a:t>
            </a:r>
            <a:r>
              <a:rPr lang="en-US" altLang="ja-JP" sz="1800" b="1" kern="0">
                <a:solidFill>
                  <a:srgbClr val="FF0000"/>
                </a:solidFill>
              </a:rPr>
              <a:t>preference</a:t>
            </a:r>
            <a:r>
              <a:rPr lang="en-US" altLang="ja-JP" sz="1800"/>
              <a:t>: </a:t>
            </a:r>
            <a:r>
              <a:rPr lang="en-US" altLang="ja-JP" sz="1800" err="1"/>
              <a:t>xxxxx</a:t>
            </a:r>
            <a:r>
              <a:rPr lang="en-US" altLang="ja-JP" sz="1800"/>
              <a:t>.</a:t>
            </a:r>
            <a:endParaRPr kumimoji="1" lang="en-US" altLang="ja-JP" sz="1800"/>
          </a:p>
        </p:txBody>
      </p:sp>
      <p:sp>
        <p:nvSpPr>
          <p:cNvPr id="2" name="タイトル 1">
            <a:extLst>
              <a:ext uri="{FF2B5EF4-FFF2-40B4-BE49-F238E27FC236}">
                <a16:creationId xmlns:a16="http://schemas.microsoft.com/office/drawing/2014/main" id="{DCB10AA9-9945-22D4-F535-C76DF00FC40E}"/>
              </a:ext>
            </a:extLst>
          </p:cNvPr>
          <p:cNvSpPr>
            <a:spLocks noGrp="1"/>
          </p:cNvSpPr>
          <p:nvPr>
            <p:ph type="title"/>
          </p:nvPr>
        </p:nvSpPr>
        <p:spPr/>
        <p:txBody>
          <a:bodyPr/>
          <a:lstStyle/>
          <a:p>
            <a:r>
              <a:rPr kumimoji="1" lang="en-US" altLang="ja-JP"/>
              <a:t>Use Cases in SA1</a:t>
            </a:r>
            <a:endParaRPr kumimoji="1" lang="ja-JP" altLang="en-US"/>
          </a:p>
        </p:txBody>
      </p:sp>
      <p:sp>
        <p:nvSpPr>
          <p:cNvPr id="4" name="スライド番号プレースホルダー 3">
            <a:extLst>
              <a:ext uri="{FF2B5EF4-FFF2-40B4-BE49-F238E27FC236}">
                <a16:creationId xmlns:a16="http://schemas.microsoft.com/office/drawing/2014/main" id="{9F53EA6B-722F-5F03-60E4-77C0AB6EDE03}"/>
              </a:ext>
            </a:extLst>
          </p:cNvPr>
          <p:cNvSpPr>
            <a:spLocks noGrp="1"/>
          </p:cNvSpPr>
          <p:nvPr>
            <p:ph type="sldNum"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fld id="{437EB465-030E-407A-8915-648F2594A060}" type="slidenum">
              <a:rPr kumimoji="0" lang="ja-JP" altLang="de-DE" sz="800" b="0" i="0" u="none" strike="noStrike" kern="1200" cap="none" spc="0" normalizeH="0" baseline="0" noProof="0" smtClean="0">
                <a:ln>
                  <a:noFill/>
                </a:ln>
                <a:solidFill>
                  <a:srgbClr val="FFFFFF"/>
                </a:solidFill>
                <a:effectLst/>
                <a:uLnTx/>
                <a:uFillTx/>
                <a:latin typeface="Arial"/>
                <a:ea typeface="ＭＳ Ｐゴシック" pitchFamily="50" charset="-128"/>
                <a:cs typeface="Arial"/>
              </a:rPr>
              <a:pPr marL="0" marR="0" lvl="0" indent="0" algn="ctr" defTabSz="914400" rtl="0" eaLnBrk="1" fontAlgn="base" latinLnBrk="0" hangingPunct="1">
                <a:lnSpc>
                  <a:spcPct val="100000"/>
                </a:lnSpc>
                <a:spcBef>
                  <a:spcPct val="0"/>
                </a:spcBef>
                <a:spcAft>
                  <a:spcPct val="0"/>
                </a:spcAft>
                <a:buClrTx/>
                <a:buSzTx/>
                <a:buFontTx/>
                <a:buNone/>
                <a:tabLst/>
                <a:defRPr/>
              </a:pPr>
              <a:t>48</a:t>
            </a:fld>
            <a:endParaRPr kumimoji="0" lang="de-DE" altLang="ja-JP" sz="800" b="0" i="0" u="none" strike="noStrike" kern="1200" cap="none" spc="0" normalizeH="0" baseline="0" noProof="0">
              <a:ln>
                <a:noFill/>
              </a:ln>
              <a:solidFill>
                <a:srgbClr val="FFFFFF"/>
              </a:solidFill>
              <a:effectLst/>
              <a:uLnTx/>
              <a:uFillTx/>
              <a:latin typeface="Arial"/>
              <a:ea typeface="ＭＳ Ｐゴシック" pitchFamily="50" charset="-128"/>
              <a:cs typeface="Arial"/>
            </a:endParaRPr>
          </a:p>
        </p:txBody>
      </p:sp>
      <p:graphicFrame>
        <p:nvGraphicFramePr>
          <p:cNvPr id="12" name="Table 10">
            <a:extLst>
              <a:ext uri="{FF2B5EF4-FFF2-40B4-BE49-F238E27FC236}">
                <a16:creationId xmlns:a16="http://schemas.microsoft.com/office/drawing/2014/main" id="{13A32947-20A1-E7A3-2289-A9160A519B10}"/>
              </a:ext>
            </a:extLst>
          </p:cNvPr>
          <p:cNvGraphicFramePr>
            <a:graphicFrameLocks noGrp="1"/>
          </p:cNvGraphicFramePr>
          <p:nvPr>
            <p:extLst/>
          </p:nvPr>
        </p:nvGraphicFramePr>
        <p:xfrm>
          <a:off x="98425" y="1772816"/>
          <a:ext cx="11995150" cy="4268911"/>
        </p:xfrm>
        <a:graphic>
          <a:graphicData uri="http://schemas.openxmlformats.org/drawingml/2006/table">
            <a:tbl>
              <a:tblPr firstRow="1" bandRow="1">
                <a:tableStyleId>{5940675A-B579-460E-94D1-54222C63F5DA}</a:tableStyleId>
              </a:tblPr>
              <a:tblGrid>
                <a:gridCol w="943415">
                  <a:extLst>
                    <a:ext uri="{9D8B030D-6E8A-4147-A177-3AD203B41FA5}">
                      <a16:colId xmlns:a16="http://schemas.microsoft.com/office/drawing/2014/main" val="20000"/>
                    </a:ext>
                  </a:extLst>
                </a:gridCol>
                <a:gridCol w="2638495">
                  <a:extLst>
                    <a:ext uri="{9D8B030D-6E8A-4147-A177-3AD203B41FA5}">
                      <a16:colId xmlns:a16="http://schemas.microsoft.com/office/drawing/2014/main" val="20001"/>
                    </a:ext>
                  </a:extLst>
                </a:gridCol>
                <a:gridCol w="2531115">
                  <a:extLst>
                    <a:ext uri="{9D8B030D-6E8A-4147-A177-3AD203B41FA5}">
                      <a16:colId xmlns:a16="http://schemas.microsoft.com/office/drawing/2014/main" val="20002"/>
                    </a:ext>
                  </a:extLst>
                </a:gridCol>
                <a:gridCol w="3305788">
                  <a:extLst>
                    <a:ext uri="{9D8B030D-6E8A-4147-A177-3AD203B41FA5}">
                      <a16:colId xmlns:a16="http://schemas.microsoft.com/office/drawing/2014/main" val="20003"/>
                    </a:ext>
                  </a:extLst>
                </a:gridCol>
                <a:gridCol w="2576337">
                  <a:extLst>
                    <a:ext uri="{9D8B030D-6E8A-4147-A177-3AD203B41FA5}">
                      <a16:colId xmlns:a16="http://schemas.microsoft.com/office/drawing/2014/main" val="20004"/>
                    </a:ext>
                  </a:extLst>
                </a:gridCol>
              </a:tblGrid>
              <a:tr h="319135">
                <a:tc>
                  <a:txBody>
                    <a:bodyPr/>
                    <a:lstStyle/>
                    <a:p>
                      <a:endParaRPr lang="LID4096" sz="900" b="1">
                        <a:solidFill>
                          <a:schemeClr val="bg1"/>
                        </a:solidFill>
                      </a:endParaRPr>
                    </a:p>
                  </a:txBody>
                  <a:tcPr marL="91433" marR="91433" marT="45715" marB="45715">
                    <a:solidFill>
                      <a:srgbClr val="3333FF"/>
                    </a:solidFill>
                  </a:tcPr>
                </a:tc>
                <a:tc gridSpan="2">
                  <a:txBody>
                    <a:bodyPr/>
                    <a:lstStyle/>
                    <a:p>
                      <a:r>
                        <a:rPr lang="en-US" sz="1400" b="1">
                          <a:solidFill>
                            <a:schemeClr val="bg1"/>
                          </a:solidFill>
                        </a:rPr>
                        <a:t>Base station monostatic</a:t>
                      </a:r>
                      <a:endParaRPr lang="LID4096" sz="1400" b="1">
                        <a:solidFill>
                          <a:schemeClr val="bg1"/>
                        </a:solidFill>
                      </a:endParaRPr>
                    </a:p>
                  </a:txBody>
                  <a:tcPr marL="91433" marR="91433" marT="45715" marB="45715">
                    <a:solidFill>
                      <a:srgbClr val="3333FF"/>
                    </a:solidFill>
                  </a:tcPr>
                </a:tc>
                <a:tc hMerge="1">
                  <a:txBody>
                    <a:bodyPr/>
                    <a:lstStyle/>
                    <a:p>
                      <a:r>
                        <a:rPr lang="en-US" sz="900" b="1" dirty="0">
                          <a:solidFill>
                            <a:schemeClr val="bg1"/>
                          </a:solidFill>
                        </a:rPr>
                        <a:t>railway</a:t>
                      </a:r>
                      <a:endParaRPr lang="LID4096" sz="900" b="1" dirty="0">
                        <a:solidFill>
                          <a:schemeClr val="bg1"/>
                        </a:solidFill>
                      </a:endParaRPr>
                    </a:p>
                  </a:txBody>
                  <a:tcPr marT="45723" marB="45723">
                    <a:gradFill flip="none" rotWithShape="1">
                      <a:gsLst>
                        <a:gs pos="0">
                          <a:srgbClr val="00B050">
                            <a:shade val="30000"/>
                            <a:satMod val="115000"/>
                          </a:srgbClr>
                        </a:gs>
                        <a:gs pos="50000">
                          <a:srgbClr val="00B050">
                            <a:shade val="67500"/>
                            <a:satMod val="115000"/>
                          </a:srgbClr>
                        </a:gs>
                        <a:gs pos="100000">
                          <a:srgbClr val="00B050">
                            <a:shade val="100000"/>
                            <a:satMod val="115000"/>
                          </a:srgbClr>
                        </a:gs>
                      </a:gsLst>
                      <a:lin ang="5400000" scaled="1"/>
                      <a:tileRect/>
                    </a:gradFill>
                  </a:tcPr>
                </a:tc>
                <a:tc>
                  <a:txBody>
                    <a:bodyPr/>
                    <a:lstStyle/>
                    <a:p>
                      <a:r>
                        <a:rPr lang="en-US" sz="1400" b="1">
                          <a:solidFill>
                            <a:schemeClr val="bg1"/>
                          </a:solidFill>
                        </a:rPr>
                        <a:t>BS and UE bistatic</a:t>
                      </a:r>
                      <a:endParaRPr lang="LID4096" sz="1400" b="1">
                        <a:solidFill>
                          <a:schemeClr val="bg1"/>
                        </a:solidFill>
                      </a:endParaRPr>
                    </a:p>
                  </a:txBody>
                  <a:tcPr marL="91433" marR="91433" marT="45715" marB="45715">
                    <a:solidFill>
                      <a:srgbClr val="3333FF"/>
                    </a:solidFill>
                  </a:tcPr>
                </a:tc>
                <a:tc>
                  <a:txBody>
                    <a:bodyPr/>
                    <a:lstStyle/>
                    <a:p>
                      <a:r>
                        <a:rPr lang="en-US" sz="1400" b="1">
                          <a:solidFill>
                            <a:schemeClr val="bg1"/>
                          </a:solidFill>
                        </a:rPr>
                        <a:t>UE Monostatic</a:t>
                      </a:r>
                      <a:endParaRPr lang="LID4096" sz="1400" b="1">
                        <a:solidFill>
                          <a:schemeClr val="bg1"/>
                        </a:solidFill>
                      </a:endParaRPr>
                    </a:p>
                  </a:txBody>
                  <a:tcPr marL="91433" marR="91433" marT="45715" marB="45715">
                    <a:solidFill>
                      <a:srgbClr val="3333FF"/>
                    </a:solidFill>
                  </a:tcPr>
                </a:tc>
                <a:extLst>
                  <a:ext uri="{0D108BD9-81ED-4DB2-BD59-A6C34878D82A}">
                    <a16:rowId xmlns:a16="http://schemas.microsoft.com/office/drawing/2014/main" val="10000"/>
                  </a:ext>
                </a:extLst>
              </a:tr>
              <a:tr h="1490633">
                <a:tc>
                  <a:txBody>
                    <a:bodyPr/>
                    <a:lstStyle/>
                    <a:p>
                      <a:r>
                        <a:rPr lang="en-US" sz="1200" b="1"/>
                        <a:t>Intruder detection</a:t>
                      </a:r>
                      <a:endParaRPr lang="LID4096" sz="1200" b="1"/>
                    </a:p>
                  </a:txBody>
                  <a:tcPr marL="91433" marR="91433" marT="45715" marB="45715"/>
                </a:tc>
                <a:tc>
                  <a:txBody>
                    <a:bodyPr/>
                    <a:lstStyle/>
                    <a:p>
                      <a:endParaRPr lang="en-US" sz="1050" b="1"/>
                    </a:p>
                    <a:p>
                      <a:pPr marL="285750" marR="0" lvl="0"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endParaRPr lang="en-US" sz="1050" b="1"/>
                    </a:p>
                    <a:p>
                      <a:pPr marL="285750" marR="0" lvl="0"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endParaRPr lang="en-US" sz="1050" b="1"/>
                    </a:p>
                    <a:p>
                      <a:pPr marL="285750" marR="0" lvl="0"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endParaRPr lang="en-US" sz="1050" b="1"/>
                    </a:p>
                    <a:p>
                      <a:pPr marL="285750" marR="0" lvl="0"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endParaRPr lang="en-US" sz="1050" b="1"/>
                    </a:p>
                    <a:p>
                      <a:pPr marL="285750" marR="0" lvl="0"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endParaRPr lang="en-US" sz="1050" b="1"/>
                    </a:p>
                    <a:p>
                      <a:pPr marL="0" marR="0" lvl="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endParaRPr lang="en-US" sz="1050" b="1"/>
                    </a:p>
                    <a:p>
                      <a:pPr marL="0" marR="0" lvl="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r>
                        <a:rPr lang="en-US" sz="1050" b="1"/>
                        <a:t>Use case 5.2, </a:t>
                      </a:r>
                      <a:r>
                        <a:rPr lang="en-US" sz="1050" b="1" err="1"/>
                        <a:t>higyway</a:t>
                      </a:r>
                      <a:r>
                        <a:rPr lang="en-US" sz="1050" b="1"/>
                        <a:t> human/animal detection</a:t>
                      </a:r>
                    </a:p>
                  </a:txBody>
                  <a:tcPr marL="91433" marR="91433" marT="45715" marB="45715"/>
                </a:tc>
                <a:tc>
                  <a:txBody>
                    <a:bodyPr/>
                    <a:lstStyle/>
                    <a:p>
                      <a:pPr marL="285750" indent="-285750">
                        <a:buFont typeface="Courier New" panose="02070309020205020404" pitchFamily="49" charset="0"/>
                        <a:buChar char="o"/>
                      </a:pPr>
                      <a:endParaRPr lang="en-US" sz="1050" b="1"/>
                    </a:p>
                    <a:p>
                      <a:pPr marL="285750" indent="-285750">
                        <a:buFont typeface="Courier New" panose="02070309020205020404" pitchFamily="49" charset="0"/>
                        <a:buChar char="o"/>
                      </a:pPr>
                      <a:endParaRPr lang="en-US" sz="1050" b="1"/>
                    </a:p>
                    <a:p>
                      <a:pPr marL="285750" indent="-285750">
                        <a:buFont typeface="Courier New" panose="02070309020205020404" pitchFamily="49" charset="0"/>
                        <a:buChar char="o"/>
                      </a:pPr>
                      <a:endParaRPr lang="en-US" sz="1050" b="1"/>
                    </a:p>
                    <a:p>
                      <a:pPr marL="285750" indent="-285750">
                        <a:buFont typeface="Courier New" panose="02070309020205020404" pitchFamily="49" charset="0"/>
                        <a:buChar char="o"/>
                      </a:pPr>
                      <a:endParaRPr lang="en-US" sz="1050" b="1"/>
                    </a:p>
                    <a:p>
                      <a:pPr marL="285750" indent="-285750">
                        <a:buFont typeface="Courier New" panose="02070309020205020404" pitchFamily="49" charset="0"/>
                        <a:buChar char="o"/>
                      </a:pPr>
                      <a:endParaRPr lang="en-US" sz="1050" b="1"/>
                    </a:p>
                    <a:p>
                      <a:pPr marL="285750" indent="-285750">
                        <a:buFont typeface="Courier New" panose="02070309020205020404" pitchFamily="49" charset="0"/>
                        <a:buChar char="o"/>
                      </a:pPr>
                      <a:endParaRPr lang="en-US" sz="1050" b="1"/>
                    </a:p>
                    <a:p>
                      <a:pPr marL="285750" indent="-285750">
                        <a:buFont typeface="Courier New" panose="02070309020205020404" pitchFamily="49" charset="0"/>
                        <a:buChar char="o"/>
                      </a:pPr>
                      <a:endParaRPr lang="en-US" sz="1050" b="1"/>
                    </a:p>
                    <a:p>
                      <a:pPr marL="0" indent="0">
                        <a:buFont typeface="Courier New" panose="02070309020205020404" pitchFamily="49" charset="0"/>
                        <a:buNone/>
                      </a:pPr>
                      <a:r>
                        <a:rPr lang="en-US" sz="1050" b="1"/>
                        <a:t>Use case 5.7, railway human/animal detection</a:t>
                      </a:r>
                    </a:p>
                  </a:txBody>
                  <a:tcPr marL="91433" marR="91433" marT="45715" marB="45715"/>
                </a:tc>
                <a:tc>
                  <a:txBody>
                    <a:bodyPr/>
                    <a:lstStyle/>
                    <a:p>
                      <a:pPr marL="285750" indent="-285750">
                        <a:buFont typeface="Courier New" panose="02070309020205020404" pitchFamily="49" charset="0"/>
                        <a:buChar char="o"/>
                      </a:pPr>
                      <a:endParaRPr lang="en-US" sz="1050" b="1"/>
                    </a:p>
                    <a:p>
                      <a:pPr marL="285750" indent="-285750">
                        <a:buFont typeface="Courier New" panose="02070309020205020404" pitchFamily="49" charset="0"/>
                        <a:buChar char="o"/>
                      </a:pPr>
                      <a:endParaRPr lang="en-US" sz="1050" b="1"/>
                    </a:p>
                    <a:p>
                      <a:pPr marL="285750" indent="-285750">
                        <a:buFont typeface="Courier New" panose="02070309020205020404" pitchFamily="49" charset="0"/>
                        <a:buChar char="o"/>
                      </a:pPr>
                      <a:endParaRPr lang="en-US" sz="1050" b="1"/>
                    </a:p>
                    <a:p>
                      <a:pPr marL="285750" indent="-285750">
                        <a:buFont typeface="Courier New" panose="02070309020205020404" pitchFamily="49" charset="0"/>
                        <a:buChar char="o"/>
                      </a:pPr>
                      <a:endParaRPr lang="en-US" sz="1050" b="1"/>
                    </a:p>
                    <a:p>
                      <a:pPr marL="285750" indent="-285750">
                        <a:buFont typeface="Courier New" panose="02070309020205020404" pitchFamily="49" charset="0"/>
                        <a:buChar char="o"/>
                      </a:pPr>
                      <a:endParaRPr lang="en-US" sz="1050" b="1"/>
                    </a:p>
                    <a:p>
                      <a:pPr marL="285750" indent="-285750">
                        <a:buFont typeface="Courier New" panose="02070309020205020404" pitchFamily="49" charset="0"/>
                        <a:buChar char="o"/>
                      </a:pPr>
                      <a:endParaRPr lang="en-US" sz="1050" b="1"/>
                    </a:p>
                    <a:p>
                      <a:pPr marL="285750" indent="-285750">
                        <a:buFont typeface="Courier New" panose="02070309020205020404" pitchFamily="49" charset="0"/>
                        <a:buChar char="o"/>
                      </a:pPr>
                      <a:endParaRPr lang="en-US" sz="1050" b="1"/>
                    </a:p>
                    <a:p>
                      <a:pPr marL="0" indent="0">
                        <a:buFont typeface="Courier New" panose="02070309020205020404" pitchFamily="49" charset="0"/>
                        <a:buNone/>
                      </a:pPr>
                      <a:r>
                        <a:rPr lang="en-US" sz="1050" b="1"/>
                        <a:t>Use case 5.6, yard intrusion detection</a:t>
                      </a:r>
                    </a:p>
                  </a:txBody>
                  <a:tcPr marL="91433" marR="91433" marT="45715" marB="45715"/>
                </a:tc>
                <a:tc>
                  <a:txBody>
                    <a:bodyPr/>
                    <a:lstStyle/>
                    <a:p>
                      <a:pPr marL="285750" indent="-285750">
                        <a:buFont typeface="Courier New" panose="02070309020205020404" pitchFamily="49" charset="0"/>
                        <a:buChar char="o"/>
                      </a:pPr>
                      <a:endParaRPr lang="en-US" sz="1050" b="1"/>
                    </a:p>
                    <a:p>
                      <a:pPr marL="285750" indent="-285750">
                        <a:buFont typeface="Courier New" panose="02070309020205020404" pitchFamily="49" charset="0"/>
                        <a:buChar char="o"/>
                      </a:pPr>
                      <a:endParaRPr lang="en-US" sz="1050" b="1"/>
                    </a:p>
                    <a:p>
                      <a:pPr marL="285750" indent="-285750">
                        <a:buFont typeface="Courier New" panose="02070309020205020404" pitchFamily="49" charset="0"/>
                        <a:buChar char="o"/>
                      </a:pPr>
                      <a:endParaRPr lang="en-US" sz="1050" b="1"/>
                    </a:p>
                    <a:p>
                      <a:pPr marL="285750" indent="-285750">
                        <a:buFont typeface="Courier New" panose="02070309020205020404" pitchFamily="49" charset="0"/>
                        <a:buChar char="o"/>
                      </a:pPr>
                      <a:endParaRPr lang="en-US" sz="1050" b="1"/>
                    </a:p>
                    <a:p>
                      <a:pPr marL="285750" indent="-285750">
                        <a:buFont typeface="Courier New" panose="02070309020205020404" pitchFamily="49" charset="0"/>
                        <a:buChar char="o"/>
                      </a:pPr>
                      <a:endParaRPr lang="en-US" sz="1050" b="1"/>
                    </a:p>
                    <a:p>
                      <a:pPr marL="285750" indent="-285750">
                        <a:buFont typeface="Courier New" panose="02070309020205020404" pitchFamily="49" charset="0"/>
                        <a:buChar char="o"/>
                      </a:pPr>
                      <a:endParaRPr lang="en-US" sz="1050" b="1"/>
                    </a:p>
                    <a:p>
                      <a:pPr marL="285750" indent="-285750">
                        <a:buFont typeface="Courier New" panose="02070309020205020404" pitchFamily="49" charset="0"/>
                        <a:buChar char="o"/>
                      </a:pPr>
                      <a:endParaRPr lang="en-US" sz="1050" b="1"/>
                    </a:p>
                    <a:p>
                      <a:pPr marL="0" indent="0">
                        <a:buFont typeface="Courier New" panose="02070309020205020404" pitchFamily="49" charset="0"/>
                        <a:buNone/>
                      </a:pPr>
                      <a:r>
                        <a:rPr lang="en-US" sz="1050" b="1"/>
                        <a:t>Use case 5.1, home intrusion detection</a:t>
                      </a:r>
                    </a:p>
                  </a:txBody>
                  <a:tcPr marL="91433" marR="91433" marT="45715" marB="45715"/>
                </a:tc>
                <a:extLst>
                  <a:ext uri="{0D108BD9-81ED-4DB2-BD59-A6C34878D82A}">
                    <a16:rowId xmlns:a16="http://schemas.microsoft.com/office/drawing/2014/main" val="10001"/>
                  </a:ext>
                </a:extLst>
              </a:tr>
              <a:tr h="11073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t>Parking lot detection</a:t>
                      </a:r>
                    </a:p>
                  </a:txBody>
                  <a:tcPr marL="91433" marR="91433" marT="45715" marB="45715"/>
                </a:tc>
                <a:tc gridSpan="2">
                  <a:txBody>
                    <a:bodyPr/>
                    <a:lstStyle/>
                    <a:p>
                      <a:pPr marL="285750" marR="0" lvl="0"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endParaRPr lang="en-US" sz="1050" b="1"/>
                    </a:p>
                    <a:p>
                      <a:pPr marL="285750" marR="0" lvl="0"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endParaRPr lang="en-US" sz="1050" b="1"/>
                    </a:p>
                    <a:p>
                      <a:pPr marL="285750" marR="0" lvl="0"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endParaRPr lang="en-US" sz="1050" b="1"/>
                    </a:p>
                    <a:p>
                      <a:pPr marL="0" marR="0" lvl="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endParaRPr lang="en-US" sz="1050" b="1"/>
                    </a:p>
                    <a:p>
                      <a:pPr marL="0" marR="0" lvl="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endParaRPr lang="en-US" sz="1050" b="1"/>
                    </a:p>
                    <a:p>
                      <a:pPr marL="0" marR="0" lvl="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r>
                        <a:rPr lang="en-US" sz="1050" b="1"/>
                        <a:t>Use case 5.20 </a:t>
                      </a:r>
                    </a:p>
                  </a:txBody>
                  <a:tcPr marL="91433" marR="91433" marT="45715" marB="45715"/>
                </a:tc>
                <a:tc hMerge="1">
                  <a:txBody>
                    <a:bodyPr/>
                    <a:lstStyle/>
                    <a:p>
                      <a:pPr marL="0" indent="0">
                        <a:buFont typeface="Courier New" panose="02070309020205020404" pitchFamily="49" charset="0"/>
                        <a:buNone/>
                      </a:pPr>
                      <a:endParaRPr lang="en-US" sz="900" dirty="0"/>
                    </a:p>
                  </a:txBody>
                  <a:tcPr marT="45723" marB="45723"/>
                </a:tc>
                <a:tc>
                  <a:txBody>
                    <a:bodyPr/>
                    <a:lstStyle/>
                    <a:p>
                      <a:pPr marL="285750" indent="-285750">
                        <a:buFont typeface="Courier New" panose="02070309020205020404" pitchFamily="49" charset="0"/>
                        <a:buChar char="o"/>
                      </a:pPr>
                      <a:endParaRPr lang="en-US" sz="1050" b="1"/>
                    </a:p>
                    <a:p>
                      <a:pPr marL="285750" indent="-285750">
                        <a:buFont typeface="Courier New" panose="02070309020205020404" pitchFamily="49" charset="0"/>
                        <a:buChar char="o"/>
                      </a:pPr>
                      <a:endParaRPr lang="en-US" sz="1050" b="1"/>
                    </a:p>
                    <a:p>
                      <a:pPr marL="285750" indent="-285750">
                        <a:buFont typeface="Courier New" panose="02070309020205020404" pitchFamily="49" charset="0"/>
                        <a:buChar char="o"/>
                      </a:pPr>
                      <a:endParaRPr lang="en-US" sz="1050" b="1"/>
                    </a:p>
                    <a:p>
                      <a:pPr marL="0" indent="0">
                        <a:buFont typeface="Courier New" panose="02070309020205020404" pitchFamily="49" charset="0"/>
                        <a:buNone/>
                      </a:pPr>
                      <a:endParaRPr lang="en-US" sz="1050" b="1"/>
                    </a:p>
                    <a:p>
                      <a:pPr marL="285750" indent="-285750">
                        <a:buFont typeface="Courier New" panose="02070309020205020404" pitchFamily="49" charset="0"/>
                        <a:buChar char="o"/>
                      </a:pPr>
                      <a:endParaRPr lang="en-US" sz="1050" b="1"/>
                    </a:p>
                    <a:p>
                      <a:pPr marL="0" indent="0">
                        <a:buFont typeface="Courier New" panose="02070309020205020404" pitchFamily="49" charset="0"/>
                        <a:buNone/>
                      </a:pPr>
                      <a:r>
                        <a:rPr lang="en-US" sz="1050" b="1"/>
                        <a:t>Use case 5.20 </a:t>
                      </a:r>
                    </a:p>
                  </a:txBody>
                  <a:tcPr marL="91433" marR="91433" marT="45715" marB="45715"/>
                </a:tc>
                <a:tc>
                  <a:txBody>
                    <a:bodyPr/>
                    <a:lstStyle/>
                    <a:p>
                      <a:pPr marL="285750" indent="-285750">
                        <a:buFont typeface="Courier New" panose="02070309020205020404" pitchFamily="49" charset="0"/>
                        <a:buChar char="o"/>
                      </a:pPr>
                      <a:endParaRPr lang="en-US" sz="1050" b="1"/>
                    </a:p>
                    <a:p>
                      <a:pPr marL="285750" indent="-285750">
                        <a:buFont typeface="Courier New" panose="02070309020205020404" pitchFamily="49" charset="0"/>
                        <a:buChar char="o"/>
                      </a:pPr>
                      <a:endParaRPr lang="en-US" sz="1050" b="1"/>
                    </a:p>
                    <a:p>
                      <a:pPr marL="285750" indent="-285750">
                        <a:buFont typeface="Courier New" panose="02070309020205020404" pitchFamily="49" charset="0"/>
                        <a:buChar char="o"/>
                      </a:pPr>
                      <a:endParaRPr lang="en-US" sz="1050" b="1"/>
                    </a:p>
                    <a:p>
                      <a:pPr marL="0" indent="0">
                        <a:buFont typeface="Courier New" panose="02070309020205020404" pitchFamily="49" charset="0"/>
                        <a:buNone/>
                      </a:pPr>
                      <a:endParaRPr lang="en-US" sz="1050" b="1"/>
                    </a:p>
                    <a:p>
                      <a:pPr marL="285750" indent="-285750">
                        <a:buFont typeface="Courier New" panose="02070309020205020404" pitchFamily="49" charset="0"/>
                        <a:buChar char="o"/>
                      </a:pPr>
                      <a:endParaRPr lang="en-US" sz="1050" b="1"/>
                    </a:p>
                    <a:p>
                      <a:pPr marL="0" indent="0">
                        <a:buFont typeface="Courier New" panose="02070309020205020404" pitchFamily="49" charset="0"/>
                        <a:buNone/>
                      </a:pPr>
                      <a:r>
                        <a:rPr lang="en-US" sz="1050" b="1"/>
                        <a:t>Use case 5.20 </a:t>
                      </a:r>
                    </a:p>
                  </a:txBody>
                  <a:tcPr marL="91433" marR="91433" marT="45715" marB="45715"/>
                </a:tc>
                <a:extLst>
                  <a:ext uri="{0D108BD9-81ED-4DB2-BD59-A6C34878D82A}">
                    <a16:rowId xmlns:a16="http://schemas.microsoft.com/office/drawing/2014/main" val="10002"/>
                  </a:ext>
                </a:extLst>
              </a:tr>
              <a:tr h="13108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t>Collision avoidance</a:t>
                      </a:r>
                    </a:p>
                  </a:txBody>
                  <a:tcPr marL="91433" marR="91433" marT="45715" marB="45715"/>
                </a:tc>
                <a:tc gridSpan="2">
                  <a:txBody>
                    <a:bodyPr/>
                    <a:lstStyle/>
                    <a:p>
                      <a:pPr marL="0" marR="0" lvl="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r>
                        <a:rPr lang="en-US" sz="1050" b="1"/>
                        <a:t>Use case 5.12, avoid UAV (UE, or not) collision to building/tree</a:t>
                      </a:r>
                    </a:p>
                  </a:txBody>
                  <a:tcPr marL="91433" marR="91433" marT="45715" marB="45715"/>
                </a:tc>
                <a:tc hMerge="1">
                  <a:txBody>
                    <a:bodyPr/>
                    <a:lstStyle/>
                    <a:p>
                      <a:pPr marL="285750" marR="0" lvl="0" indent="-285750" algn="l" defTabSz="914400" rtl="0" eaLnBrk="1" fontAlgn="auto" latinLnBrk="0" hangingPunct="1">
                        <a:lnSpc>
                          <a:spcPct val="100000"/>
                        </a:lnSpc>
                        <a:spcBef>
                          <a:spcPts val="0"/>
                        </a:spcBef>
                        <a:spcAft>
                          <a:spcPts val="0"/>
                        </a:spcAft>
                        <a:buClrTx/>
                        <a:buSzTx/>
                        <a:buFontTx/>
                        <a:buChar char="-"/>
                        <a:tabLst/>
                        <a:defRPr/>
                      </a:pPr>
                      <a:endParaRPr lang="en-US" sz="900" dirty="0"/>
                    </a:p>
                  </a:txBody>
                  <a:tcPr marT="45723" marB="45723"/>
                </a:tc>
                <a:tc>
                  <a:txBody>
                    <a:bodyPr/>
                    <a:lstStyle/>
                    <a:p>
                      <a:pPr marL="0" indent="0">
                        <a:buFont typeface="Courier New" panose="02070309020205020404" pitchFamily="49" charset="0"/>
                        <a:buNone/>
                      </a:pPr>
                      <a:r>
                        <a:rPr lang="en-US" sz="1050" b="1"/>
                        <a:t>Use case 5.13, avoid  human (holding UE) collision to AGV</a:t>
                      </a:r>
                    </a:p>
                  </a:txBody>
                  <a:tcPr marL="91433" marR="91433" marT="45715" marB="45715"/>
                </a:tc>
                <a:tc>
                  <a:txBody>
                    <a:bodyPr/>
                    <a:lstStyle/>
                    <a:p>
                      <a:pPr marL="285750" indent="-285750">
                        <a:buFontTx/>
                        <a:buChar char="-"/>
                      </a:pPr>
                      <a:endParaRPr lang="en-US" sz="1050" b="1"/>
                    </a:p>
                  </a:txBody>
                  <a:tcPr marL="91433" marR="91433" marT="45715" marB="45715"/>
                </a:tc>
                <a:extLst>
                  <a:ext uri="{0D108BD9-81ED-4DB2-BD59-A6C34878D82A}">
                    <a16:rowId xmlns:a16="http://schemas.microsoft.com/office/drawing/2014/main" val="10003"/>
                  </a:ext>
                </a:extLst>
              </a:tr>
            </a:tbl>
          </a:graphicData>
        </a:graphic>
      </p:graphicFrame>
      <p:pic>
        <p:nvPicPr>
          <p:cNvPr id="13" name="Picture 4">
            <a:extLst>
              <a:ext uri="{FF2B5EF4-FFF2-40B4-BE49-F238E27FC236}">
                <a16:creationId xmlns:a16="http://schemas.microsoft.com/office/drawing/2014/main" id="{253EB9F6-888B-271E-1E19-94EC4C6174C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70572" y="2236091"/>
            <a:ext cx="1266825" cy="80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6">
            <a:extLst>
              <a:ext uri="{FF2B5EF4-FFF2-40B4-BE49-F238E27FC236}">
                <a16:creationId xmlns:a16="http://schemas.microsoft.com/office/drawing/2014/main" id="{2D682BFB-5960-ACE1-2AAA-2BD23D13BC0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9882" y="2220119"/>
            <a:ext cx="1627187" cy="96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7">
            <a:extLst>
              <a:ext uri="{FF2B5EF4-FFF2-40B4-BE49-F238E27FC236}">
                <a16:creationId xmlns:a16="http://schemas.microsoft.com/office/drawing/2014/main" id="{B0DE83CC-C644-86E7-CDFC-0D0953D0709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92349" y="2192573"/>
            <a:ext cx="1627187"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図 3">
            <a:extLst>
              <a:ext uri="{FF2B5EF4-FFF2-40B4-BE49-F238E27FC236}">
                <a16:creationId xmlns:a16="http://schemas.microsoft.com/office/drawing/2014/main" id="{A80F4070-E1B0-4236-0C63-1172B5FAA66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10413" y="2270580"/>
            <a:ext cx="1208087" cy="80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Grafik 23">
            <a:extLst>
              <a:ext uri="{FF2B5EF4-FFF2-40B4-BE49-F238E27FC236}">
                <a16:creationId xmlns:a16="http://schemas.microsoft.com/office/drawing/2014/main" id="{3F384465-A871-043C-DC10-43BD2DF76FD6}"/>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11624" y="3823465"/>
            <a:ext cx="15811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2">
            <a:extLst>
              <a:ext uri="{FF2B5EF4-FFF2-40B4-BE49-F238E27FC236}">
                <a16:creationId xmlns:a16="http://schemas.microsoft.com/office/drawing/2014/main" id="{5A67C00D-7CCD-96FE-D0D4-07291CA7CAA5}"/>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527925" y="3834565"/>
            <a:ext cx="1581150"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Grafik 25">
            <a:extLst>
              <a:ext uri="{FF2B5EF4-FFF2-40B4-BE49-F238E27FC236}">
                <a16:creationId xmlns:a16="http://schemas.microsoft.com/office/drawing/2014/main" id="{69F0C3EF-A718-9E3B-C331-1BD728BF9E1D}"/>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416480" y="3907271"/>
            <a:ext cx="1379537"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4">
            <a:extLst>
              <a:ext uri="{FF2B5EF4-FFF2-40B4-BE49-F238E27FC236}">
                <a16:creationId xmlns:a16="http://schemas.microsoft.com/office/drawing/2014/main" id="{3888663D-B21D-EC51-5193-BA7E270A52A5}"/>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088919" y="5043957"/>
            <a:ext cx="1941744" cy="886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9">
            <a:extLst>
              <a:ext uri="{FF2B5EF4-FFF2-40B4-BE49-F238E27FC236}">
                <a16:creationId xmlns:a16="http://schemas.microsoft.com/office/drawing/2014/main" id="{109CF517-CF49-BAB7-BFD0-0826E85475FC}"/>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459663" y="5137190"/>
            <a:ext cx="1581149" cy="837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0563977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コンテンツ プレースホルダー 2">
            <a:extLst>
              <a:ext uri="{FF2B5EF4-FFF2-40B4-BE49-F238E27FC236}">
                <a16:creationId xmlns:a16="http://schemas.microsoft.com/office/drawing/2014/main" id="{2182F06A-F12D-057A-C965-1041BD06535A}"/>
              </a:ext>
            </a:extLst>
          </p:cNvPr>
          <p:cNvSpPr>
            <a:spLocks noGrp="1"/>
          </p:cNvSpPr>
          <p:nvPr>
            <p:ph idx="1"/>
          </p:nvPr>
        </p:nvSpPr>
        <p:spPr>
          <a:xfrm>
            <a:off x="236008" y="878055"/>
            <a:ext cx="11715751" cy="5727401"/>
          </a:xfrm>
        </p:spPr>
        <p:txBody>
          <a:bodyPr/>
          <a:lstStyle/>
          <a:p>
            <a:r>
              <a:rPr lang="en-US" altLang="ja-JP" sz="1600"/>
              <a:t>SA1’s ongoing </a:t>
            </a:r>
            <a:r>
              <a:rPr lang="en-US" altLang="ja-JP" sz="1600" err="1"/>
              <a:t>FS_Sensing</a:t>
            </a:r>
            <a:r>
              <a:rPr lang="en-US" altLang="ja-JP" sz="1600"/>
              <a:t> will start the consolidation work since SA1#102 in May 2023. </a:t>
            </a:r>
          </a:p>
          <a:p>
            <a:r>
              <a:rPr lang="en-US" altLang="ja-JP" sz="1600"/>
              <a:t>There are 6 sensing modes: (were </a:t>
            </a:r>
            <a:r>
              <a:rPr lang="en-US" altLang="ja-JP" sz="1600">
                <a:solidFill>
                  <a:schemeClr val="tx1"/>
                </a:solidFill>
              </a:rPr>
              <a:t>discussed in SA1 once, but more appropriate to be </a:t>
            </a:r>
            <a:r>
              <a:rPr lang="en-US" altLang="zh-CN" sz="1600">
                <a:solidFill>
                  <a:schemeClr val="tx1"/>
                </a:solidFill>
              </a:rPr>
              <a:t>discussed</a:t>
            </a:r>
            <a:r>
              <a:rPr lang="en-US" altLang="ja-JP" sz="1600">
                <a:solidFill>
                  <a:schemeClr val="tx1"/>
                </a:solidFill>
              </a:rPr>
              <a:t> in SA2 )</a:t>
            </a:r>
          </a:p>
          <a:p>
            <a:endParaRPr lang="en-US" altLang="ja-JP" sz="1600">
              <a:solidFill>
                <a:schemeClr val="tx1"/>
              </a:solidFill>
            </a:endParaRPr>
          </a:p>
          <a:p>
            <a:endParaRPr lang="en-US" altLang="ja-JP" sz="1600"/>
          </a:p>
          <a:p>
            <a:endParaRPr lang="en-US" altLang="ja-JP" sz="1600"/>
          </a:p>
          <a:p>
            <a:endParaRPr lang="en-US" altLang="ja-JP" sz="1600"/>
          </a:p>
          <a:p>
            <a:endParaRPr lang="en-US" altLang="ja-JP" sz="1600"/>
          </a:p>
          <a:p>
            <a:endParaRPr lang="en-US" altLang="ja-JP" sz="1600"/>
          </a:p>
          <a:p>
            <a:endParaRPr lang="en-US" altLang="ja-JP" sz="1600"/>
          </a:p>
          <a:p>
            <a:pPr marL="0" indent="0">
              <a:buNone/>
            </a:pPr>
            <a:endParaRPr lang="en-US" altLang="ja-JP" sz="1600"/>
          </a:p>
          <a:p>
            <a:pPr marL="0" indent="0">
              <a:buNone/>
            </a:pPr>
            <a:endParaRPr lang="en-US" altLang="ja-JP" sz="1600"/>
          </a:p>
          <a:p>
            <a:endParaRPr lang="en-US" altLang="ja-JP" sz="1600"/>
          </a:p>
          <a:p>
            <a:pPr marL="0" indent="0">
              <a:buNone/>
            </a:pPr>
            <a:endParaRPr lang="en-US" altLang="ja-JP" sz="1600"/>
          </a:p>
          <a:p>
            <a:r>
              <a:rPr lang="en-US" altLang="ja-JP" sz="1600"/>
              <a:t>SA1 has common consensus that sensing mode (monostatic/bistatic) will not be specified/mentioned in the requirements. Solution-oriented description will restrict downstream workgroups, i.e., </a:t>
            </a:r>
            <a:r>
              <a:rPr lang="en-US" altLang="ja-JP" sz="1600">
                <a:solidFill>
                  <a:srgbClr val="FF0000"/>
                </a:solidFill>
              </a:rPr>
              <a:t>SA2</a:t>
            </a:r>
            <a:r>
              <a:rPr lang="en-US" altLang="ja-JP" sz="1600"/>
              <a:t> will decide the architecture for sensing.</a:t>
            </a:r>
          </a:p>
          <a:p>
            <a:pPr marL="0" indent="0">
              <a:buNone/>
            </a:pPr>
            <a:endParaRPr lang="en-US" altLang="ja-JP" sz="1600">
              <a:solidFill>
                <a:srgbClr val="FF0000"/>
              </a:solidFill>
            </a:endParaRPr>
          </a:p>
          <a:p>
            <a:r>
              <a:rPr lang="en-US" altLang="ja-JP" sz="1600" err="1">
                <a:solidFill>
                  <a:srgbClr val="FF0000"/>
                </a:solidFill>
              </a:rPr>
              <a:t>vivo’s</a:t>
            </a:r>
            <a:r>
              <a:rPr lang="en-US" altLang="ja-JP" sz="1600">
                <a:solidFill>
                  <a:srgbClr val="FF0000"/>
                </a:solidFill>
              </a:rPr>
              <a:t> preference</a:t>
            </a:r>
            <a:r>
              <a:rPr lang="en-US" altLang="ja-JP" sz="1600"/>
              <a:t>: Architecture should flexibly support the different sensing modes i.e. BS monostatic, BS and UE bistatic, UE monostatic and at least support sensing mode 1), 3), 4) in R19 if time is limited</a:t>
            </a:r>
          </a:p>
        </p:txBody>
      </p:sp>
      <p:sp>
        <p:nvSpPr>
          <p:cNvPr id="2" name="タイトル 1">
            <a:extLst>
              <a:ext uri="{FF2B5EF4-FFF2-40B4-BE49-F238E27FC236}">
                <a16:creationId xmlns:a16="http://schemas.microsoft.com/office/drawing/2014/main" id="{DCB10AA9-9945-22D4-F535-C76DF00FC40E}"/>
              </a:ext>
            </a:extLst>
          </p:cNvPr>
          <p:cNvSpPr>
            <a:spLocks noGrp="1"/>
          </p:cNvSpPr>
          <p:nvPr>
            <p:ph type="title"/>
          </p:nvPr>
        </p:nvSpPr>
        <p:spPr/>
        <p:txBody>
          <a:bodyPr/>
          <a:lstStyle/>
          <a:p>
            <a:r>
              <a:rPr lang="en-US" altLang="ja-JP"/>
              <a:t>Architecture considerations </a:t>
            </a:r>
            <a:endParaRPr kumimoji="1" lang="ja-JP" altLang="en-US"/>
          </a:p>
        </p:txBody>
      </p:sp>
      <p:sp>
        <p:nvSpPr>
          <p:cNvPr id="4" name="スライド番号プレースホルダー 3">
            <a:extLst>
              <a:ext uri="{FF2B5EF4-FFF2-40B4-BE49-F238E27FC236}">
                <a16:creationId xmlns:a16="http://schemas.microsoft.com/office/drawing/2014/main" id="{9F53EA6B-722F-5F03-60E4-77C0AB6EDE03}"/>
              </a:ext>
            </a:extLst>
          </p:cNvPr>
          <p:cNvSpPr>
            <a:spLocks noGrp="1"/>
          </p:cNvSpPr>
          <p:nvPr>
            <p:ph type="sldNum"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fld id="{437EB465-030E-407A-8915-648F2594A060}" type="slidenum">
              <a:rPr kumimoji="0" lang="ja-JP" altLang="de-DE" sz="800" b="0" i="0" u="none" strike="noStrike" kern="1200" cap="none" spc="0" normalizeH="0" baseline="0" noProof="0" smtClean="0">
                <a:ln>
                  <a:noFill/>
                </a:ln>
                <a:solidFill>
                  <a:srgbClr val="FFFFFF"/>
                </a:solidFill>
                <a:effectLst/>
                <a:uLnTx/>
                <a:uFillTx/>
                <a:latin typeface="Arial"/>
                <a:ea typeface="ＭＳ Ｐゴシック" pitchFamily="50" charset="-128"/>
                <a:cs typeface="Arial"/>
              </a:rPr>
              <a:pPr marL="0" marR="0" lvl="0" indent="0" algn="ctr" defTabSz="914400" rtl="0" eaLnBrk="1" fontAlgn="base" latinLnBrk="0" hangingPunct="1">
                <a:lnSpc>
                  <a:spcPct val="100000"/>
                </a:lnSpc>
                <a:spcBef>
                  <a:spcPct val="0"/>
                </a:spcBef>
                <a:spcAft>
                  <a:spcPct val="0"/>
                </a:spcAft>
                <a:buClrTx/>
                <a:buSzTx/>
                <a:buFontTx/>
                <a:buNone/>
                <a:tabLst/>
                <a:defRPr/>
              </a:pPr>
              <a:t>49</a:t>
            </a:fld>
            <a:endParaRPr kumimoji="0" lang="de-DE" altLang="ja-JP" sz="800" b="0" i="0" u="none" strike="noStrike" kern="1200" cap="none" spc="0" normalizeH="0" baseline="0" noProof="0">
              <a:ln>
                <a:noFill/>
              </a:ln>
              <a:solidFill>
                <a:srgbClr val="FFFFFF"/>
              </a:solidFill>
              <a:effectLst/>
              <a:uLnTx/>
              <a:uFillTx/>
              <a:latin typeface="Arial"/>
              <a:ea typeface="ＭＳ Ｐゴシック" pitchFamily="50" charset="-128"/>
              <a:cs typeface="Arial"/>
            </a:endParaRPr>
          </a:p>
        </p:txBody>
      </p:sp>
      <p:graphicFrame>
        <p:nvGraphicFramePr>
          <p:cNvPr id="9" name="Table 40">
            <a:extLst>
              <a:ext uri="{FF2B5EF4-FFF2-40B4-BE49-F238E27FC236}">
                <a16:creationId xmlns:a16="http://schemas.microsoft.com/office/drawing/2014/main" id="{D65CD7EC-9F56-08C2-48CA-734B17E8C706}"/>
              </a:ext>
            </a:extLst>
          </p:cNvPr>
          <p:cNvGraphicFramePr>
            <a:graphicFrameLocks noGrp="1"/>
          </p:cNvGraphicFramePr>
          <p:nvPr>
            <p:extLst/>
          </p:nvPr>
        </p:nvGraphicFramePr>
        <p:xfrm>
          <a:off x="814563" y="1933678"/>
          <a:ext cx="10199688" cy="2881312"/>
        </p:xfrm>
        <a:graphic>
          <a:graphicData uri="http://schemas.openxmlformats.org/drawingml/2006/table">
            <a:tbl>
              <a:tblPr firstRow="1" bandRow="1"/>
              <a:tblGrid>
                <a:gridCol w="3399896">
                  <a:extLst>
                    <a:ext uri="{9D8B030D-6E8A-4147-A177-3AD203B41FA5}">
                      <a16:colId xmlns:a16="http://schemas.microsoft.com/office/drawing/2014/main" val="20000"/>
                    </a:ext>
                  </a:extLst>
                </a:gridCol>
                <a:gridCol w="3399896">
                  <a:extLst>
                    <a:ext uri="{9D8B030D-6E8A-4147-A177-3AD203B41FA5}">
                      <a16:colId xmlns:a16="http://schemas.microsoft.com/office/drawing/2014/main" val="20001"/>
                    </a:ext>
                  </a:extLst>
                </a:gridCol>
                <a:gridCol w="3399896">
                  <a:extLst>
                    <a:ext uri="{9D8B030D-6E8A-4147-A177-3AD203B41FA5}">
                      <a16:colId xmlns:a16="http://schemas.microsoft.com/office/drawing/2014/main" val="20002"/>
                    </a:ext>
                  </a:extLst>
                </a:gridCol>
              </a:tblGrid>
              <a:tr h="306928">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algn="l" defTabSz="914400" rtl="0" eaLnBrk="1" latinLnBrk="0" hangingPunct="1"/>
                      <a:r>
                        <a:rPr kumimoji="1" lang="en-US" sz="1400" b="1" kern="1200">
                          <a:solidFill>
                            <a:schemeClr val="bg1"/>
                          </a:solidFill>
                          <a:latin typeface="+mn-lt"/>
                          <a:ea typeface="+mn-ea"/>
                          <a:cs typeface="+mn-cs"/>
                        </a:rPr>
                        <a:t>Base station oriented</a:t>
                      </a:r>
                      <a:endParaRPr kumimoji="1" lang="LID4096" sz="1400" b="1" kern="1200">
                        <a:solidFill>
                          <a:schemeClr val="bg1"/>
                        </a:solidFill>
                        <a:latin typeface="+mn-lt"/>
                        <a:ea typeface="+mn-ea"/>
                        <a:cs typeface="+mn-cs"/>
                      </a:endParaRPr>
                    </a:p>
                  </a:txBody>
                  <a:tcPr marL="91427" marR="91427" marT="45722" marB="45722">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gradFill flip="none" rotWithShape="1">
                      <a:gsLst>
                        <a:gs pos="0">
                          <a:srgbClr val="3366FF">
                            <a:shade val="30000"/>
                            <a:satMod val="115000"/>
                          </a:srgbClr>
                        </a:gs>
                        <a:gs pos="50000">
                          <a:srgbClr val="3366FF">
                            <a:shade val="67500"/>
                            <a:satMod val="115000"/>
                          </a:srgbClr>
                        </a:gs>
                        <a:gs pos="100000">
                          <a:srgbClr val="3366FF">
                            <a:shade val="100000"/>
                            <a:satMod val="115000"/>
                          </a:srgbClr>
                        </a:gs>
                      </a:gsLst>
                      <a:lin ang="8100000" scaled="1"/>
                      <a:tileRect/>
                    </a:gra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algn="l" defTabSz="914400" rtl="0" eaLnBrk="1" latinLnBrk="0" hangingPunct="1"/>
                      <a:r>
                        <a:rPr kumimoji="1" lang="en-US" sz="1400" b="1" kern="1200">
                          <a:solidFill>
                            <a:schemeClr val="bg1"/>
                          </a:solidFill>
                          <a:latin typeface="+mn-lt"/>
                          <a:ea typeface="+mn-ea"/>
                          <a:cs typeface="+mn-cs"/>
                        </a:rPr>
                        <a:t>Base station and UE</a:t>
                      </a:r>
                      <a:endParaRPr kumimoji="1" lang="LID4096" sz="1400" b="1" kern="1200">
                        <a:solidFill>
                          <a:schemeClr val="bg1"/>
                        </a:solidFill>
                        <a:latin typeface="+mn-lt"/>
                        <a:ea typeface="+mn-ea"/>
                        <a:cs typeface="+mn-cs"/>
                      </a:endParaRPr>
                    </a:p>
                  </a:txBody>
                  <a:tcPr marL="91427" marR="91427" marT="45722" marB="45722">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gradFill flip="none" rotWithShape="1">
                      <a:gsLst>
                        <a:gs pos="0">
                          <a:srgbClr val="3366FF">
                            <a:shade val="30000"/>
                            <a:satMod val="115000"/>
                          </a:srgbClr>
                        </a:gs>
                        <a:gs pos="50000">
                          <a:srgbClr val="3366FF">
                            <a:shade val="67500"/>
                            <a:satMod val="115000"/>
                          </a:srgbClr>
                        </a:gs>
                        <a:gs pos="100000">
                          <a:srgbClr val="3366FF">
                            <a:shade val="100000"/>
                            <a:satMod val="115000"/>
                          </a:srgbClr>
                        </a:gs>
                      </a:gsLst>
                      <a:lin ang="8100000" scaled="1"/>
                      <a:tileRect/>
                    </a:gra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algn="l" defTabSz="914400" rtl="0" eaLnBrk="1" latinLnBrk="0" hangingPunct="1"/>
                      <a:r>
                        <a:rPr kumimoji="1" lang="en-US" sz="1400" b="1" kern="1200">
                          <a:solidFill>
                            <a:schemeClr val="bg1"/>
                          </a:solidFill>
                          <a:latin typeface="+mn-lt"/>
                          <a:ea typeface="+mn-ea"/>
                          <a:cs typeface="+mn-cs"/>
                        </a:rPr>
                        <a:t>UE oriented</a:t>
                      </a:r>
                      <a:endParaRPr kumimoji="1" lang="LID4096" sz="1400" b="1" kern="1200">
                        <a:solidFill>
                          <a:schemeClr val="bg1"/>
                        </a:solidFill>
                        <a:latin typeface="+mn-lt"/>
                        <a:ea typeface="+mn-ea"/>
                        <a:cs typeface="+mn-cs"/>
                      </a:endParaRPr>
                    </a:p>
                  </a:txBody>
                  <a:tcPr marL="91427" marR="91427" marT="45722" marB="45722">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gradFill flip="none" rotWithShape="1">
                      <a:gsLst>
                        <a:gs pos="0">
                          <a:srgbClr val="3366FF">
                            <a:shade val="30000"/>
                            <a:satMod val="115000"/>
                          </a:srgbClr>
                        </a:gs>
                        <a:gs pos="50000">
                          <a:srgbClr val="3366FF">
                            <a:shade val="67500"/>
                            <a:satMod val="115000"/>
                          </a:srgbClr>
                        </a:gs>
                        <a:gs pos="100000">
                          <a:srgbClr val="3366FF">
                            <a:shade val="100000"/>
                            <a:satMod val="115000"/>
                          </a:srgbClr>
                        </a:gs>
                      </a:gsLst>
                      <a:lin ang="8100000" scaled="1"/>
                      <a:tileRect/>
                    </a:gradFill>
                  </a:tcPr>
                </a:tc>
                <a:extLst>
                  <a:ext uri="{0D108BD9-81ED-4DB2-BD59-A6C34878D82A}">
                    <a16:rowId xmlns:a16="http://schemas.microsoft.com/office/drawing/2014/main" val="10000"/>
                  </a:ext>
                </a:extLst>
              </a:tr>
              <a:tr h="1287192">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endParaRPr lang="LID4096" sz="1400"/>
                    </a:p>
                  </a:txBody>
                  <a:tcPr marL="91427" marR="91427" marT="45722" marB="45722">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endParaRPr lang="LID4096" sz="1400"/>
                    </a:p>
                  </a:txBody>
                  <a:tcPr marL="91427" marR="91427" marT="45722" marB="45722">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endParaRPr lang="LID4096" sz="1400"/>
                    </a:p>
                  </a:txBody>
                  <a:tcPr marL="91427" marR="91427" marT="45722" marB="45722">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1287192">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endParaRPr lang="LID4096" sz="1400"/>
                    </a:p>
                  </a:txBody>
                  <a:tcPr marL="91427" marR="91427" marT="45722" marB="45722">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endParaRPr lang="LID4096" sz="1400"/>
                    </a:p>
                  </a:txBody>
                  <a:tcPr marL="91427" marR="91427" marT="45722" marB="45722">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endParaRPr lang="LID4096" sz="1400"/>
                    </a:p>
                  </a:txBody>
                  <a:tcPr marL="91427" marR="91427" marT="45722" marB="45722">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
        <p:nvSpPr>
          <p:cNvPr id="10" name="TextBox 47">
            <a:extLst>
              <a:ext uri="{FF2B5EF4-FFF2-40B4-BE49-F238E27FC236}">
                <a16:creationId xmlns:a16="http://schemas.microsoft.com/office/drawing/2014/main" id="{50C85937-5584-5274-BFD0-BEEFC4DBC024}"/>
              </a:ext>
            </a:extLst>
          </p:cNvPr>
          <p:cNvSpPr txBox="1">
            <a:spLocks noChangeArrowheads="1"/>
          </p:cNvSpPr>
          <p:nvPr/>
        </p:nvSpPr>
        <p:spPr bwMode="auto">
          <a:xfrm>
            <a:off x="873300" y="3194153"/>
            <a:ext cx="30114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LID4096" sz="1200" b="0" i="0" u="none" strike="noStrike" kern="1200" cap="none" spc="0" normalizeH="0" baseline="0" noProof="0">
                <a:ln>
                  <a:noFill/>
                </a:ln>
                <a:solidFill>
                  <a:prstClr val="black"/>
                </a:solidFill>
                <a:effectLst/>
                <a:uLnTx/>
                <a:uFillTx/>
                <a:latin typeface="Arial" panose="020B0604020202020204" pitchFamily="34" charset="0"/>
                <a:ea typeface="ＭＳ Ｐゴシック"/>
                <a:cs typeface="Arial"/>
              </a:rPr>
              <a:t>1) </a:t>
            </a:r>
            <a:r>
              <a:rPr kumimoji="0" lang="en-US" altLang="LID4096" sz="1200" b="0" i="0" u="none" strike="noStrike" kern="1200" cap="none" spc="0" normalizeH="0" baseline="0" noProof="0" err="1">
                <a:ln>
                  <a:noFill/>
                </a:ln>
                <a:solidFill>
                  <a:prstClr val="black"/>
                </a:solidFill>
                <a:effectLst/>
                <a:uLnTx/>
                <a:uFillTx/>
                <a:latin typeface="Arial" panose="020B0604020202020204" pitchFamily="34" charset="0"/>
                <a:ea typeface="ＭＳ Ｐゴシック"/>
                <a:cs typeface="Arial"/>
              </a:rPr>
              <a:t>gNB</a:t>
            </a:r>
            <a:r>
              <a:rPr kumimoji="0" lang="en-US" altLang="LID4096" sz="1200" b="0" i="0" u="none" strike="noStrike" kern="1200" cap="none" spc="0" normalizeH="0" baseline="0" noProof="0">
                <a:ln>
                  <a:noFill/>
                </a:ln>
                <a:solidFill>
                  <a:prstClr val="black"/>
                </a:solidFill>
                <a:effectLst/>
                <a:uLnTx/>
                <a:uFillTx/>
                <a:latin typeface="Arial" panose="020B0604020202020204" pitchFamily="34" charset="0"/>
                <a:ea typeface="ＭＳ Ｐゴシック"/>
                <a:cs typeface="Arial"/>
              </a:rPr>
              <a:t>-to-</a:t>
            </a:r>
            <a:r>
              <a:rPr kumimoji="0" lang="en-US" altLang="LID4096" sz="1200" b="0" i="0" u="none" strike="noStrike" kern="1200" cap="none" spc="0" normalizeH="0" baseline="0" noProof="0" err="1">
                <a:ln>
                  <a:noFill/>
                </a:ln>
                <a:solidFill>
                  <a:prstClr val="black"/>
                </a:solidFill>
                <a:effectLst/>
                <a:uLnTx/>
                <a:uFillTx/>
                <a:latin typeface="Arial" panose="020B0604020202020204" pitchFamily="34" charset="0"/>
                <a:ea typeface="ＭＳ Ｐゴシック"/>
                <a:cs typeface="Arial"/>
              </a:rPr>
              <a:t>gNB</a:t>
            </a:r>
            <a:r>
              <a:rPr kumimoji="0" lang="en-US" altLang="LID4096" sz="1200" b="0" i="0" u="none" strike="noStrike" kern="1200" cap="none" spc="0" normalizeH="0" baseline="0" noProof="0">
                <a:ln>
                  <a:noFill/>
                </a:ln>
                <a:solidFill>
                  <a:prstClr val="black"/>
                </a:solidFill>
                <a:effectLst/>
                <a:uLnTx/>
                <a:uFillTx/>
                <a:latin typeface="Arial" panose="020B0604020202020204" pitchFamily="34" charset="0"/>
                <a:ea typeface="ＭＳ Ｐゴシック"/>
                <a:cs typeface="Arial"/>
              </a:rPr>
              <a:t>, monostatic</a:t>
            </a:r>
            <a:endParaRPr kumimoji="0" lang="LID4096" altLang="LID4096" sz="1200" b="0" i="0" u="none" strike="noStrike" kern="1200" cap="none" spc="0" normalizeH="0" baseline="0" noProof="0">
              <a:ln>
                <a:noFill/>
              </a:ln>
              <a:solidFill>
                <a:prstClr val="black"/>
              </a:solidFill>
              <a:effectLst/>
              <a:uLnTx/>
              <a:uFillTx/>
              <a:latin typeface="Arial" panose="020B0604020202020204" pitchFamily="34" charset="0"/>
              <a:ea typeface="ＭＳ Ｐゴシック"/>
              <a:cs typeface="Arial"/>
            </a:endParaRPr>
          </a:p>
        </p:txBody>
      </p:sp>
      <p:sp>
        <p:nvSpPr>
          <p:cNvPr id="11" name="TextBox 48">
            <a:extLst>
              <a:ext uri="{FF2B5EF4-FFF2-40B4-BE49-F238E27FC236}">
                <a16:creationId xmlns:a16="http://schemas.microsoft.com/office/drawing/2014/main" id="{EE0549FC-433A-CD66-B3B8-AF2860DBFCD9}"/>
              </a:ext>
            </a:extLst>
          </p:cNvPr>
          <p:cNvSpPr txBox="1">
            <a:spLocks noChangeArrowheads="1"/>
          </p:cNvSpPr>
          <p:nvPr/>
        </p:nvSpPr>
        <p:spPr bwMode="auto">
          <a:xfrm>
            <a:off x="873300" y="4419703"/>
            <a:ext cx="30114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LID4096" sz="1200" b="0" i="0" u="none" strike="noStrike" kern="1200" cap="none" spc="0" normalizeH="0" baseline="0" noProof="0">
                <a:ln>
                  <a:noFill/>
                </a:ln>
                <a:solidFill>
                  <a:prstClr val="black"/>
                </a:solidFill>
                <a:effectLst/>
                <a:uLnTx/>
                <a:uFillTx/>
                <a:latin typeface="Arial" panose="020B0604020202020204" pitchFamily="34" charset="0"/>
                <a:ea typeface="ＭＳ Ｐゴシック"/>
                <a:cs typeface="Arial"/>
              </a:rPr>
              <a:t>2) gNB1-to-gNB2, bistatic</a:t>
            </a:r>
            <a:endParaRPr kumimoji="0" lang="LID4096" altLang="LID4096" sz="1200" b="0" i="0" u="none" strike="noStrike" kern="1200" cap="none" spc="0" normalizeH="0" baseline="0" noProof="0">
              <a:ln>
                <a:noFill/>
              </a:ln>
              <a:solidFill>
                <a:prstClr val="black"/>
              </a:solidFill>
              <a:effectLst/>
              <a:uLnTx/>
              <a:uFillTx/>
              <a:latin typeface="Arial" panose="020B0604020202020204" pitchFamily="34" charset="0"/>
              <a:ea typeface="ＭＳ Ｐゴシック"/>
              <a:cs typeface="Arial"/>
            </a:endParaRPr>
          </a:p>
        </p:txBody>
      </p:sp>
      <p:sp>
        <p:nvSpPr>
          <p:cNvPr id="12" name="TextBox 49">
            <a:extLst>
              <a:ext uri="{FF2B5EF4-FFF2-40B4-BE49-F238E27FC236}">
                <a16:creationId xmlns:a16="http://schemas.microsoft.com/office/drawing/2014/main" id="{8B728C3C-0593-71D9-97E6-C6C737B68286}"/>
              </a:ext>
            </a:extLst>
          </p:cNvPr>
          <p:cNvSpPr txBox="1">
            <a:spLocks noChangeArrowheads="1"/>
          </p:cNvSpPr>
          <p:nvPr/>
        </p:nvSpPr>
        <p:spPr bwMode="auto">
          <a:xfrm>
            <a:off x="4310238" y="3194153"/>
            <a:ext cx="30114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LID4096" sz="1200" b="0" i="0" u="none" strike="noStrike" kern="1200" cap="none" spc="0" normalizeH="0" baseline="0" noProof="0">
                <a:ln>
                  <a:noFill/>
                </a:ln>
                <a:solidFill>
                  <a:prstClr val="black"/>
                </a:solidFill>
                <a:effectLst/>
                <a:uLnTx/>
                <a:uFillTx/>
                <a:latin typeface="Arial" panose="020B0604020202020204" pitchFamily="34" charset="0"/>
                <a:ea typeface="ＭＳ Ｐゴシック"/>
                <a:cs typeface="Arial"/>
              </a:rPr>
              <a:t>3) gNB-to-UE, Bistatic</a:t>
            </a:r>
            <a:endParaRPr kumimoji="0" lang="LID4096" altLang="LID4096" sz="1200" b="0" i="0" u="none" strike="noStrike" kern="1200" cap="none" spc="0" normalizeH="0" baseline="0" noProof="0">
              <a:ln>
                <a:noFill/>
              </a:ln>
              <a:solidFill>
                <a:prstClr val="black"/>
              </a:solidFill>
              <a:effectLst/>
              <a:uLnTx/>
              <a:uFillTx/>
              <a:latin typeface="Arial" panose="020B0604020202020204" pitchFamily="34" charset="0"/>
              <a:ea typeface="ＭＳ Ｐゴシック"/>
              <a:cs typeface="Arial"/>
            </a:endParaRPr>
          </a:p>
        </p:txBody>
      </p:sp>
      <p:sp>
        <p:nvSpPr>
          <p:cNvPr id="13" name="TextBox 50">
            <a:extLst>
              <a:ext uri="{FF2B5EF4-FFF2-40B4-BE49-F238E27FC236}">
                <a16:creationId xmlns:a16="http://schemas.microsoft.com/office/drawing/2014/main" id="{648D7602-9B57-47F0-3B09-28D406846240}"/>
              </a:ext>
            </a:extLst>
          </p:cNvPr>
          <p:cNvSpPr txBox="1">
            <a:spLocks noChangeArrowheads="1"/>
          </p:cNvSpPr>
          <p:nvPr/>
        </p:nvSpPr>
        <p:spPr bwMode="auto">
          <a:xfrm>
            <a:off x="4310238" y="4446690"/>
            <a:ext cx="3011487"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LID4096" sz="1200" b="0" i="0" u="none" strike="noStrike" kern="1200" cap="none" spc="0" normalizeH="0" baseline="0" noProof="0">
                <a:ln>
                  <a:noFill/>
                </a:ln>
                <a:solidFill>
                  <a:prstClr val="black"/>
                </a:solidFill>
                <a:effectLst/>
                <a:uLnTx/>
                <a:uFillTx/>
                <a:latin typeface="Arial" panose="020B0604020202020204" pitchFamily="34" charset="0"/>
                <a:ea typeface="ＭＳ Ｐゴシック"/>
                <a:cs typeface="Arial"/>
              </a:rPr>
              <a:t>4) UE-to-gNB, Bistatic</a:t>
            </a:r>
            <a:endParaRPr kumimoji="0" lang="LID4096" altLang="LID4096" sz="1200" b="0" i="0" u="none" strike="noStrike" kern="1200" cap="none" spc="0" normalizeH="0" baseline="0" noProof="0">
              <a:ln>
                <a:noFill/>
              </a:ln>
              <a:solidFill>
                <a:prstClr val="black"/>
              </a:solidFill>
              <a:effectLst/>
              <a:uLnTx/>
              <a:uFillTx/>
              <a:latin typeface="Arial" panose="020B0604020202020204" pitchFamily="34" charset="0"/>
              <a:ea typeface="ＭＳ Ｐゴシック"/>
              <a:cs typeface="Arial"/>
            </a:endParaRPr>
          </a:p>
        </p:txBody>
      </p:sp>
      <p:sp>
        <p:nvSpPr>
          <p:cNvPr id="14" name="TextBox 51">
            <a:extLst>
              <a:ext uri="{FF2B5EF4-FFF2-40B4-BE49-F238E27FC236}">
                <a16:creationId xmlns:a16="http://schemas.microsoft.com/office/drawing/2014/main" id="{B4D98B28-9FFB-A3AB-2E0B-E62DB68428BD}"/>
              </a:ext>
            </a:extLst>
          </p:cNvPr>
          <p:cNvSpPr txBox="1">
            <a:spLocks noChangeArrowheads="1"/>
          </p:cNvSpPr>
          <p:nvPr/>
        </p:nvSpPr>
        <p:spPr bwMode="auto">
          <a:xfrm>
            <a:off x="7859888" y="3194153"/>
            <a:ext cx="30114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LID4096" sz="1200" b="0" i="0" u="none" strike="noStrike" kern="1200" cap="none" spc="0" normalizeH="0" baseline="0" noProof="0">
                <a:ln>
                  <a:noFill/>
                </a:ln>
                <a:solidFill>
                  <a:prstClr val="black"/>
                </a:solidFill>
                <a:effectLst/>
                <a:uLnTx/>
                <a:uFillTx/>
                <a:latin typeface="Arial" panose="020B0604020202020204" pitchFamily="34" charset="0"/>
                <a:ea typeface="ＭＳ Ｐゴシック"/>
                <a:cs typeface="Arial"/>
              </a:rPr>
              <a:t>5) UE-to-UE, Monostatic</a:t>
            </a:r>
            <a:endParaRPr kumimoji="0" lang="LID4096" altLang="LID4096" sz="1200" b="0" i="0" u="none" strike="noStrike" kern="1200" cap="none" spc="0" normalizeH="0" baseline="0" noProof="0">
              <a:ln>
                <a:noFill/>
              </a:ln>
              <a:solidFill>
                <a:prstClr val="black"/>
              </a:solidFill>
              <a:effectLst/>
              <a:uLnTx/>
              <a:uFillTx/>
              <a:latin typeface="Arial" panose="020B0604020202020204" pitchFamily="34" charset="0"/>
              <a:ea typeface="ＭＳ Ｐゴシック"/>
              <a:cs typeface="Arial"/>
            </a:endParaRPr>
          </a:p>
        </p:txBody>
      </p:sp>
      <p:sp>
        <p:nvSpPr>
          <p:cNvPr id="15" name="TextBox 52">
            <a:extLst>
              <a:ext uri="{FF2B5EF4-FFF2-40B4-BE49-F238E27FC236}">
                <a16:creationId xmlns:a16="http://schemas.microsoft.com/office/drawing/2014/main" id="{01D44E5C-7DF3-5F27-1032-3D965D3379C4}"/>
              </a:ext>
            </a:extLst>
          </p:cNvPr>
          <p:cNvSpPr txBox="1">
            <a:spLocks noChangeArrowheads="1"/>
          </p:cNvSpPr>
          <p:nvPr/>
        </p:nvSpPr>
        <p:spPr bwMode="auto">
          <a:xfrm>
            <a:off x="7859888" y="4419703"/>
            <a:ext cx="30114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LID4096" sz="1200" b="0" i="0" u="none" strike="noStrike" kern="1200" cap="none" spc="0" normalizeH="0" baseline="0" noProof="0">
                <a:ln>
                  <a:noFill/>
                </a:ln>
                <a:solidFill>
                  <a:prstClr val="black"/>
                </a:solidFill>
                <a:effectLst/>
                <a:uLnTx/>
                <a:uFillTx/>
                <a:latin typeface="Arial" panose="020B0604020202020204" pitchFamily="34" charset="0"/>
                <a:ea typeface="ＭＳ Ｐゴシック"/>
                <a:cs typeface="Arial"/>
              </a:rPr>
              <a:t>6) UE1-to-UE2, Bistatic</a:t>
            </a:r>
            <a:endParaRPr kumimoji="0" lang="LID4096" altLang="LID4096" sz="1200" b="0" i="0" u="none" strike="noStrike" kern="1200" cap="none" spc="0" normalizeH="0" baseline="0" noProof="0">
              <a:ln>
                <a:noFill/>
              </a:ln>
              <a:solidFill>
                <a:prstClr val="black"/>
              </a:solidFill>
              <a:effectLst/>
              <a:uLnTx/>
              <a:uFillTx/>
              <a:latin typeface="Arial" panose="020B0604020202020204" pitchFamily="34" charset="0"/>
              <a:ea typeface="ＭＳ Ｐゴシック"/>
              <a:cs typeface="Arial"/>
            </a:endParaRPr>
          </a:p>
        </p:txBody>
      </p:sp>
      <p:pic>
        <p:nvPicPr>
          <p:cNvPr id="16" name="図 21">
            <a:extLst>
              <a:ext uri="{FF2B5EF4-FFF2-40B4-BE49-F238E27FC236}">
                <a16:creationId xmlns:a16="http://schemas.microsoft.com/office/drawing/2014/main" id="{8EDA7CCF-2F35-CE25-35D0-F5BEA4853AC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36094" y="2319100"/>
            <a:ext cx="14859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図 22">
            <a:extLst>
              <a:ext uri="{FF2B5EF4-FFF2-40B4-BE49-F238E27FC236}">
                <a16:creationId xmlns:a16="http://schemas.microsoft.com/office/drawing/2014/main" id="{054F97A9-1D44-28A1-E9E5-408F59E9F106}"/>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70994" y="3693421"/>
            <a:ext cx="1816100"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図 23">
            <a:extLst>
              <a:ext uri="{FF2B5EF4-FFF2-40B4-BE49-F238E27FC236}">
                <a16:creationId xmlns:a16="http://schemas.microsoft.com/office/drawing/2014/main" id="{3F0A04C6-EC74-2F7F-F35B-76A8BAAB30D5}"/>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155340" y="2407707"/>
            <a:ext cx="177323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4">
            <a:extLst>
              <a:ext uri="{FF2B5EF4-FFF2-40B4-BE49-F238E27FC236}">
                <a16:creationId xmlns:a16="http://schemas.microsoft.com/office/drawing/2014/main" id="{98C4E261-1214-ED11-6F03-17796A81548B}"/>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177410" y="3708274"/>
            <a:ext cx="1755775" cy="82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図 24">
            <a:extLst>
              <a:ext uri="{FF2B5EF4-FFF2-40B4-BE49-F238E27FC236}">
                <a16:creationId xmlns:a16="http://schemas.microsoft.com/office/drawing/2014/main" id="{299C20BA-F5D9-D5C1-F56F-7456116CD66E}"/>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443864" y="2361994"/>
            <a:ext cx="1630362"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図 25">
            <a:extLst>
              <a:ext uri="{FF2B5EF4-FFF2-40B4-BE49-F238E27FC236}">
                <a16:creationId xmlns:a16="http://schemas.microsoft.com/office/drawing/2014/main" id="{07460C73-150F-3EA0-E009-B5AF93F0C614}"/>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443864" y="3708274"/>
            <a:ext cx="188436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503323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Overall View on Rel-19 Content</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1188382159"/>
              </p:ext>
            </p:extLst>
          </p:nvPr>
        </p:nvGraphicFramePr>
        <p:xfrm>
          <a:off x="60858" y="1796733"/>
          <a:ext cx="12070284" cy="4800600"/>
        </p:xfrm>
        <a:graphic>
          <a:graphicData uri="http://schemas.openxmlformats.org/drawingml/2006/table">
            <a:tbl>
              <a:tblPr firstRow="1" bandRow="1">
                <a:tableStyleId>{5C22544A-7EE6-4342-B048-85BDC9FD1C3A}</a:tableStyleId>
              </a:tblPr>
              <a:tblGrid>
                <a:gridCol w="637758">
                  <a:extLst>
                    <a:ext uri="{9D8B030D-6E8A-4147-A177-3AD203B41FA5}">
                      <a16:colId xmlns:a16="http://schemas.microsoft.com/office/drawing/2014/main" val="2236238882"/>
                    </a:ext>
                  </a:extLst>
                </a:gridCol>
                <a:gridCol w="1301634">
                  <a:extLst>
                    <a:ext uri="{9D8B030D-6E8A-4147-A177-3AD203B41FA5}">
                      <a16:colId xmlns:a16="http://schemas.microsoft.com/office/drawing/2014/main" val="562605877"/>
                    </a:ext>
                  </a:extLst>
                </a:gridCol>
                <a:gridCol w="5294571">
                  <a:extLst>
                    <a:ext uri="{9D8B030D-6E8A-4147-A177-3AD203B41FA5}">
                      <a16:colId xmlns:a16="http://schemas.microsoft.com/office/drawing/2014/main" val="824553124"/>
                    </a:ext>
                  </a:extLst>
                </a:gridCol>
                <a:gridCol w="1395051">
                  <a:extLst>
                    <a:ext uri="{9D8B030D-6E8A-4147-A177-3AD203B41FA5}">
                      <a16:colId xmlns:a16="http://schemas.microsoft.com/office/drawing/2014/main" val="4265244648"/>
                    </a:ext>
                  </a:extLst>
                </a:gridCol>
                <a:gridCol w="1087309">
                  <a:extLst>
                    <a:ext uri="{9D8B030D-6E8A-4147-A177-3AD203B41FA5}">
                      <a16:colId xmlns:a16="http://schemas.microsoft.com/office/drawing/2014/main" val="714072198"/>
                    </a:ext>
                  </a:extLst>
                </a:gridCol>
                <a:gridCol w="1288997">
                  <a:extLst>
                    <a:ext uri="{9D8B030D-6E8A-4147-A177-3AD203B41FA5}">
                      <a16:colId xmlns:a16="http://schemas.microsoft.com/office/drawing/2014/main" val="1390949308"/>
                    </a:ext>
                  </a:extLst>
                </a:gridCol>
                <a:gridCol w="1064964">
                  <a:extLst>
                    <a:ext uri="{9D8B030D-6E8A-4147-A177-3AD203B41FA5}">
                      <a16:colId xmlns:a16="http://schemas.microsoft.com/office/drawing/2014/main" val="129207063"/>
                    </a:ext>
                  </a:extLst>
                </a:gridCol>
              </a:tblGrid>
              <a:tr h="370840">
                <a:tc>
                  <a:txBody>
                    <a:bodyPr/>
                    <a:lstStyle/>
                    <a:p>
                      <a:pPr algn="ctr"/>
                      <a:r>
                        <a:rPr lang="en-US" sz="1100"/>
                        <a:t>S.NO.</a:t>
                      </a:r>
                    </a:p>
                  </a:txBody>
                  <a:tcPr/>
                </a:tc>
                <a:tc>
                  <a:txBody>
                    <a:bodyPr/>
                    <a:lstStyle/>
                    <a:p>
                      <a:pPr algn="ctr"/>
                      <a:r>
                        <a:rPr lang="en-US" sz="1100"/>
                        <a:t>Title </a:t>
                      </a:r>
                    </a:p>
                  </a:txBody>
                  <a:tcPr/>
                </a:tc>
                <a:tc>
                  <a:txBody>
                    <a:bodyPr/>
                    <a:lstStyle/>
                    <a:p>
                      <a:pPr algn="ctr"/>
                      <a:r>
                        <a:rPr lang="en-US" sz="1100"/>
                        <a:t>Brief Description and Key Objectives</a:t>
                      </a:r>
                    </a:p>
                    <a:p>
                      <a:pPr algn="ctr"/>
                      <a:endParaRPr lang="en-US" sz="11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a:t>Related Stage-1 Study/Work Item</a:t>
                      </a:r>
                    </a:p>
                  </a:txBody>
                  <a:tcPr/>
                </a:tc>
                <a:tc>
                  <a:txBody>
                    <a:bodyPr/>
                    <a:lstStyle/>
                    <a:p>
                      <a:pPr algn="ctr"/>
                      <a:r>
                        <a:rPr lang="en-US" sz="1100"/>
                        <a:t>Lead Stage-2 WG </a:t>
                      </a:r>
                    </a:p>
                  </a:txBody>
                  <a:tcPr/>
                </a:tc>
                <a:tc>
                  <a:txBody>
                    <a:bodyPr/>
                    <a:lstStyle/>
                    <a:p>
                      <a:pPr algn="ctr"/>
                      <a:r>
                        <a:rPr lang="en-US" sz="1100"/>
                        <a:t>RAN dependencies</a:t>
                      </a:r>
                    </a:p>
                  </a:txBody>
                  <a:tcPr/>
                </a:tc>
                <a:tc>
                  <a:txBody>
                    <a:bodyPr/>
                    <a:lstStyle/>
                    <a:p>
                      <a:pPr algn="ctr"/>
                      <a:r>
                        <a:rPr lang="en-US" sz="1100"/>
                        <a:t>Other WG dependencies</a:t>
                      </a:r>
                    </a:p>
                  </a:txBody>
                  <a:tcPr/>
                </a:tc>
                <a:extLst>
                  <a:ext uri="{0D108BD9-81ED-4DB2-BD59-A6C34878D82A}">
                    <a16:rowId xmlns:a16="http://schemas.microsoft.com/office/drawing/2014/main" val="4108668729"/>
                  </a:ext>
                </a:extLst>
              </a:tr>
              <a:tr h="370840">
                <a:tc>
                  <a:txBody>
                    <a:bodyPr/>
                    <a:lstStyle/>
                    <a:p>
                      <a:r>
                        <a:rPr lang="en-US" altLang="zh-CN" sz="1100" i="0">
                          <a:solidFill>
                            <a:schemeClr val="tx1"/>
                          </a:solidFill>
                        </a:rPr>
                        <a:t>5</a:t>
                      </a:r>
                      <a:endParaRPr lang="en-US" sz="1100" i="0">
                        <a:solidFill>
                          <a:schemeClr val="tx1"/>
                        </a:solidFill>
                      </a:endParaRPr>
                    </a:p>
                  </a:txBody>
                  <a:tcPr/>
                </a:tc>
                <a:tc>
                  <a:txBody>
                    <a:bodyPr/>
                    <a:lstStyle/>
                    <a:p>
                      <a:r>
                        <a:rPr lang="en-US" altLang="zh-CN" sz="1100" i="0" kern="1200" dirty="0">
                          <a:solidFill>
                            <a:schemeClr val="tx1"/>
                          </a:solidFill>
                          <a:latin typeface="+mn-lt"/>
                          <a:ea typeface="+mn-ea"/>
                          <a:cs typeface="+mn-cs"/>
                          <a:sym typeface="方正兰亭黑_GBK" pitchFamily="2" charset="-122"/>
                        </a:rPr>
                        <a:t>Metaverse &amp; </a:t>
                      </a:r>
                      <a:r>
                        <a:rPr lang="en-US" altLang="zh-CN" sz="1100" i="0" kern="1200" dirty="0" err="1">
                          <a:solidFill>
                            <a:schemeClr val="tx1"/>
                          </a:solidFill>
                          <a:latin typeface="+mn-lt"/>
                          <a:ea typeface="+mn-ea"/>
                          <a:cs typeface="+mn-cs"/>
                          <a:sym typeface="方正兰亭黑_GBK" pitchFamily="2" charset="-122"/>
                        </a:rPr>
                        <a:t>MEC</a:t>
                      </a:r>
                      <a:endParaRPr lang="en-US" altLang="zh-CN" sz="1100" i="0" kern="1200" dirty="0">
                        <a:solidFill>
                          <a:schemeClr val="tx1"/>
                        </a:solidFill>
                        <a:latin typeface="+mn-lt"/>
                        <a:ea typeface="+mn-ea"/>
                        <a:cs typeface="+mn-cs"/>
                        <a:sym typeface="方正兰亭黑_GBK" pitchFamily="2" charset="-122"/>
                      </a:endParaRPr>
                    </a:p>
                    <a:p>
                      <a:r>
                        <a:rPr lang="en-US" altLang="zh-CN" sz="1100" i="0" dirty="0">
                          <a:solidFill>
                            <a:schemeClr val="tx1"/>
                          </a:solidFill>
                        </a:rPr>
                        <a:t>(See </a:t>
                      </a:r>
                      <a:r>
                        <a:rPr lang="en-US" altLang="zh-CN" sz="1100" kern="1200" dirty="0">
                          <a:solidFill>
                            <a:schemeClr val="dk1"/>
                          </a:solidFill>
                          <a:latin typeface="+mn-lt"/>
                          <a:ea typeface="+mn-ea"/>
                          <a:cs typeface="+mn-cs"/>
                        </a:rPr>
                        <a:t>Annex </a:t>
                      </a:r>
                      <a:r>
                        <a:rPr lang="en-US" altLang="zh-CN" sz="1100" i="0" dirty="0">
                          <a:solidFill>
                            <a:schemeClr val="tx1"/>
                          </a:solidFill>
                        </a:rPr>
                        <a:t>slides </a:t>
                      </a:r>
                      <a:r>
                        <a:rPr lang="en-US" altLang="zh-CN" sz="1100" i="0" dirty="0">
                          <a:solidFill>
                            <a:srgbClr val="FF0000"/>
                          </a:solidFill>
                        </a:rPr>
                        <a:t>64-66 </a:t>
                      </a:r>
                      <a:r>
                        <a:rPr lang="en-US" altLang="zh-CN" sz="1100" i="0" dirty="0">
                          <a:solidFill>
                            <a:schemeClr val="tx1"/>
                          </a:solidFill>
                        </a:rPr>
                        <a:t>for more details)</a:t>
                      </a:r>
                      <a:endParaRPr lang="en-US" sz="1100" i="0" dirty="0">
                        <a:solidFill>
                          <a:schemeClr val="tx1"/>
                        </a:solidFill>
                        <a:highlight>
                          <a:srgbClr val="FFFF00"/>
                        </a:highlight>
                      </a:endParaRPr>
                    </a:p>
                  </a:txBody>
                  <a:tcPr/>
                </a:tc>
                <a:tc>
                  <a:txBody>
                    <a:bodyPr/>
                    <a:lstStyle/>
                    <a:p>
                      <a:r>
                        <a:rPr kumimoji="0" lang="en-US" sz="1100" b="0" i="0" u="none" strike="noStrike" kern="1200" cap="none" spc="0" normalizeH="0" baseline="0">
                          <a:ln>
                            <a:noFill/>
                          </a:ln>
                          <a:solidFill>
                            <a:schemeClr val="tx1"/>
                          </a:solidFill>
                          <a:effectLst/>
                          <a:uLnTx/>
                          <a:uFillTx/>
                          <a:latin typeface="+mn-lt"/>
                          <a:ea typeface="+mn-ea"/>
                          <a:cs typeface="+mn-cs"/>
                        </a:rPr>
                        <a:t>5G system support for </a:t>
                      </a:r>
                      <a:r>
                        <a:rPr kumimoji="0" lang="en-US" altLang="zh-CN" sz="1100" b="0" i="0" u="none" strike="noStrike" kern="1200" cap="none" spc="0" normalizeH="0" baseline="0">
                          <a:ln>
                            <a:noFill/>
                          </a:ln>
                          <a:solidFill>
                            <a:schemeClr val="tx1"/>
                          </a:solidFill>
                          <a:effectLst/>
                          <a:uLnTx/>
                          <a:uFillTx/>
                          <a:latin typeface="+mn-lt"/>
                          <a:ea typeface="+mn-ea"/>
                          <a:cs typeface="+mn-cs"/>
                        </a:rPr>
                        <a:t>Mobile Metaverse Service, especially for IMS 3D Avatar communication which has been concluded in SA1 TR 22.856, which require capability of  producing 3D avatar media, rendering the avatar based on the body movement information (e.g. body motion or facial expression) of a human user and support a set of transcoders from and to avatar representations e.g. between text, speech and avatar encoding.</a:t>
                      </a:r>
                    </a:p>
                    <a:p>
                      <a:pPr marL="0" indent="0">
                        <a:buFont typeface="+mj-lt"/>
                        <a:buNone/>
                      </a:pPr>
                      <a:r>
                        <a:rPr kumimoji="0" lang="en-US" altLang="zh-CN" sz="1100" b="1" i="0" u="none" strike="noStrike" kern="1200" cap="none" spc="0" normalizeH="0" baseline="0">
                          <a:ln>
                            <a:noFill/>
                          </a:ln>
                          <a:solidFill>
                            <a:schemeClr val="tx1"/>
                          </a:solidFill>
                          <a:effectLst/>
                          <a:uLnTx/>
                          <a:uFillTx/>
                          <a:latin typeface="+mn-lt"/>
                          <a:ea typeface="+mn-ea"/>
                          <a:cs typeface="+mn-cs"/>
                        </a:rPr>
                        <a:t>Key Work Tasks includes defining: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schemeClr val="tx1"/>
                          </a:solidFill>
                          <a:effectLst/>
                          <a:uLnTx/>
                          <a:uFillTx/>
                          <a:latin typeface="+mn-lt"/>
                          <a:ea typeface="+mn-ea"/>
                          <a:cs typeface="+mn-cs"/>
                        </a:rPr>
                        <a:t>1.IMS/NG-RTC Architecture enhancement to support diversity media service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schemeClr val="tx1"/>
                          </a:solidFill>
                          <a:effectLst/>
                          <a:uLnTx/>
                          <a:uFillTx/>
                          <a:latin typeface="+mn-lt"/>
                          <a:ea typeface="+mn-ea"/>
                          <a:cs typeface="+mn-cs"/>
                        </a:rPr>
                        <a:t>2.Coordination/negotiation between the UE and IMS when performing avatar communication service processing, by considering the following aspects:</a:t>
                      </a:r>
                      <a:r>
                        <a:rPr kumimoji="0" lang="zh-CN" altLang="en-US" sz="1100" b="0" i="0" u="none" strike="noStrike" kern="1200" cap="none" spc="0" normalizeH="0" baseline="0" noProof="0">
                          <a:ln>
                            <a:noFill/>
                          </a:ln>
                          <a:solidFill>
                            <a:schemeClr val="tx1"/>
                          </a:solidFill>
                          <a:effectLst/>
                          <a:uLnTx/>
                          <a:uFillTx/>
                          <a:latin typeface="+mn-lt"/>
                          <a:ea typeface="+mn-ea"/>
                          <a:cs typeface="+mn-cs"/>
                        </a:rPr>
                        <a:t> </a:t>
                      </a:r>
                      <a:r>
                        <a:rPr kumimoji="0" lang="en-US" altLang="zh-CN" sz="1100" b="0" i="0" u="none" strike="noStrike" kern="1200" cap="none" spc="0" normalizeH="0" baseline="0" noProof="0">
                          <a:ln>
                            <a:noFill/>
                          </a:ln>
                          <a:solidFill>
                            <a:schemeClr val="tx1"/>
                          </a:solidFill>
                          <a:effectLst/>
                          <a:uLnTx/>
                          <a:uFillTx/>
                          <a:latin typeface="+mn-lt"/>
                          <a:ea typeface="+mn-ea"/>
                          <a:cs typeface="+mn-cs"/>
                        </a:rPr>
                        <a:t>Service</a:t>
                      </a:r>
                      <a:r>
                        <a:rPr kumimoji="0" lang="zh-CN" altLang="en-US" sz="1100" b="0" i="0" u="none" strike="noStrike" kern="1200" cap="none" spc="0" normalizeH="0" baseline="0" noProof="0">
                          <a:ln>
                            <a:noFill/>
                          </a:ln>
                          <a:solidFill>
                            <a:schemeClr val="tx1"/>
                          </a:solidFill>
                          <a:effectLst/>
                          <a:uLnTx/>
                          <a:uFillTx/>
                          <a:latin typeface="+mn-lt"/>
                          <a:ea typeface="+mn-ea"/>
                          <a:cs typeface="+mn-cs"/>
                        </a:rPr>
                        <a:t> </a:t>
                      </a:r>
                      <a:r>
                        <a:rPr kumimoji="0" lang="en-US" altLang="zh-CN" sz="1100" b="0" i="0" u="none" strike="noStrike" kern="1200" cap="none" spc="0" normalizeH="0" baseline="0" noProof="0">
                          <a:ln>
                            <a:noFill/>
                          </a:ln>
                          <a:solidFill>
                            <a:schemeClr val="tx1"/>
                          </a:solidFill>
                          <a:effectLst/>
                          <a:uLnTx/>
                          <a:uFillTx/>
                          <a:latin typeface="+mn-lt"/>
                          <a:ea typeface="+mn-ea"/>
                          <a:cs typeface="+mn-cs"/>
                        </a:rPr>
                        <a:t>type,</a:t>
                      </a:r>
                      <a:r>
                        <a:rPr kumimoji="0" lang="zh-CN" altLang="en-US" sz="1100" b="0" i="0" u="none" strike="noStrike" kern="1200" cap="none" spc="0" normalizeH="0" baseline="0" noProof="0">
                          <a:ln>
                            <a:noFill/>
                          </a:ln>
                          <a:solidFill>
                            <a:schemeClr val="tx1"/>
                          </a:solidFill>
                          <a:effectLst/>
                          <a:uLnTx/>
                          <a:uFillTx/>
                          <a:latin typeface="+mn-lt"/>
                          <a:ea typeface="+mn-ea"/>
                          <a:cs typeface="+mn-cs"/>
                        </a:rPr>
                        <a:t> </a:t>
                      </a:r>
                      <a:r>
                        <a:rPr kumimoji="0" lang="en-US" altLang="zh-CN" sz="1100" b="0" i="0" u="none" strike="noStrike" kern="1200" cap="none" spc="0" normalizeH="0" baseline="0" noProof="0">
                          <a:ln>
                            <a:noFill/>
                          </a:ln>
                          <a:solidFill>
                            <a:schemeClr val="tx1"/>
                          </a:solidFill>
                          <a:effectLst/>
                          <a:uLnTx/>
                          <a:uFillTx/>
                          <a:latin typeface="+mn-lt"/>
                          <a:ea typeface="+mn-ea"/>
                          <a:cs typeface="+mn-cs"/>
                        </a:rPr>
                        <a:t>UE</a:t>
                      </a:r>
                      <a:r>
                        <a:rPr kumimoji="0" lang="zh-CN" altLang="en-US" sz="1100" b="0" i="0" u="none" strike="noStrike" kern="1200" cap="none" spc="0" normalizeH="0" baseline="0" noProof="0">
                          <a:ln>
                            <a:noFill/>
                          </a:ln>
                          <a:solidFill>
                            <a:schemeClr val="tx1"/>
                          </a:solidFill>
                          <a:effectLst/>
                          <a:uLnTx/>
                          <a:uFillTx/>
                          <a:latin typeface="+mn-lt"/>
                          <a:ea typeface="+mn-ea"/>
                          <a:cs typeface="+mn-cs"/>
                        </a:rPr>
                        <a:t> </a:t>
                      </a:r>
                      <a:r>
                        <a:rPr kumimoji="0" lang="en-US" altLang="zh-CN" sz="1100" b="0" i="0" u="none" strike="noStrike" kern="1200" cap="none" spc="0" normalizeH="0" baseline="0" noProof="0">
                          <a:ln>
                            <a:noFill/>
                          </a:ln>
                          <a:solidFill>
                            <a:schemeClr val="tx1"/>
                          </a:solidFill>
                          <a:effectLst/>
                          <a:uLnTx/>
                          <a:uFillTx/>
                          <a:latin typeface="+mn-lt"/>
                          <a:ea typeface="+mn-ea"/>
                          <a:cs typeface="+mn-cs"/>
                        </a:rPr>
                        <a:t>capability,</a:t>
                      </a:r>
                      <a:r>
                        <a:rPr kumimoji="0" lang="zh-CN" altLang="en-US" sz="1100" b="0" i="0" u="none" strike="noStrike" kern="1200" cap="none" spc="0" normalizeH="0" baseline="0" noProof="0">
                          <a:ln>
                            <a:noFill/>
                          </a:ln>
                          <a:solidFill>
                            <a:schemeClr val="tx1"/>
                          </a:solidFill>
                          <a:effectLst/>
                          <a:uLnTx/>
                          <a:uFillTx/>
                          <a:latin typeface="+mn-lt"/>
                          <a:ea typeface="+mn-ea"/>
                          <a:cs typeface="+mn-cs"/>
                        </a:rPr>
                        <a:t> </a:t>
                      </a:r>
                      <a:r>
                        <a:rPr kumimoji="0" lang="en-US" altLang="zh-CN" sz="1100" b="0" i="0" u="none" strike="noStrike" kern="1200" cap="none" spc="0" normalizeH="0" baseline="0" noProof="0">
                          <a:ln>
                            <a:noFill/>
                          </a:ln>
                          <a:solidFill>
                            <a:schemeClr val="tx1"/>
                          </a:solidFill>
                          <a:effectLst/>
                          <a:uLnTx/>
                          <a:uFillTx/>
                          <a:latin typeface="+mn-lt"/>
                          <a:ea typeface="+mn-ea"/>
                          <a:cs typeface="+mn-cs"/>
                        </a:rPr>
                        <a:t>performance</a:t>
                      </a:r>
                      <a:r>
                        <a:rPr kumimoji="0" lang="zh-CN" altLang="en-US" sz="1100" b="0" i="0" u="none" strike="noStrike" kern="1200" cap="none" spc="0" normalizeH="0" baseline="0" noProof="0">
                          <a:ln>
                            <a:noFill/>
                          </a:ln>
                          <a:solidFill>
                            <a:schemeClr val="tx1"/>
                          </a:solidFill>
                          <a:effectLst/>
                          <a:uLnTx/>
                          <a:uFillTx/>
                          <a:latin typeface="+mn-lt"/>
                          <a:ea typeface="+mn-ea"/>
                          <a:cs typeface="+mn-cs"/>
                        </a:rPr>
                        <a:t> </a:t>
                      </a:r>
                      <a:r>
                        <a:rPr kumimoji="0" lang="en-US" altLang="zh-CN" sz="1100" b="0" i="0" u="none" strike="noStrike" kern="1200" cap="none" spc="0" normalizeH="0" baseline="0" noProof="0">
                          <a:ln>
                            <a:noFill/>
                          </a:ln>
                          <a:solidFill>
                            <a:schemeClr val="tx1"/>
                          </a:solidFill>
                          <a:effectLst/>
                          <a:uLnTx/>
                          <a:uFillTx/>
                          <a:latin typeface="+mn-lt"/>
                          <a:ea typeface="+mn-ea"/>
                          <a:cs typeface="+mn-cs"/>
                        </a:rPr>
                        <a:t>requirements,</a:t>
                      </a:r>
                      <a:r>
                        <a:rPr kumimoji="0" lang="zh-CN" altLang="en-US" sz="1100" b="0" i="0" u="none" strike="noStrike" kern="1200" cap="none" spc="0" normalizeH="0" baseline="0" noProof="0">
                          <a:ln>
                            <a:noFill/>
                          </a:ln>
                          <a:solidFill>
                            <a:schemeClr val="tx1"/>
                          </a:solidFill>
                          <a:effectLst/>
                          <a:uLnTx/>
                          <a:uFillTx/>
                          <a:latin typeface="+mn-lt"/>
                          <a:ea typeface="+mn-ea"/>
                          <a:cs typeface="+mn-cs"/>
                        </a:rPr>
                        <a:t> </a:t>
                      </a:r>
                      <a:r>
                        <a:rPr kumimoji="0" lang="en-US" altLang="zh-CN" sz="1100" b="0" i="0" u="none" strike="noStrike" kern="1200" cap="none" spc="0" normalizeH="0" baseline="0" noProof="0">
                          <a:ln>
                            <a:noFill/>
                          </a:ln>
                          <a:solidFill>
                            <a:schemeClr val="tx1"/>
                          </a:solidFill>
                          <a:effectLst/>
                          <a:uLnTx/>
                          <a:uFillTx/>
                          <a:latin typeface="+mn-lt"/>
                          <a:ea typeface="+mn-ea"/>
                          <a:cs typeface="+mn-cs"/>
                        </a:rPr>
                        <a:t>etc.</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schemeClr val="tx1"/>
                          </a:solidFill>
                          <a:effectLst/>
                          <a:uLnTx/>
                          <a:uFillTx/>
                          <a:latin typeface="+mn-lt"/>
                          <a:ea typeface="+mn-ea"/>
                          <a:cs typeface="+mn-cs"/>
                        </a:rPr>
                        <a:t>3.UE/mobile metaverse server Capability management, e.g., registration, selection, query, updating, exposure, de-registration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schemeClr val="tx1"/>
                          </a:solidFill>
                          <a:effectLst/>
                          <a:uLnTx/>
                          <a:uFillTx/>
                          <a:latin typeface="+mn-lt"/>
                          <a:ea typeface="+mn-ea"/>
                          <a:cs typeface="+mn-cs"/>
                        </a:rPr>
                        <a:t>4.Coordination with SA4 (e.g. protocol, support of split rendering)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schemeClr val="tx1"/>
                          </a:solidFill>
                          <a:effectLst/>
                          <a:uLnTx/>
                          <a:uFillTx/>
                          <a:latin typeface="+mn-lt"/>
                          <a:ea typeface="+mn-ea"/>
                          <a:cs typeface="+mn-cs"/>
                        </a:rPr>
                        <a:t>5.</a:t>
                      </a:r>
                      <a:r>
                        <a:rPr kumimoji="0" lang="en-US" altLang="zh-CN" sz="1100" b="0" i="0" u="none" strike="noStrike" kern="1200" cap="none" spc="0" normalizeH="0" baseline="0">
                          <a:ln>
                            <a:noFill/>
                          </a:ln>
                          <a:solidFill>
                            <a:schemeClr val="tx1"/>
                          </a:solidFill>
                          <a:effectLst/>
                          <a:uLnTx/>
                          <a:uFillTx/>
                          <a:latin typeface="+mn-lt"/>
                          <a:ea typeface="+mn-ea"/>
                          <a:cs typeface="+mn-cs"/>
                          <a:sym typeface="方正兰亭黑_GBK" pitchFamily="2" charset="-122"/>
                        </a:rPr>
                        <a:t>MEC enhancement e.g. computing based EAS discovery </a:t>
                      </a:r>
                      <a:endParaRPr kumimoji="0" lang="en-US" sz="1100" b="0" i="0" u="none" strike="noStrike" kern="1200" cap="none" spc="0" normalizeH="0" baseline="0">
                        <a:ln>
                          <a:noFill/>
                        </a:ln>
                        <a:solidFill>
                          <a:schemeClr val="tx1"/>
                        </a:solidFill>
                        <a:effectLst/>
                        <a:uLnTx/>
                        <a:uFillTx/>
                        <a:latin typeface="+mn-lt"/>
                        <a:ea typeface="+mn-ea"/>
                        <a:cs typeface="+mn-cs"/>
                      </a:endParaRPr>
                    </a:p>
                  </a:txBody>
                  <a:tcPr/>
                </a:tc>
                <a:tc>
                  <a:txBody>
                    <a:bodyPr/>
                    <a:lstStyle/>
                    <a:p>
                      <a:r>
                        <a:rPr lang="en-US" sz="1100" i="0">
                          <a:solidFill>
                            <a:schemeClr val="tx1"/>
                          </a:solidFill>
                        </a:rPr>
                        <a:t>Yes, TR 22.856</a:t>
                      </a:r>
                    </a:p>
                  </a:txBody>
                  <a:tcPr/>
                </a:tc>
                <a:tc>
                  <a:txBody>
                    <a:bodyPr/>
                    <a:lstStyle/>
                    <a:p>
                      <a:r>
                        <a:rPr lang="en-US" sz="1100" i="0">
                          <a:solidFill>
                            <a:schemeClr val="tx1"/>
                          </a:solidFill>
                        </a:rPr>
                        <a:t>SA2</a:t>
                      </a:r>
                    </a:p>
                  </a:txBody>
                  <a:tcPr/>
                </a:tc>
                <a:tc>
                  <a:txBody>
                    <a:bodyPr/>
                    <a:lstStyle/>
                    <a:p>
                      <a:r>
                        <a:rPr lang="en-US" sz="1100" i="0">
                          <a:solidFill>
                            <a:schemeClr val="tx1"/>
                          </a:solidFill>
                        </a:rPr>
                        <a:t>No</a:t>
                      </a:r>
                    </a:p>
                  </a:txBody>
                  <a:tcPr/>
                </a:tc>
                <a:tc>
                  <a:txBody>
                    <a:bodyPr/>
                    <a:lstStyle/>
                    <a:p>
                      <a:r>
                        <a:rPr lang="en-US" sz="1100" i="0">
                          <a:solidFill>
                            <a:schemeClr val="tx1"/>
                          </a:solidFill>
                        </a:rPr>
                        <a:t>SA4, SA6</a:t>
                      </a:r>
                    </a:p>
                  </a:txBody>
                  <a:tcPr/>
                </a:tc>
                <a:extLst>
                  <a:ext uri="{0D108BD9-81ED-4DB2-BD59-A6C34878D82A}">
                    <a16:rowId xmlns:a16="http://schemas.microsoft.com/office/drawing/2014/main" val="77983218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a:t>6</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a:t>5GSAT_Ph3</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altLang="zh-CN" sz="1100" b="0" i="0" u="none" strike="noStrike" kern="1200" cap="none" spc="0" normalizeH="0" baseline="0" noProof="0">
                          <a:ln>
                            <a:noFill/>
                          </a:ln>
                          <a:solidFill>
                            <a:schemeClr val="tx1"/>
                          </a:solidFill>
                          <a:effectLst/>
                          <a:uLnTx/>
                          <a:uFillTx/>
                          <a:latin typeface="+mn-lt"/>
                          <a:ea typeface="+mn-ea"/>
                          <a:cs typeface="+mn-cs"/>
                          <a:sym typeface="方正兰亭黑_GBK" pitchFamily="2" charset="-122"/>
                        </a:rPr>
                        <a:t>Satellite's inclusion to provide global coverage has gained more and more attention. 5G system already supports satellite access with transparent mode as NR access technology (R17), including the consideration of mobility management and power-saving enhancement regarding discontinuous coverage ( R18). R19 SA1 continues the investigation of service requirements to support new use cases.</a:t>
                      </a:r>
                      <a:endParaRPr kumimoji="0" lang="en-US" altLang="zh-CN" sz="1100" b="0" i="0" u="none" strike="noStrike" kern="1200" cap="none" spc="0" normalizeH="0" baseline="0">
                        <a:ln>
                          <a:noFill/>
                        </a:ln>
                        <a:solidFill>
                          <a:schemeClr val="tx1"/>
                        </a:solidFill>
                        <a:effectLst/>
                        <a:uLnTx/>
                        <a:uFillTx/>
                        <a:latin typeface="+mn-lt"/>
                        <a:ea typeface="+mn-ea"/>
                        <a:cs typeface="+mn-cs"/>
                      </a:endParaRPr>
                    </a:p>
                    <a:p>
                      <a:pPr marL="0" indent="0">
                        <a:buFont typeface="+mj-lt"/>
                        <a:buNone/>
                      </a:pPr>
                      <a:r>
                        <a:rPr kumimoji="0" lang="en-US" altLang="zh-CN" sz="1100" b="1" i="0" u="none" strike="noStrike" kern="1200" cap="none" spc="0" normalizeH="0" baseline="0">
                          <a:ln>
                            <a:noFill/>
                          </a:ln>
                          <a:solidFill>
                            <a:schemeClr val="tx1"/>
                          </a:solidFill>
                          <a:effectLst/>
                          <a:uLnTx/>
                          <a:uFillTx/>
                          <a:latin typeface="+mn-lt"/>
                          <a:ea typeface="+mn-ea"/>
                          <a:cs typeface="+mn-cs"/>
                        </a:rPr>
                        <a:t>Key Work Tasks includes defining:</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altLang="zh-CN" sz="1100" b="0" i="0" u="none" strike="noStrike" kern="1200" cap="none" spc="0" normalizeH="0" baseline="0" noProof="0">
                          <a:ln>
                            <a:noFill/>
                          </a:ln>
                          <a:solidFill>
                            <a:schemeClr val="tx1"/>
                          </a:solidFill>
                          <a:effectLst/>
                          <a:uLnTx/>
                          <a:uFillTx/>
                          <a:latin typeface="+mn-lt"/>
                          <a:ea typeface="+mn-ea"/>
                          <a:cs typeface="+mn-cs"/>
                          <a:sym typeface="方正兰亭黑_GBK" pitchFamily="2" charset="-122"/>
                        </a:rPr>
                        <a:t>Low latency voice call via satellite</a:t>
                      </a:r>
                      <a:endParaRPr kumimoji="0" lang="en-US" altLang="zh-CN" sz="1100" b="0" i="0" u="none" strike="sngStrike" kern="1200" cap="none" spc="0" normalizeH="0" baseline="0" noProof="0">
                        <a:ln>
                          <a:noFill/>
                        </a:ln>
                        <a:solidFill>
                          <a:schemeClr val="tx1"/>
                        </a:solidFill>
                        <a:effectLst/>
                        <a:uLnTx/>
                        <a:uFillTx/>
                        <a:latin typeface="+mn-lt"/>
                        <a:ea typeface="+mn-ea"/>
                        <a:cs typeface="+mn-cs"/>
                        <a:sym typeface="方正兰亭黑_GBK" pitchFamily="2" charset="-122"/>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altLang="zh-CN" sz="1100" b="0" i="0" u="none" strike="noStrike" kern="1200" cap="none" spc="0" normalizeH="0" baseline="0" noProof="0">
                          <a:ln>
                            <a:noFill/>
                          </a:ln>
                          <a:solidFill>
                            <a:schemeClr val="tx1"/>
                          </a:solidFill>
                          <a:effectLst/>
                          <a:uLnTx/>
                          <a:uFillTx/>
                          <a:latin typeface="+mn-lt"/>
                          <a:ea typeface="+mn-ea"/>
                          <a:cs typeface="+mn-cs"/>
                          <a:sym typeface="方正兰亭黑_GBK" pitchFamily="2" charset="-122"/>
                        </a:rPr>
                        <a:t>Mobility mechanism enhancement with regenerative mode satellite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altLang="zh-CN" sz="1100" b="0" i="0" u="none" strike="noStrike" kern="1200" cap="none" spc="0" normalizeH="0" baseline="0" noProof="0">
                          <a:ln>
                            <a:noFill/>
                          </a:ln>
                          <a:solidFill>
                            <a:schemeClr val="tx1"/>
                          </a:solidFill>
                          <a:effectLst/>
                          <a:uLnTx/>
                          <a:uFillTx/>
                          <a:latin typeface="+mn-lt"/>
                          <a:ea typeface="+mn-ea"/>
                          <a:cs typeface="+mn-cs"/>
                          <a:sym typeface="方正兰亭黑_GBK" pitchFamily="2" charset="-122"/>
                        </a:rPr>
                        <a:t>UE to Network relay support via satellite access</a:t>
                      </a:r>
                      <a:endParaRPr kumimoji="0" lang="en-US" altLang="zh-CN" sz="1100" b="0" i="0" u="none" strike="sngStrike" kern="1200" cap="none" spc="0" normalizeH="0" baseline="0" noProof="0">
                        <a:ln>
                          <a:noFill/>
                        </a:ln>
                        <a:solidFill>
                          <a:schemeClr val="tx1"/>
                        </a:solidFill>
                        <a:effectLst/>
                        <a:uLnTx/>
                        <a:uFillTx/>
                        <a:latin typeface="+mn-lt"/>
                        <a:ea typeface="+mn-ea"/>
                        <a:cs typeface="+mn-cs"/>
                        <a:sym typeface="方正兰亭黑_GBK" pitchFamily="2" charset="-122"/>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altLang="zh-CN" sz="1100" b="0" i="0" u="none" strike="noStrike" kern="1200" cap="none" spc="0" normalizeH="0" baseline="0" noProof="0">
                          <a:ln>
                            <a:noFill/>
                          </a:ln>
                          <a:solidFill>
                            <a:schemeClr val="tx1"/>
                          </a:solidFill>
                          <a:effectLst/>
                          <a:uLnTx/>
                          <a:uFillTx/>
                          <a:latin typeface="+mn-lt"/>
                          <a:ea typeface="+mn-ea"/>
                          <a:cs typeface="+mn-cs"/>
                          <a:sym typeface="方正兰亭黑_GBK" pitchFamily="2" charset="-122"/>
                        </a:rPr>
                        <a:t>Service provision for UE without GNSS</a:t>
                      </a:r>
                    </a:p>
                  </a:txBody>
                  <a:tcPr/>
                </a:tc>
                <a:tc>
                  <a:txBody>
                    <a:bodyPr/>
                    <a:lstStyle/>
                    <a:p>
                      <a:r>
                        <a:rPr lang="en-US" sz="1100"/>
                        <a:t>Yes, TR 22.865</a:t>
                      </a:r>
                    </a:p>
                  </a:txBody>
                  <a:tcPr/>
                </a:tc>
                <a:tc>
                  <a:txBody>
                    <a:bodyPr/>
                    <a:lstStyle/>
                    <a:p>
                      <a:r>
                        <a:rPr lang="en-US" sz="1100"/>
                        <a:t>SA2</a:t>
                      </a:r>
                    </a:p>
                  </a:txBody>
                  <a:tcPr/>
                </a:tc>
                <a:tc>
                  <a:txBody>
                    <a:bodyPr/>
                    <a:lstStyle/>
                    <a:p>
                      <a:r>
                        <a:rPr lang="en-US" sz="1100"/>
                        <a:t>Yes</a:t>
                      </a:r>
                    </a:p>
                  </a:txBody>
                  <a:tcPr/>
                </a:tc>
                <a:tc>
                  <a:txBody>
                    <a:bodyPr/>
                    <a:lstStyle/>
                    <a:p>
                      <a:r>
                        <a:rPr lang="en-US" altLang="zh-CN" sz="1100" dirty="0"/>
                        <a:t>SA4</a:t>
                      </a:r>
                      <a:endParaRPr lang="en-US" sz="1100" dirty="0"/>
                    </a:p>
                  </a:txBody>
                  <a:tcPr/>
                </a:tc>
                <a:extLst>
                  <a:ext uri="{0D108BD9-81ED-4DB2-BD59-A6C34878D82A}">
                    <a16:rowId xmlns:a16="http://schemas.microsoft.com/office/drawing/2014/main" val="1961773117"/>
                  </a:ext>
                </a:extLst>
              </a:tr>
            </a:tbl>
          </a:graphicData>
        </a:graphic>
      </p:graphicFrame>
    </p:spTree>
    <p:extLst>
      <p:ext uri="{BB962C8B-B14F-4D97-AF65-F5344CB8AC3E}">
        <p14:creationId xmlns:p14="http://schemas.microsoft.com/office/powerpoint/2010/main" val="4163685160"/>
      </p:ext>
    </p:extLst>
  </p:cSld>
  <p:clrMapOvr>
    <a:masterClrMapping/>
  </p:clrMapOvr>
  <p:transition>
    <p:wipe dir="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9BB3C265-AE15-47FC-854C-9D2600D49F6A}"/>
              </a:ext>
            </a:extLst>
          </p:cNvPr>
          <p:cNvSpPr>
            <a:spLocks noGrp="1"/>
          </p:cNvSpPr>
          <p:nvPr>
            <p:ph type="sldNum" sz="quarter" idx="11"/>
          </p:nvPr>
        </p:nvSpPr>
        <p:spPr>
          <a:xfrm>
            <a:off x="5734051" y="6436071"/>
            <a:ext cx="719667" cy="201612"/>
          </a:xfr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fld id="{437EB465-030E-407A-8915-648F2594A060}" type="slidenum">
              <a:rPr kumimoji="0" lang="ja-JP" altLang="de-DE" sz="800" b="0" i="0" u="none" strike="noStrike" kern="1200" cap="none" spc="0" normalizeH="0" baseline="0" noProof="0" smtClean="0">
                <a:ln>
                  <a:noFill/>
                </a:ln>
                <a:solidFill>
                  <a:srgbClr val="FFFFFF"/>
                </a:solidFill>
                <a:effectLst/>
                <a:uLnTx/>
                <a:uFillTx/>
                <a:latin typeface="Arial"/>
                <a:ea typeface="ＭＳ Ｐゴシック" pitchFamily="50" charset="-128"/>
                <a:cs typeface="Arial"/>
              </a:rPr>
              <a:pPr marL="0" marR="0" lvl="0" indent="0" algn="ctr" defTabSz="914400" rtl="0" eaLnBrk="1" fontAlgn="base" latinLnBrk="0" hangingPunct="1">
                <a:lnSpc>
                  <a:spcPct val="100000"/>
                </a:lnSpc>
                <a:spcBef>
                  <a:spcPct val="0"/>
                </a:spcBef>
                <a:spcAft>
                  <a:spcPct val="0"/>
                </a:spcAft>
                <a:buClrTx/>
                <a:buSzTx/>
                <a:buFontTx/>
                <a:buNone/>
                <a:tabLst/>
                <a:defRPr/>
              </a:pPr>
              <a:t>50</a:t>
            </a:fld>
            <a:endParaRPr kumimoji="0" lang="de-DE" altLang="ja-JP" sz="800" b="0" i="0" u="none" strike="noStrike" kern="1200" cap="none" spc="0" normalizeH="0" baseline="0" noProof="0">
              <a:ln>
                <a:noFill/>
              </a:ln>
              <a:solidFill>
                <a:srgbClr val="FFFFFF"/>
              </a:solidFill>
              <a:effectLst/>
              <a:uLnTx/>
              <a:uFillTx/>
              <a:latin typeface="Arial"/>
              <a:ea typeface="ＭＳ Ｐゴシック" pitchFamily="50" charset="-128"/>
              <a:cs typeface="Arial"/>
            </a:endParaRPr>
          </a:p>
        </p:txBody>
      </p:sp>
      <p:graphicFrame>
        <p:nvGraphicFramePr>
          <p:cNvPr id="6" name="对象 5">
            <a:extLst>
              <a:ext uri="{FF2B5EF4-FFF2-40B4-BE49-F238E27FC236}">
                <a16:creationId xmlns:a16="http://schemas.microsoft.com/office/drawing/2014/main" id="{510B4254-3C3B-4B25-AB6E-4C4EEA4533A4}"/>
              </a:ext>
            </a:extLst>
          </p:cNvPr>
          <p:cNvGraphicFramePr>
            <a:graphicFrameLocks noChangeAspect="1"/>
          </p:cNvGraphicFramePr>
          <p:nvPr>
            <p:extLst/>
          </p:nvPr>
        </p:nvGraphicFramePr>
        <p:xfrm>
          <a:off x="5111750" y="793080"/>
          <a:ext cx="3427413" cy="2422525"/>
        </p:xfrm>
        <a:graphic>
          <a:graphicData uri="http://schemas.openxmlformats.org/presentationml/2006/ole">
            <mc:AlternateContent xmlns:mc="http://schemas.openxmlformats.org/markup-compatibility/2006">
              <mc:Choice xmlns:v="urn:schemas-microsoft-com:vml" Requires="v">
                <p:oleObj spid="_x0000_s10498" name="Visio" r:id="rId4" imgW="3397116" imgH="2184169" progId="Visio.Drawing.15">
                  <p:embed/>
                </p:oleObj>
              </mc:Choice>
              <mc:Fallback>
                <p:oleObj name="Visio" r:id="rId4" imgW="3397116" imgH="2184169" progId="Visio.Drawing.15">
                  <p:embed/>
                  <p:pic>
                    <p:nvPicPr>
                      <p:cNvPr id="6" name="对象 5">
                        <a:extLst>
                          <a:ext uri="{FF2B5EF4-FFF2-40B4-BE49-F238E27FC236}">
                            <a16:creationId xmlns:a16="http://schemas.microsoft.com/office/drawing/2014/main" id="{510B4254-3C3B-4B25-AB6E-4C4EEA4533A4}"/>
                          </a:ext>
                        </a:extLst>
                      </p:cNvPr>
                      <p:cNvPicPr>
                        <a:picLocks noChangeAspect="1" noChangeArrowheads="1"/>
                      </p:cNvPicPr>
                      <p:nvPr/>
                    </p:nvPicPr>
                    <p:blipFill>
                      <a:blip r:embed="rId5"/>
                      <a:srcRect/>
                      <a:stretch>
                        <a:fillRect/>
                      </a:stretch>
                    </p:blipFill>
                    <p:spPr bwMode="auto">
                      <a:xfrm>
                        <a:off x="5111750" y="793080"/>
                        <a:ext cx="3427413" cy="2422525"/>
                      </a:xfrm>
                      <a:prstGeom prst="rect">
                        <a:avLst/>
                      </a:prstGeom>
                      <a:noFill/>
                    </p:spPr>
                  </p:pic>
                </p:oleObj>
              </mc:Fallback>
            </mc:AlternateContent>
          </a:graphicData>
        </a:graphic>
      </p:graphicFrame>
      <p:graphicFrame>
        <p:nvGraphicFramePr>
          <p:cNvPr id="7" name="对象 6">
            <a:extLst>
              <a:ext uri="{FF2B5EF4-FFF2-40B4-BE49-F238E27FC236}">
                <a16:creationId xmlns:a16="http://schemas.microsoft.com/office/drawing/2014/main" id="{E27B4A5A-DA36-47F6-9845-80CBA1E4B79F}"/>
              </a:ext>
            </a:extLst>
          </p:cNvPr>
          <p:cNvGraphicFramePr>
            <a:graphicFrameLocks noChangeAspect="1"/>
          </p:cNvGraphicFramePr>
          <p:nvPr>
            <p:extLst/>
          </p:nvPr>
        </p:nvGraphicFramePr>
        <p:xfrm>
          <a:off x="5464175" y="3492605"/>
          <a:ext cx="3430587" cy="2133600"/>
        </p:xfrm>
        <a:graphic>
          <a:graphicData uri="http://schemas.openxmlformats.org/presentationml/2006/ole">
            <mc:AlternateContent xmlns:mc="http://schemas.openxmlformats.org/markup-compatibility/2006">
              <mc:Choice xmlns:v="urn:schemas-microsoft-com:vml" Requires="v">
                <p:oleObj spid="_x0000_s10499" name="Visio" r:id="rId6" imgW="2933725" imgH="1742973" progId="Visio.Drawing.15">
                  <p:embed/>
                </p:oleObj>
              </mc:Choice>
              <mc:Fallback>
                <p:oleObj name="Visio" r:id="rId6" imgW="2933725" imgH="1742973" progId="Visio.Drawing.15">
                  <p:embed/>
                  <p:pic>
                    <p:nvPicPr>
                      <p:cNvPr id="7" name="对象 6">
                        <a:extLst>
                          <a:ext uri="{FF2B5EF4-FFF2-40B4-BE49-F238E27FC236}">
                            <a16:creationId xmlns:a16="http://schemas.microsoft.com/office/drawing/2014/main" id="{E27B4A5A-DA36-47F6-9845-80CBA1E4B79F}"/>
                          </a:ext>
                        </a:extLst>
                      </p:cNvPr>
                      <p:cNvPicPr>
                        <a:picLocks noChangeAspect="1" noChangeArrowheads="1"/>
                      </p:cNvPicPr>
                      <p:nvPr/>
                    </p:nvPicPr>
                    <p:blipFill>
                      <a:blip r:embed="rId7"/>
                      <a:srcRect/>
                      <a:stretch>
                        <a:fillRect/>
                      </a:stretch>
                    </p:blipFill>
                    <p:spPr bwMode="auto">
                      <a:xfrm>
                        <a:off x="5464175" y="3492605"/>
                        <a:ext cx="3430587" cy="2133600"/>
                      </a:xfrm>
                      <a:prstGeom prst="rect">
                        <a:avLst/>
                      </a:prstGeom>
                      <a:noFill/>
                    </p:spPr>
                  </p:pic>
                </p:oleObj>
              </mc:Fallback>
            </mc:AlternateContent>
          </a:graphicData>
        </a:graphic>
      </p:graphicFrame>
      <p:graphicFrame>
        <p:nvGraphicFramePr>
          <p:cNvPr id="12" name="对象 11">
            <a:extLst>
              <a:ext uri="{FF2B5EF4-FFF2-40B4-BE49-F238E27FC236}">
                <a16:creationId xmlns:a16="http://schemas.microsoft.com/office/drawing/2014/main" id="{A191B847-326F-4074-AAC6-C28E7DD78D03}"/>
              </a:ext>
            </a:extLst>
          </p:cNvPr>
          <p:cNvGraphicFramePr>
            <a:graphicFrameLocks noChangeAspect="1"/>
          </p:cNvGraphicFramePr>
          <p:nvPr>
            <p:extLst/>
          </p:nvPr>
        </p:nvGraphicFramePr>
        <p:xfrm>
          <a:off x="982663" y="3559175"/>
          <a:ext cx="3814762" cy="2516188"/>
        </p:xfrm>
        <a:graphic>
          <a:graphicData uri="http://schemas.openxmlformats.org/presentationml/2006/ole">
            <mc:AlternateContent xmlns:mc="http://schemas.openxmlformats.org/markup-compatibility/2006">
              <mc:Choice xmlns:v="urn:schemas-microsoft-com:vml" Requires="v">
                <p:oleObj spid="_x0000_s10500" name="Visio" r:id="rId8" imgW="3343218" imgH="2209868" progId="Visio.Drawing.15">
                  <p:embed/>
                </p:oleObj>
              </mc:Choice>
              <mc:Fallback>
                <p:oleObj name="Visio" r:id="rId8" imgW="3343218" imgH="2209868" progId="Visio.Drawing.15">
                  <p:embed/>
                  <p:pic>
                    <p:nvPicPr>
                      <p:cNvPr id="12" name="对象 11">
                        <a:extLst>
                          <a:ext uri="{FF2B5EF4-FFF2-40B4-BE49-F238E27FC236}">
                            <a16:creationId xmlns:a16="http://schemas.microsoft.com/office/drawing/2014/main" id="{A191B847-326F-4074-AAC6-C28E7DD78D03}"/>
                          </a:ext>
                        </a:extLst>
                      </p:cNvPr>
                      <p:cNvPicPr>
                        <a:picLocks noChangeAspect="1" noChangeArrowheads="1"/>
                      </p:cNvPicPr>
                      <p:nvPr/>
                    </p:nvPicPr>
                    <p:blipFill>
                      <a:blip r:embed="rId9"/>
                      <a:srcRect/>
                      <a:stretch>
                        <a:fillRect/>
                      </a:stretch>
                    </p:blipFill>
                    <p:spPr bwMode="auto">
                      <a:xfrm>
                        <a:off x="982663" y="3559175"/>
                        <a:ext cx="3814762" cy="2516188"/>
                      </a:xfrm>
                      <a:prstGeom prst="rect">
                        <a:avLst/>
                      </a:prstGeom>
                      <a:noFill/>
                    </p:spPr>
                  </p:pic>
                </p:oleObj>
              </mc:Fallback>
            </mc:AlternateContent>
          </a:graphicData>
        </a:graphic>
      </p:graphicFrame>
      <p:sp>
        <p:nvSpPr>
          <p:cNvPr id="13" name="コンテンツ プレースホルダー 2">
            <a:extLst>
              <a:ext uri="{FF2B5EF4-FFF2-40B4-BE49-F238E27FC236}">
                <a16:creationId xmlns:a16="http://schemas.microsoft.com/office/drawing/2014/main" id="{C0336D22-E91D-4DFB-86C8-F764CB52FEE7}"/>
              </a:ext>
            </a:extLst>
          </p:cNvPr>
          <p:cNvSpPr>
            <a:spLocks noGrp="1"/>
          </p:cNvSpPr>
          <p:nvPr>
            <p:ph idx="1"/>
          </p:nvPr>
        </p:nvSpPr>
        <p:spPr>
          <a:xfrm>
            <a:off x="107194" y="5734298"/>
            <a:ext cx="11715751" cy="750640"/>
          </a:xfrm>
        </p:spPr>
        <p:txBody>
          <a:bodyPr/>
          <a:lstStyle/>
          <a:p>
            <a:pPr marL="0" indent="0">
              <a:buNone/>
            </a:pPr>
            <a:endParaRPr lang="en-US" altLang="ja-JP" sz="1600"/>
          </a:p>
          <a:p>
            <a:r>
              <a:rPr lang="en-US" altLang="ja-JP" sz="1600">
                <a:solidFill>
                  <a:srgbClr val="FF0000"/>
                </a:solidFill>
              </a:rPr>
              <a:t>vivo’s preference</a:t>
            </a:r>
            <a:r>
              <a:rPr lang="en-US" altLang="ja-JP" sz="1600"/>
              <a:t>: prefer Option 1 as it can flexibly support the different sensing modes i.e. BS monostatic, BS and UE bistatic, UE monostatic.</a:t>
            </a:r>
          </a:p>
          <a:p>
            <a:pPr marL="0" indent="0">
              <a:buNone/>
            </a:pPr>
            <a:endParaRPr lang="en-US" altLang="ja-JP" sz="1600"/>
          </a:p>
          <a:p>
            <a:endParaRPr lang="en-US" altLang="ja-JP" sz="1600"/>
          </a:p>
        </p:txBody>
      </p:sp>
      <p:sp>
        <p:nvSpPr>
          <p:cNvPr id="14" name="タイトル 1">
            <a:extLst>
              <a:ext uri="{FF2B5EF4-FFF2-40B4-BE49-F238E27FC236}">
                <a16:creationId xmlns:a16="http://schemas.microsoft.com/office/drawing/2014/main" id="{FB7D10ED-BD07-4D6A-865A-B4A0AC4EF18F}"/>
              </a:ext>
            </a:extLst>
          </p:cNvPr>
          <p:cNvSpPr>
            <a:spLocks noGrp="1"/>
          </p:cNvSpPr>
          <p:nvPr>
            <p:ph type="title"/>
          </p:nvPr>
        </p:nvSpPr>
        <p:spPr>
          <a:xfrm>
            <a:off x="227013" y="3175"/>
            <a:ext cx="10477500" cy="693738"/>
          </a:xfrm>
        </p:spPr>
        <p:txBody>
          <a:bodyPr/>
          <a:lstStyle/>
          <a:p>
            <a:r>
              <a:rPr lang="en-US" altLang="ja-JP"/>
              <a:t>Architecture options </a:t>
            </a:r>
            <a:endParaRPr kumimoji="1" lang="ja-JP" altLang="en-US"/>
          </a:p>
        </p:txBody>
      </p:sp>
      <p:graphicFrame>
        <p:nvGraphicFramePr>
          <p:cNvPr id="5" name="对象 4">
            <a:extLst>
              <a:ext uri="{FF2B5EF4-FFF2-40B4-BE49-F238E27FC236}">
                <a16:creationId xmlns:a16="http://schemas.microsoft.com/office/drawing/2014/main" id="{A1AD16C0-293F-4AA5-ABE4-B066AA14ED00}"/>
              </a:ext>
            </a:extLst>
          </p:cNvPr>
          <p:cNvGraphicFramePr>
            <a:graphicFrameLocks noChangeAspect="1"/>
          </p:cNvGraphicFramePr>
          <p:nvPr/>
        </p:nvGraphicFramePr>
        <p:xfrm>
          <a:off x="1174750" y="927100"/>
          <a:ext cx="3236913" cy="2224088"/>
        </p:xfrm>
        <a:graphic>
          <a:graphicData uri="http://schemas.openxmlformats.org/presentationml/2006/ole">
            <mc:AlternateContent xmlns:mc="http://schemas.openxmlformats.org/markup-compatibility/2006">
              <mc:Choice xmlns:v="urn:schemas-microsoft-com:vml" Requires="v">
                <p:oleObj spid="_x0000_s10501" name="Visio" r:id="rId10" imgW="3225679" imgH="2152581" progId="Visio.Drawing.15">
                  <p:embed/>
                </p:oleObj>
              </mc:Choice>
              <mc:Fallback>
                <p:oleObj name="Visio" r:id="rId10" imgW="3225679" imgH="2152581" progId="Visio.Drawing.15">
                  <p:embed/>
                  <p:pic>
                    <p:nvPicPr>
                      <p:cNvPr id="5" name="对象 4">
                        <a:extLst>
                          <a:ext uri="{FF2B5EF4-FFF2-40B4-BE49-F238E27FC236}">
                            <a16:creationId xmlns:a16="http://schemas.microsoft.com/office/drawing/2014/main" id="{A1AD16C0-293F-4AA5-ABE4-B066AA14ED00}"/>
                          </a:ext>
                        </a:extLst>
                      </p:cNvPr>
                      <p:cNvPicPr>
                        <a:picLocks noChangeAspect="1" noChangeArrowheads="1"/>
                      </p:cNvPicPr>
                      <p:nvPr/>
                    </p:nvPicPr>
                    <p:blipFill>
                      <a:blip r:embed="rId11"/>
                      <a:srcRect/>
                      <a:stretch>
                        <a:fillRect/>
                      </a:stretch>
                    </p:blipFill>
                    <p:spPr bwMode="auto">
                      <a:xfrm>
                        <a:off x="1174750" y="927100"/>
                        <a:ext cx="3236913" cy="2224088"/>
                      </a:xfrm>
                      <a:prstGeom prst="rect">
                        <a:avLst/>
                      </a:prstGeom>
                      <a:noFill/>
                    </p:spPr>
                  </p:pic>
                </p:oleObj>
              </mc:Fallback>
            </mc:AlternateContent>
          </a:graphicData>
        </a:graphic>
      </p:graphicFrame>
      <p:sp>
        <p:nvSpPr>
          <p:cNvPr id="17" name="矩形 16">
            <a:extLst>
              <a:ext uri="{FF2B5EF4-FFF2-40B4-BE49-F238E27FC236}">
                <a16:creationId xmlns:a16="http://schemas.microsoft.com/office/drawing/2014/main" id="{0F37D79E-E814-445E-BA6A-376B41B48C40}"/>
              </a:ext>
            </a:extLst>
          </p:cNvPr>
          <p:cNvSpPr/>
          <p:nvPr/>
        </p:nvSpPr>
        <p:spPr>
          <a:xfrm>
            <a:off x="1091779" y="908720"/>
            <a:ext cx="1167307" cy="369332"/>
          </a:xfrm>
          <a:prstGeom prst="rect">
            <a:avLst/>
          </a:prstGeom>
          <a:solidFill>
            <a:srgbClr val="0066FF"/>
          </a:solidFill>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zh-CN" sz="1800" b="0" i="0" u="none" strike="noStrike" kern="1200" cap="none" spc="0" normalizeH="0" baseline="0" noProof="0">
                <a:ln>
                  <a:noFill/>
                </a:ln>
                <a:solidFill>
                  <a:srgbClr val="FFFFFF"/>
                </a:solidFill>
                <a:effectLst/>
                <a:uLnTx/>
                <a:uFillTx/>
                <a:latin typeface="ＭＳ Ｐゴシック" charset="-128"/>
                <a:ea typeface="ＭＳ Ｐゴシック" charset="-128"/>
                <a:cs typeface="Arial"/>
              </a:rPr>
              <a:t>Option1a. </a:t>
            </a:r>
            <a:endParaRPr kumimoji="1" lang="zh-CN" altLang="en-US" sz="1800" b="0" i="0" u="none" strike="noStrike" kern="1200" cap="none" spc="0" normalizeH="0" baseline="0" noProof="0">
              <a:ln>
                <a:noFill/>
              </a:ln>
              <a:solidFill>
                <a:srgbClr val="FFFFFF"/>
              </a:solidFill>
              <a:effectLst/>
              <a:uLnTx/>
              <a:uFillTx/>
              <a:latin typeface="ＭＳ Ｐゴシック" charset="-128"/>
              <a:ea typeface="ＭＳ Ｐゴシック" charset="-128"/>
              <a:cs typeface="Arial"/>
            </a:endParaRPr>
          </a:p>
        </p:txBody>
      </p:sp>
      <p:sp>
        <p:nvSpPr>
          <p:cNvPr id="18" name="矩形 17">
            <a:extLst>
              <a:ext uri="{FF2B5EF4-FFF2-40B4-BE49-F238E27FC236}">
                <a16:creationId xmlns:a16="http://schemas.microsoft.com/office/drawing/2014/main" id="{CF9CCCD0-BDC5-45EC-A0D3-0BC005B4ED8A}"/>
              </a:ext>
            </a:extLst>
          </p:cNvPr>
          <p:cNvSpPr/>
          <p:nvPr/>
        </p:nvSpPr>
        <p:spPr>
          <a:xfrm>
            <a:off x="5684687" y="912691"/>
            <a:ext cx="1170513" cy="369332"/>
          </a:xfrm>
          <a:prstGeom prst="rect">
            <a:avLst/>
          </a:prstGeom>
          <a:solidFill>
            <a:srgbClr val="0066FF"/>
          </a:solidFill>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zh-CN" sz="1800" b="0" i="0" u="none" strike="noStrike" kern="1200" cap="none" spc="0" normalizeH="0" baseline="0" noProof="0">
                <a:ln>
                  <a:noFill/>
                </a:ln>
                <a:solidFill>
                  <a:srgbClr val="FFFFFF"/>
                </a:solidFill>
                <a:effectLst/>
                <a:uLnTx/>
                <a:uFillTx/>
                <a:latin typeface="ＭＳ Ｐゴシック" charset="-128"/>
                <a:ea typeface="ＭＳ Ｐゴシック" charset="-128"/>
                <a:cs typeface="Arial"/>
              </a:rPr>
              <a:t>Option1b. </a:t>
            </a:r>
            <a:endParaRPr kumimoji="1" lang="zh-CN" altLang="en-US" sz="1800" b="0" i="0" u="none" strike="noStrike" kern="1200" cap="none" spc="0" normalizeH="0" baseline="0" noProof="0">
              <a:ln>
                <a:noFill/>
              </a:ln>
              <a:solidFill>
                <a:srgbClr val="FFFFFF"/>
              </a:solidFill>
              <a:effectLst/>
              <a:uLnTx/>
              <a:uFillTx/>
              <a:latin typeface="ＭＳ Ｐゴシック" charset="-128"/>
              <a:ea typeface="ＭＳ Ｐゴシック" charset="-128"/>
              <a:cs typeface="Arial"/>
            </a:endParaRPr>
          </a:p>
        </p:txBody>
      </p:sp>
      <p:sp>
        <p:nvSpPr>
          <p:cNvPr id="19" name="矩形 18">
            <a:extLst>
              <a:ext uri="{FF2B5EF4-FFF2-40B4-BE49-F238E27FC236}">
                <a16:creationId xmlns:a16="http://schemas.microsoft.com/office/drawing/2014/main" id="{F5B7AD9C-ADC4-4B05-982F-B9AE371AF389}"/>
              </a:ext>
            </a:extLst>
          </p:cNvPr>
          <p:cNvSpPr/>
          <p:nvPr/>
        </p:nvSpPr>
        <p:spPr>
          <a:xfrm>
            <a:off x="1131563" y="3599967"/>
            <a:ext cx="1056700" cy="369332"/>
          </a:xfrm>
          <a:prstGeom prst="rect">
            <a:avLst/>
          </a:prstGeom>
          <a:solidFill>
            <a:srgbClr val="0066FF"/>
          </a:solidFill>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zh-CN" sz="1800" b="0" i="0" u="none" strike="noStrike" kern="1200" cap="none" spc="0" normalizeH="0" baseline="0" noProof="0">
                <a:ln>
                  <a:noFill/>
                </a:ln>
                <a:solidFill>
                  <a:srgbClr val="FFFFFF"/>
                </a:solidFill>
                <a:effectLst/>
                <a:uLnTx/>
                <a:uFillTx/>
                <a:latin typeface="ＭＳ Ｐゴシック" charset="-128"/>
                <a:ea typeface="ＭＳ Ｐゴシック" charset="-128"/>
                <a:cs typeface="Arial"/>
              </a:rPr>
              <a:t>Option2. </a:t>
            </a:r>
            <a:endParaRPr kumimoji="1" lang="zh-CN" altLang="en-US" sz="1800" b="0" i="0" u="none" strike="noStrike" kern="1200" cap="none" spc="0" normalizeH="0" baseline="0" noProof="0">
              <a:ln>
                <a:noFill/>
              </a:ln>
              <a:solidFill>
                <a:srgbClr val="FFFFFF"/>
              </a:solidFill>
              <a:effectLst/>
              <a:uLnTx/>
              <a:uFillTx/>
              <a:latin typeface="ＭＳ Ｐゴシック" charset="-128"/>
              <a:ea typeface="ＭＳ Ｐゴシック" charset="-128"/>
              <a:cs typeface="Arial"/>
            </a:endParaRPr>
          </a:p>
        </p:txBody>
      </p:sp>
      <p:sp>
        <p:nvSpPr>
          <p:cNvPr id="20" name="矩形 19">
            <a:extLst>
              <a:ext uri="{FF2B5EF4-FFF2-40B4-BE49-F238E27FC236}">
                <a16:creationId xmlns:a16="http://schemas.microsoft.com/office/drawing/2014/main" id="{EAB2C9FF-C194-43F8-9BE7-199F8992C221}"/>
              </a:ext>
            </a:extLst>
          </p:cNvPr>
          <p:cNvSpPr/>
          <p:nvPr/>
        </p:nvSpPr>
        <p:spPr>
          <a:xfrm>
            <a:off x="5753256" y="3617849"/>
            <a:ext cx="1056700" cy="369332"/>
          </a:xfrm>
          <a:prstGeom prst="rect">
            <a:avLst/>
          </a:prstGeom>
          <a:solidFill>
            <a:srgbClr val="0066FF"/>
          </a:solidFill>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zh-CN" sz="1800" b="0" i="0" u="none" strike="noStrike" kern="1200" cap="none" spc="0" normalizeH="0" baseline="0" noProof="0">
                <a:ln>
                  <a:noFill/>
                </a:ln>
                <a:solidFill>
                  <a:srgbClr val="FFFFFF"/>
                </a:solidFill>
                <a:effectLst/>
                <a:uLnTx/>
                <a:uFillTx/>
                <a:latin typeface="ＭＳ Ｐゴシック" charset="-128"/>
                <a:ea typeface="ＭＳ Ｐゴシック" charset="-128"/>
                <a:cs typeface="Arial"/>
              </a:rPr>
              <a:t>Option3. </a:t>
            </a:r>
            <a:endParaRPr kumimoji="1" lang="zh-CN" altLang="en-US" sz="1800" b="0" i="0" u="none" strike="noStrike" kern="1200" cap="none" spc="0" normalizeH="0" baseline="0" noProof="0">
              <a:ln>
                <a:noFill/>
              </a:ln>
              <a:solidFill>
                <a:srgbClr val="FFFFFF"/>
              </a:solidFill>
              <a:effectLst/>
              <a:uLnTx/>
              <a:uFillTx/>
              <a:latin typeface="ＭＳ Ｐゴシック" charset="-128"/>
              <a:ea typeface="ＭＳ Ｐゴシック" charset="-128"/>
              <a:cs typeface="Arial"/>
            </a:endParaRPr>
          </a:p>
        </p:txBody>
      </p:sp>
      <p:sp>
        <p:nvSpPr>
          <p:cNvPr id="2" name="TextBox 1">
            <a:extLst>
              <a:ext uri="{FF2B5EF4-FFF2-40B4-BE49-F238E27FC236}">
                <a16:creationId xmlns:a16="http://schemas.microsoft.com/office/drawing/2014/main" id="{555ED232-0D3B-0838-B441-CFCE1CCAFB8A}"/>
              </a:ext>
            </a:extLst>
          </p:cNvPr>
          <p:cNvSpPr txBox="1"/>
          <p:nvPr/>
        </p:nvSpPr>
        <p:spPr>
          <a:xfrm flipH="1">
            <a:off x="9163563" y="4645437"/>
            <a:ext cx="2659382"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err="1">
                <a:ln>
                  <a:noFill/>
                </a:ln>
                <a:solidFill>
                  <a:srgbClr val="000000"/>
                </a:solidFill>
                <a:effectLst/>
                <a:uLnTx/>
                <a:uFillTx/>
                <a:latin typeface="Arial"/>
                <a:ea typeface="ＭＳ Ｐゴシック"/>
                <a:cs typeface="Arial"/>
              </a:rPr>
              <a:t>Nx</a:t>
            </a:r>
            <a:r>
              <a:rPr kumimoji="0" lang="en-US" sz="1000" b="0" i="0" u="none" strike="noStrike" kern="1200" cap="none" spc="0" normalizeH="0" baseline="0" noProof="0">
                <a:ln>
                  <a:noFill/>
                </a:ln>
                <a:solidFill>
                  <a:srgbClr val="000000"/>
                </a:solidFill>
                <a:effectLst/>
                <a:uLnTx/>
                <a:uFillTx/>
                <a:latin typeface="Arial"/>
                <a:ea typeface="ＭＳ Ｐゴシック"/>
                <a:cs typeface="Arial"/>
              </a:rPr>
              <a:t> </a:t>
            </a:r>
            <a:r>
              <a:rPr kumimoji="0" lang="en-US" sz="1000" b="0" i="0" u="none" strike="noStrike" kern="1200" cap="none" spc="0" normalizeH="0" baseline="0" noProof="0">
                <a:ln>
                  <a:noFill/>
                </a:ln>
                <a:solidFill>
                  <a:srgbClr val="000000"/>
                </a:solidFill>
                <a:effectLst/>
                <a:uLnTx/>
                <a:uFillTx/>
                <a:latin typeface="Arial"/>
                <a:ea typeface="ＭＳ Ｐゴシック"/>
                <a:cs typeface="Arial"/>
                <a:sym typeface="Wingdings" panose="05000000000000000000" pitchFamily="2" charset="2"/>
              </a:rPr>
              <a:t> interface between AMF and SF</a:t>
            </a:r>
            <a:endParaRPr kumimoji="0" lang="en-US" sz="1000" b="0" i="0" u="none" strike="noStrike" kern="1200" cap="none" spc="0" normalizeH="0" baseline="0" noProof="0">
              <a:ln>
                <a:noFill/>
              </a:ln>
              <a:solidFill>
                <a:srgbClr val="000000"/>
              </a:solidFill>
              <a:effectLst/>
              <a:uLnTx/>
              <a:uFillTx/>
              <a:latin typeface="Arial"/>
              <a:ea typeface="ＭＳ Ｐゴシック"/>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a:ea typeface="ＭＳ Ｐゴシック"/>
                <a:cs typeface="Arial"/>
              </a:rPr>
              <a:t>Ny </a:t>
            </a:r>
            <a:r>
              <a:rPr kumimoji="0" lang="en-US" sz="1000" b="0" i="0" u="none" strike="noStrike" kern="1200" cap="none" spc="0" normalizeH="0" baseline="0" noProof="0">
                <a:ln>
                  <a:noFill/>
                </a:ln>
                <a:solidFill>
                  <a:srgbClr val="000000"/>
                </a:solidFill>
                <a:effectLst/>
                <a:uLnTx/>
                <a:uFillTx/>
                <a:latin typeface="Arial"/>
                <a:ea typeface="ＭＳ Ｐゴシック"/>
                <a:cs typeface="Arial"/>
                <a:sym typeface="Wingdings" panose="05000000000000000000" pitchFamily="2" charset="2"/>
              </a:rPr>
              <a:t> interface between RAN and SF</a:t>
            </a:r>
            <a:endParaRPr kumimoji="0" lang="en-US" sz="1000" b="0" i="0" u="none" strike="noStrike" kern="1200" cap="none" spc="0" normalizeH="0" baseline="0" noProof="0">
              <a:ln>
                <a:noFill/>
              </a:ln>
              <a:solidFill>
                <a:srgbClr val="000000"/>
              </a:solidFill>
              <a:effectLst/>
              <a:uLnTx/>
              <a:uFillTx/>
              <a:latin typeface="Arial"/>
              <a:ea typeface="ＭＳ Ｐゴシック"/>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err="1">
                <a:ln>
                  <a:noFill/>
                </a:ln>
                <a:solidFill>
                  <a:srgbClr val="000000"/>
                </a:solidFill>
                <a:effectLst/>
                <a:uLnTx/>
                <a:uFillTx/>
                <a:latin typeface="Arial"/>
                <a:ea typeface="ＭＳ Ｐゴシック"/>
                <a:cs typeface="Arial"/>
              </a:rPr>
              <a:t>Nz</a:t>
            </a:r>
            <a:r>
              <a:rPr kumimoji="0" lang="en-US" sz="1000" b="0" i="0" u="none" strike="noStrike" kern="1200" cap="none" spc="0" normalizeH="0" baseline="0" noProof="0">
                <a:ln>
                  <a:noFill/>
                </a:ln>
                <a:solidFill>
                  <a:srgbClr val="000000"/>
                </a:solidFill>
                <a:effectLst/>
                <a:uLnTx/>
                <a:uFillTx/>
                <a:latin typeface="Arial"/>
                <a:ea typeface="ＭＳ Ｐゴシック"/>
                <a:cs typeface="Arial"/>
              </a:rPr>
              <a:t> </a:t>
            </a:r>
            <a:r>
              <a:rPr kumimoji="0" lang="fi-FI" sz="1000" b="0" i="0" u="none" strike="noStrike" kern="1200" cap="none" spc="0" normalizeH="0" baseline="0" noProof="0">
                <a:ln>
                  <a:noFill/>
                </a:ln>
                <a:solidFill>
                  <a:srgbClr val="000000"/>
                </a:solidFill>
                <a:effectLst/>
                <a:uLnTx/>
                <a:uFillTx/>
                <a:latin typeface="Arial"/>
                <a:ea typeface="ＭＳ Ｐゴシック"/>
                <a:cs typeface="Arial"/>
                <a:sym typeface="Wingdings" panose="05000000000000000000" pitchFamily="2" charset="2"/>
              </a:rPr>
              <a:t> </a:t>
            </a:r>
            <a:r>
              <a:rPr kumimoji="0" lang="fi-FI" sz="1000" b="0" i="0" u="none" strike="noStrike" kern="1200" cap="none" spc="0" normalizeH="0" baseline="0" noProof="0" err="1">
                <a:ln>
                  <a:noFill/>
                </a:ln>
                <a:solidFill>
                  <a:srgbClr val="000000"/>
                </a:solidFill>
                <a:effectLst/>
                <a:uLnTx/>
                <a:uFillTx/>
                <a:latin typeface="Arial"/>
                <a:ea typeface="ＭＳ Ｐゴシック"/>
                <a:cs typeface="Arial"/>
                <a:sym typeface="Wingdings" panose="05000000000000000000" pitchFamily="2" charset="2"/>
              </a:rPr>
              <a:t>interface</a:t>
            </a:r>
            <a:r>
              <a:rPr kumimoji="0" lang="fi-FI" sz="1000" b="0" i="0" u="none" strike="noStrike" kern="1200" cap="none" spc="0" normalizeH="0" baseline="0" noProof="0">
                <a:ln>
                  <a:noFill/>
                </a:ln>
                <a:solidFill>
                  <a:srgbClr val="000000"/>
                </a:solidFill>
                <a:effectLst/>
                <a:uLnTx/>
                <a:uFillTx/>
                <a:latin typeface="Arial"/>
                <a:ea typeface="ＭＳ Ｐゴシック"/>
                <a:cs typeface="Arial"/>
                <a:sym typeface="Wingdings" panose="05000000000000000000" pitchFamily="2" charset="2"/>
              </a:rPr>
              <a:t> </a:t>
            </a:r>
            <a:r>
              <a:rPr kumimoji="0" lang="fi-FI" sz="1000" b="0" i="0" u="none" strike="noStrike" kern="1200" cap="none" spc="0" normalizeH="0" baseline="0" noProof="0" err="1">
                <a:ln>
                  <a:noFill/>
                </a:ln>
                <a:solidFill>
                  <a:srgbClr val="000000"/>
                </a:solidFill>
                <a:effectLst/>
                <a:uLnTx/>
                <a:uFillTx/>
                <a:latin typeface="Arial"/>
                <a:ea typeface="ＭＳ Ｐゴシック"/>
                <a:cs typeface="Arial"/>
                <a:sym typeface="Wingdings" panose="05000000000000000000" pitchFamily="2" charset="2"/>
              </a:rPr>
              <a:t>between</a:t>
            </a:r>
            <a:r>
              <a:rPr kumimoji="0" lang="fi-FI" sz="1000" b="0" i="0" u="none" strike="noStrike" kern="1200" cap="none" spc="0" normalizeH="0" baseline="0" noProof="0">
                <a:ln>
                  <a:noFill/>
                </a:ln>
                <a:solidFill>
                  <a:srgbClr val="000000"/>
                </a:solidFill>
                <a:effectLst/>
                <a:uLnTx/>
                <a:uFillTx/>
                <a:latin typeface="Arial"/>
                <a:ea typeface="ＭＳ Ｐゴシック"/>
                <a:cs typeface="Arial"/>
                <a:sym typeface="Wingdings" panose="05000000000000000000" pitchFamily="2" charset="2"/>
              </a:rPr>
              <a:t> UPF and SF</a:t>
            </a:r>
            <a:endParaRPr kumimoji="0" lang="LID4096" sz="1000" b="0" i="0" u="none" strike="noStrike" kern="1200" cap="none" spc="0" normalizeH="0" baseline="0" noProof="0">
              <a:ln>
                <a:noFill/>
              </a:ln>
              <a:solidFill>
                <a:srgbClr val="000000"/>
              </a:solidFill>
              <a:effectLst/>
              <a:uLnTx/>
              <a:uFillTx/>
              <a:latin typeface="Arial"/>
              <a:ea typeface="ＭＳ Ｐゴシック"/>
              <a:cs typeface="Arial"/>
            </a:endParaRPr>
          </a:p>
        </p:txBody>
      </p:sp>
    </p:spTree>
    <p:extLst>
      <p:ext uri="{BB962C8B-B14F-4D97-AF65-F5344CB8AC3E}">
        <p14:creationId xmlns:p14="http://schemas.microsoft.com/office/powerpoint/2010/main" val="423616690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3E72EE85-3A1B-5A40-5C22-500064CE25DC}"/>
              </a:ext>
            </a:extLst>
          </p:cNvPr>
          <p:cNvSpPr/>
          <p:nvPr/>
        </p:nvSpPr>
        <p:spPr>
          <a:xfrm>
            <a:off x="88146" y="2715383"/>
            <a:ext cx="6365571" cy="467460"/>
          </a:xfrm>
          <a:prstGeom prst="rect">
            <a:avLst/>
          </a:prstGeom>
          <a:solidFill>
            <a:srgbClr val="0070C0">
              <a:alpha val="24000"/>
            </a:srgbClr>
          </a:solidFill>
          <a:ln w="9525">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LID4096" sz="1800" b="0" i="0" u="none" strike="noStrike" kern="1200" cap="none" spc="0" normalizeH="0" baseline="0" noProof="0">
              <a:ln>
                <a:noFill/>
              </a:ln>
              <a:solidFill>
                <a:srgbClr val="000000"/>
              </a:solidFill>
              <a:effectLst/>
              <a:uLnTx/>
              <a:uFillTx/>
              <a:latin typeface="ＭＳ Ｐゴシック" pitchFamily="50" charset="-128"/>
              <a:ea typeface="ＭＳ Ｐゴシック" pitchFamily="50" charset="-128"/>
              <a:cs typeface="Arial"/>
            </a:endParaRPr>
          </a:p>
        </p:txBody>
      </p:sp>
      <p:sp>
        <p:nvSpPr>
          <p:cNvPr id="16" name="Rectangle 15">
            <a:extLst>
              <a:ext uri="{FF2B5EF4-FFF2-40B4-BE49-F238E27FC236}">
                <a16:creationId xmlns:a16="http://schemas.microsoft.com/office/drawing/2014/main" id="{47D5CD74-CEBE-4BBD-7A16-4F36DC202211}"/>
              </a:ext>
            </a:extLst>
          </p:cNvPr>
          <p:cNvSpPr/>
          <p:nvPr/>
        </p:nvSpPr>
        <p:spPr>
          <a:xfrm>
            <a:off x="88147" y="953872"/>
            <a:ext cx="6365571" cy="1741154"/>
          </a:xfrm>
          <a:prstGeom prst="rect">
            <a:avLst/>
          </a:prstGeom>
          <a:solidFill>
            <a:schemeClr val="accent3">
              <a:lumMod val="85000"/>
              <a:alpha val="37000"/>
            </a:schemeClr>
          </a:solidFill>
          <a:ln w="9525">
            <a:solidFill>
              <a:schemeClr val="accent3">
                <a:lumMod val="8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LID4096" sz="1800" b="0" i="0" u="none" strike="noStrike" kern="1200" cap="none" spc="0" normalizeH="0" baseline="0" noProof="0">
              <a:ln>
                <a:noFill/>
              </a:ln>
              <a:solidFill>
                <a:srgbClr val="000000"/>
              </a:solidFill>
              <a:effectLst/>
              <a:uLnTx/>
              <a:uFillTx/>
              <a:latin typeface="ＭＳ Ｐゴシック" pitchFamily="50" charset="-128"/>
              <a:ea typeface="ＭＳ Ｐゴシック" pitchFamily="50" charset="-128"/>
              <a:cs typeface="Arial"/>
            </a:endParaRPr>
          </a:p>
        </p:txBody>
      </p:sp>
      <p:sp>
        <p:nvSpPr>
          <p:cNvPr id="2" name="タイトル 1">
            <a:extLst>
              <a:ext uri="{FF2B5EF4-FFF2-40B4-BE49-F238E27FC236}">
                <a16:creationId xmlns:a16="http://schemas.microsoft.com/office/drawing/2014/main" id="{DCB10AA9-9945-22D4-F535-C76DF00FC40E}"/>
              </a:ext>
            </a:extLst>
          </p:cNvPr>
          <p:cNvSpPr>
            <a:spLocks noGrp="1"/>
          </p:cNvSpPr>
          <p:nvPr>
            <p:ph type="title"/>
          </p:nvPr>
        </p:nvSpPr>
        <p:spPr/>
        <p:txBody>
          <a:bodyPr/>
          <a:lstStyle/>
          <a:p>
            <a:r>
              <a:rPr kumimoji="1" lang="en-US" altLang="ja-JP"/>
              <a:t>Sensing result exposure – SA1 discussion</a:t>
            </a:r>
            <a:endParaRPr kumimoji="1" lang="ja-JP" altLang="en-US"/>
          </a:p>
        </p:txBody>
      </p:sp>
      <p:sp>
        <p:nvSpPr>
          <p:cNvPr id="4" name="スライド番号プレースホルダー 3">
            <a:extLst>
              <a:ext uri="{FF2B5EF4-FFF2-40B4-BE49-F238E27FC236}">
                <a16:creationId xmlns:a16="http://schemas.microsoft.com/office/drawing/2014/main" id="{9F53EA6B-722F-5F03-60E4-77C0AB6EDE03}"/>
              </a:ext>
            </a:extLst>
          </p:cNvPr>
          <p:cNvSpPr>
            <a:spLocks noGrp="1"/>
          </p:cNvSpPr>
          <p:nvPr>
            <p:ph type="sldNum"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fld id="{437EB465-030E-407A-8915-648F2594A060}" type="slidenum">
              <a:rPr kumimoji="0" lang="ja-JP" altLang="de-DE" sz="800" b="0" i="0" u="none" strike="noStrike" kern="1200" cap="none" spc="0" normalizeH="0" baseline="0" noProof="0" smtClean="0">
                <a:ln>
                  <a:noFill/>
                </a:ln>
                <a:solidFill>
                  <a:srgbClr val="FFFFFF"/>
                </a:solidFill>
                <a:effectLst/>
                <a:uLnTx/>
                <a:uFillTx/>
                <a:latin typeface="Arial"/>
                <a:ea typeface="ＭＳ Ｐゴシック" pitchFamily="50" charset="-128"/>
                <a:cs typeface="Arial"/>
              </a:rPr>
              <a:pPr marL="0" marR="0" lvl="0" indent="0" algn="ctr" defTabSz="914400" rtl="0" eaLnBrk="1" fontAlgn="base" latinLnBrk="0" hangingPunct="1">
                <a:lnSpc>
                  <a:spcPct val="100000"/>
                </a:lnSpc>
                <a:spcBef>
                  <a:spcPct val="0"/>
                </a:spcBef>
                <a:spcAft>
                  <a:spcPct val="0"/>
                </a:spcAft>
                <a:buClrTx/>
                <a:buSzTx/>
                <a:buFontTx/>
                <a:buNone/>
                <a:tabLst/>
                <a:defRPr/>
              </a:pPr>
              <a:t>51</a:t>
            </a:fld>
            <a:endParaRPr kumimoji="0" lang="de-DE" altLang="ja-JP" sz="800" b="0" i="0" u="none" strike="noStrike" kern="1200" cap="none" spc="0" normalizeH="0" baseline="0" noProof="0">
              <a:ln>
                <a:noFill/>
              </a:ln>
              <a:solidFill>
                <a:srgbClr val="FFFFFF"/>
              </a:solidFill>
              <a:effectLst/>
              <a:uLnTx/>
              <a:uFillTx/>
              <a:latin typeface="Arial"/>
              <a:ea typeface="ＭＳ Ｐゴシック" pitchFamily="50" charset="-128"/>
              <a:cs typeface="Arial"/>
            </a:endParaRPr>
          </a:p>
        </p:txBody>
      </p:sp>
      <p:sp>
        <p:nvSpPr>
          <p:cNvPr id="6" name="Rectangle 2">
            <a:extLst>
              <a:ext uri="{FF2B5EF4-FFF2-40B4-BE49-F238E27FC236}">
                <a16:creationId xmlns:a16="http://schemas.microsoft.com/office/drawing/2014/main" id="{C2C7D173-EEC0-920F-C7DC-B1620D32CD33}"/>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LID4096" sz="1800" b="0" i="0" u="none" strike="noStrike" kern="1200" cap="none" spc="0" normalizeH="0" baseline="0" noProof="0">
              <a:ln>
                <a:noFill/>
              </a:ln>
              <a:solidFill>
                <a:srgbClr val="000000"/>
              </a:solidFill>
              <a:effectLst/>
              <a:uLnTx/>
              <a:uFillTx/>
              <a:latin typeface="ＭＳ Ｐゴシック" charset="-128"/>
              <a:ea typeface="ＭＳ Ｐゴシック" charset="-128"/>
              <a:cs typeface="Arial"/>
            </a:endParaRPr>
          </a:p>
        </p:txBody>
      </p:sp>
      <p:sp>
        <p:nvSpPr>
          <p:cNvPr id="22" name="Rectangle 4">
            <a:extLst>
              <a:ext uri="{FF2B5EF4-FFF2-40B4-BE49-F238E27FC236}">
                <a16:creationId xmlns:a16="http://schemas.microsoft.com/office/drawing/2014/main" id="{B607835D-C8BB-B636-DA0A-F34925E1C78A}"/>
              </a:ext>
            </a:extLst>
          </p:cNvPr>
          <p:cNvSpPr>
            <a:spLocks noChangeArrowheads="1"/>
          </p:cNvSpPr>
          <p:nvPr/>
        </p:nvSpPr>
        <p:spPr bwMode="auto">
          <a:xfrm>
            <a:off x="-465" y="6105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LID4096" sz="1800" b="0" i="0" u="none" strike="noStrike" kern="1200" cap="none" spc="0" normalizeH="0" baseline="0" noProof="0">
              <a:ln>
                <a:noFill/>
              </a:ln>
              <a:solidFill>
                <a:srgbClr val="000000"/>
              </a:solidFill>
              <a:effectLst/>
              <a:uLnTx/>
              <a:uFillTx/>
              <a:latin typeface="ＭＳ Ｐゴシック" charset="-128"/>
              <a:ea typeface="ＭＳ Ｐゴシック" charset="-128"/>
              <a:cs typeface="Arial"/>
            </a:endParaRPr>
          </a:p>
        </p:txBody>
      </p:sp>
      <p:pic>
        <p:nvPicPr>
          <p:cNvPr id="98" name="Picture 97">
            <a:extLst>
              <a:ext uri="{FF2B5EF4-FFF2-40B4-BE49-F238E27FC236}">
                <a16:creationId xmlns:a16="http://schemas.microsoft.com/office/drawing/2014/main" id="{9D9FF082-1F5F-86DD-1EE9-50045CA64A72}"/>
              </a:ext>
            </a:extLst>
          </p:cNvPr>
          <p:cNvPicPr>
            <a:picLocks noChangeAspect="1"/>
          </p:cNvPicPr>
          <p:nvPr/>
        </p:nvPicPr>
        <p:blipFill>
          <a:blip r:embed="rId3"/>
          <a:stretch>
            <a:fillRect/>
          </a:stretch>
        </p:blipFill>
        <p:spPr>
          <a:xfrm>
            <a:off x="6583915" y="1786698"/>
            <a:ext cx="5519938" cy="2273380"/>
          </a:xfrm>
          <a:prstGeom prst="rect">
            <a:avLst/>
          </a:prstGeom>
        </p:spPr>
      </p:pic>
      <p:sp>
        <p:nvSpPr>
          <p:cNvPr id="7" name="Content Placeholder 6">
            <a:extLst>
              <a:ext uri="{FF2B5EF4-FFF2-40B4-BE49-F238E27FC236}">
                <a16:creationId xmlns:a16="http://schemas.microsoft.com/office/drawing/2014/main" id="{5A484478-8E64-6946-1F51-8E08A80644E7}"/>
              </a:ext>
            </a:extLst>
          </p:cNvPr>
          <p:cNvSpPr>
            <a:spLocks noGrp="1"/>
          </p:cNvSpPr>
          <p:nvPr>
            <p:ph idx="1"/>
          </p:nvPr>
        </p:nvSpPr>
        <p:spPr>
          <a:xfrm>
            <a:off x="226485" y="4531170"/>
            <a:ext cx="11715751" cy="1945534"/>
          </a:xfrm>
        </p:spPr>
        <p:txBody>
          <a:bodyPr/>
          <a:lstStyle/>
          <a:p>
            <a:r>
              <a:rPr lang="en-US" altLang="ja-JP" sz="1400" kern="1200">
                <a:solidFill>
                  <a:schemeClr val="tx1"/>
                </a:solidFill>
              </a:rPr>
              <a:t>SA1 has </a:t>
            </a:r>
            <a:r>
              <a:rPr lang="en-US" altLang="zh-CN" sz="1400" kern="1200">
                <a:solidFill>
                  <a:schemeClr val="tx1"/>
                </a:solidFill>
              </a:rPr>
              <a:t>defined</a:t>
            </a:r>
          </a:p>
          <a:p>
            <a:pPr lvl="1"/>
            <a:r>
              <a:rPr lang="en-US" sz="1400" b="1">
                <a:cs typeface="Arial" panose="020B0604020202020204" pitchFamily="34" charset="0"/>
              </a:rPr>
              <a:t>3GPP sensing data</a:t>
            </a:r>
            <a:r>
              <a:rPr lang="en-US" sz="1400">
                <a:cs typeface="Arial" panose="020B0604020202020204" pitchFamily="34" charset="0"/>
              </a:rPr>
              <a:t>: Data derived from 3GPP radio signals impacted (e.g. reflected, refracted, diffracted) by an object or environment of interest for sensing purposes, and optionally processed within the 5G system</a:t>
            </a:r>
          </a:p>
          <a:p>
            <a:pPr lvl="1"/>
            <a:r>
              <a:rPr lang="en-US" sz="1400" b="1">
                <a:cs typeface="Arial" panose="020B0604020202020204" pitchFamily="34" charset="0"/>
              </a:rPr>
              <a:t>Sensing result</a:t>
            </a:r>
            <a:r>
              <a:rPr lang="en-US" sz="1400">
                <a:cs typeface="Arial" panose="020B0604020202020204" pitchFamily="34" charset="0"/>
              </a:rPr>
              <a:t>: processed 3GPP sensing data requested by a service consumer</a:t>
            </a:r>
            <a:endParaRPr lang="en-US" sz="1400"/>
          </a:p>
          <a:p>
            <a:r>
              <a:rPr lang="en-US" altLang="ja-JP" sz="1400" b="1"/>
              <a:t>Sensing objective </a:t>
            </a:r>
            <a:r>
              <a:rPr lang="en-US" altLang="ja-JP" sz="1400"/>
              <a:t>is a kind of sensing result that can be directly consumed by an application, i.e. by utilizing sensing data and </a:t>
            </a:r>
            <a:r>
              <a:rPr lang="en-US" sz="1400"/>
              <a:t>sensing assistance information exposed by a trusted 3rd party to derive, e.g. is there any intruder or not, </a:t>
            </a:r>
            <a:endParaRPr lang="en-US" altLang="ja-JP" sz="1400"/>
          </a:p>
          <a:p>
            <a:r>
              <a:rPr lang="en-US" altLang="ja-JP" sz="1400"/>
              <a:t>Sensing processing functionalities describe the capability that an entity in 5G system can process the sensing data to obtain sensing result and/or achieve sensing objective (S1-230297, S1-230286).</a:t>
            </a:r>
          </a:p>
          <a:p>
            <a:endParaRPr lang="LID4096"/>
          </a:p>
        </p:txBody>
      </p:sp>
      <p:sp>
        <p:nvSpPr>
          <p:cNvPr id="10" name="TextBox 9">
            <a:extLst>
              <a:ext uri="{FF2B5EF4-FFF2-40B4-BE49-F238E27FC236}">
                <a16:creationId xmlns:a16="http://schemas.microsoft.com/office/drawing/2014/main" id="{A289F03D-A9B8-DDDD-38BE-5C6377ABCC17}"/>
              </a:ext>
            </a:extLst>
          </p:cNvPr>
          <p:cNvSpPr txBox="1"/>
          <p:nvPr/>
        </p:nvSpPr>
        <p:spPr>
          <a:xfrm>
            <a:off x="137786" y="2271483"/>
            <a:ext cx="242097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Arial"/>
                <a:ea typeface="ＭＳ Ｐゴシック"/>
                <a:cs typeface="Arial" panose="020B0604020202020204" pitchFamily="34" charset="0"/>
              </a:rPr>
              <a:t>3GPP sensing data</a:t>
            </a:r>
            <a:endParaRPr kumimoji="0" lang="LID4096" sz="1800" b="0" i="0" u="none" strike="noStrike" kern="1200" cap="none" spc="0" normalizeH="0" baseline="0" noProof="0">
              <a:ln>
                <a:noFill/>
              </a:ln>
              <a:solidFill>
                <a:srgbClr val="000000"/>
              </a:solidFill>
              <a:effectLst/>
              <a:uLnTx/>
              <a:uFillTx/>
              <a:latin typeface="Arial"/>
              <a:ea typeface="ＭＳ Ｐゴシック"/>
              <a:cs typeface="Arial"/>
            </a:endParaRPr>
          </a:p>
        </p:txBody>
      </p:sp>
      <p:sp>
        <p:nvSpPr>
          <p:cNvPr id="11" name="TextBox 10">
            <a:extLst>
              <a:ext uri="{FF2B5EF4-FFF2-40B4-BE49-F238E27FC236}">
                <a16:creationId xmlns:a16="http://schemas.microsoft.com/office/drawing/2014/main" id="{0C08DF83-CA75-1F67-754A-C1EB07835B86}"/>
              </a:ext>
            </a:extLst>
          </p:cNvPr>
          <p:cNvSpPr txBox="1"/>
          <p:nvPr/>
        </p:nvSpPr>
        <p:spPr>
          <a:xfrm>
            <a:off x="137786" y="2770201"/>
            <a:ext cx="242097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Arial"/>
                <a:ea typeface="ＭＳ Ｐゴシック"/>
                <a:cs typeface="Arial" panose="020B0604020202020204" pitchFamily="34" charset="0"/>
              </a:rPr>
              <a:t>sensing result</a:t>
            </a:r>
            <a:endParaRPr kumimoji="0" lang="LID4096" sz="1800" b="0" i="0" u="none" strike="noStrike" kern="1200" cap="none" spc="0" normalizeH="0" baseline="0" noProof="0">
              <a:ln>
                <a:noFill/>
              </a:ln>
              <a:solidFill>
                <a:srgbClr val="000000"/>
              </a:solidFill>
              <a:effectLst/>
              <a:uLnTx/>
              <a:uFillTx/>
              <a:latin typeface="Arial"/>
              <a:ea typeface="ＭＳ Ｐゴシック"/>
              <a:cs typeface="Arial"/>
            </a:endParaRPr>
          </a:p>
        </p:txBody>
      </p:sp>
      <p:sp>
        <p:nvSpPr>
          <p:cNvPr id="18" name="Rectangle 17">
            <a:extLst>
              <a:ext uri="{FF2B5EF4-FFF2-40B4-BE49-F238E27FC236}">
                <a16:creationId xmlns:a16="http://schemas.microsoft.com/office/drawing/2014/main" id="{FF0E495C-31A8-17E9-1719-C2286E282194}"/>
              </a:ext>
            </a:extLst>
          </p:cNvPr>
          <p:cNvSpPr/>
          <p:nvPr/>
        </p:nvSpPr>
        <p:spPr>
          <a:xfrm>
            <a:off x="88146" y="3210846"/>
            <a:ext cx="6365571" cy="1049108"/>
          </a:xfrm>
          <a:prstGeom prst="rect">
            <a:avLst/>
          </a:prstGeom>
          <a:solidFill>
            <a:srgbClr val="0070C0">
              <a:alpha val="37000"/>
            </a:srgbClr>
          </a:solidFill>
          <a:ln w="9525">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LID4096" sz="1800" b="0" i="0" u="none" strike="noStrike" kern="1200" cap="none" spc="0" normalizeH="0" baseline="0" noProof="0">
              <a:ln>
                <a:noFill/>
              </a:ln>
              <a:solidFill>
                <a:srgbClr val="000000"/>
              </a:solidFill>
              <a:effectLst/>
              <a:uLnTx/>
              <a:uFillTx/>
              <a:latin typeface="ＭＳ Ｐゴシック" pitchFamily="50" charset="-128"/>
              <a:ea typeface="ＭＳ Ｐゴシック" pitchFamily="50" charset="-128"/>
              <a:cs typeface="Arial"/>
            </a:endParaRPr>
          </a:p>
        </p:txBody>
      </p:sp>
      <p:sp>
        <p:nvSpPr>
          <p:cNvPr id="19" name="TextBox 18">
            <a:extLst>
              <a:ext uri="{FF2B5EF4-FFF2-40B4-BE49-F238E27FC236}">
                <a16:creationId xmlns:a16="http://schemas.microsoft.com/office/drawing/2014/main" id="{80BD236B-2F63-B79D-98EE-D0B972230E18}"/>
              </a:ext>
            </a:extLst>
          </p:cNvPr>
          <p:cNvSpPr txBox="1"/>
          <p:nvPr/>
        </p:nvSpPr>
        <p:spPr>
          <a:xfrm>
            <a:off x="137786" y="3213966"/>
            <a:ext cx="242097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Arial"/>
                <a:ea typeface="ＭＳ Ｐゴシック"/>
                <a:cs typeface="Arial" panose="020B0604020202020204" pitchFamily="34" charset="0"/>
              </a:rPr>
              <a:t>sensing objective</a:t>
            </a:r>
            <a:endParaRPr kumimoji="0" lang="LID4096" sz="1800" b="0" i="0" u="none" strike="noStrike" kern="1200" cap="none" spc="0" normalizeH="0" baseline="0" noProof="0">
              <a:ln>
                <a:noFill/>
              </a:ln>
              <a:solidFill>
                <a:srgbClr val="000000"/>
              </a:solidFill>
              <a:effectLst/>
              <a:uLnTx/>
              <a:uFillTx/>
              <a:latin typeface="Arial"/>
              <a:ea typeface="ＭＳ Ｐゴシック"/>
              <a:cs typeface="Arial"/>
            </a:endParaRPr>
          </a:p>
        </p:txBody>
      </p:sp>
      <p:pic>
        <p:nvPicPr>
          <p:cNvPr id="93" name="Picture 92">
            <a:extLst>
              <a:ext uri="{FF2B5EF4-FFF2-40B4-BE49-F238E27FC236}">
                <a16:creationId xmlns:a16="http://schemas.microsoft.com/office/drawing/2014/main" id="{1877C8B9-BDF3-7144-720B-B795CB833EEE}"/>
              </a:ext>
            </a:extLst>
          </p:cNvPr>
          <p:cNvPicPr>
            <a:picLocks noChangeAspect="1"/>
          </p:cNvPicPr>
          <p:nvPr/>
        </p:nvPicPr>
        <p:blipFill>
          <a:blip r:embed="rId4"/>
          <a:stretch>
            <a:fillRect/>
          </a:stretch>
        </p:blipFill>
        <p:spPr>
          <a:xfrm>
            <a:off x="1907973" y="1346526"/>
            <a:ext cx="4721899" cy="3406756"/>
          </a:xfrm>
          <a:prstGeom prst="rect">
            <a:avLst/>
          </a:prstGeom>
        </p:spPr>
      </p:pic>
      <p:sp>
        <p:nvSpPr>
          <p:cNvPr id="20" name="Rectangle 19">
            <a:extLst>
              <a:ext uri="{FF2B5EF4-FFF2-40B4-BE49-F238E27FC236}">
                <a16:creationId xmlns:a16="http://schemas.microsoft.com/office/drawing/2014/main" id="{638EFE36-52C1-79F4-CA27-6DE6DEC499A4}"/>
              </a:ext>
            </a:extLst>
          </p:cNvPr>
          <p:cNvSpPr/>
          <p:nvPr/>
        </p:nvSpPr>
        <p:spPr>
          <a:xfrm>
            <a:off x="9615055" y="1634840"/>
            <a:ext cx="2202872" cy="304227"/>
          </a:xfrm>
          <a:prstGeom prst="rect">
            <a:avLst/>
          </a:prstGeom>
          <a:solidFill>
            <a:schemeClr val="bg1"/>
          </a:solidFill>
          <a:ln w="952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LID4096" sz="1800" b="0" i="0" u="none" strike="noStrike" kern="1200" cap="none" spc="0" normalizeH="0" baseline="0" noProof="0">
              <a:ln>
                <a:noFill/>
              </a:ln>
              <a:solidFill>
                <a:srgbClr val="000000"/>
              </a:solidFill>
              <a:effectLst/>
              <a:uLnTx/>
              <a:uFillTx/>
              <a:latin typeface="ＭＳ Ｐゴシック" pitchFamily="50" charset="-128"/>
              <a:ea typeface="ＭＳ Ｐゴシック" pitchFamily="50" charset="-128"/>
              <a:cs typeface="Arial"/>
            </a:endParaRPr>
          </a:p>
        </p:txBody>
      </p:sp>
      <p:sp>
        <p:nvSpPr>
          <p:cNvPr id="21" name="TextBox 20">
            <a:extLst>
              <a:ext uri="{FF2B5EF4-FFF2-40B4-BE49-F238E27FC236}">
                <a16:creationId xmlns:a16="http://schemas.microsoft.com/office/drawing/2014/main" id="{4311CA17-D7C5-3B3A-AB65-A3719D675137}"/>
              </a:ext>
            </a:extLst>
          </p:cNvPr>
          <p:cNvSpPr txBox="1"/>
          <p:nvPr/>
        </p:nvSpPr>
        <p:spPr>
          <a:xfrm>
            <a:off x="7261909" y="1120649"/>
            <a:ext cx="242097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Arial"/>
                <a:ea typeface="ＭＳ Ｐゴシック"/>
                <a:cs typeface="Arial" panose="020B0604020202020204" pitchFamily="34" charset="0"/>
              </a:rPr>
              <a:t>Processing entity#1</a:t>
            </a:r>
            <a:endParaRPr kumimoji="0" lang="LID4096" sz="1800" b="0" i="0" u="none" strike="noStrike" kern="1200" cap="none" spc="0" normalizeH="0" baseline="0" noProof="0">
              <a:ln>
                <a:noFill/>
              </a:ln>
              <a:solidFill>
                <a:srgbClr val="000000"/>
              </a:solidFill>
              <a:effectLst/>
              <a:uLnTx/>
              <a:uFillTx/>
              <a:latin typeface="Arial"/>
              <a:ea typeface="ＭＳ Ｐゴシック"/>
              <a:cs typeface="Arial"/>
            </a:endParaRPr>
          </a:p>
        </p:txBody>
      </p:sp>
      <p:sp>
        <p:nvSpPr>
          <p:cNvPr id="23" name="TextBox 22">
            <a:extLst>
              <a:ext uri="{FF2B5EF4-FFF2-40B4-BE49-F238E27FC236}">
                <a16:creationId xmlns:a16="http://schemas.microsoft.com/office/drawing/2014/main" id="{FF5900AC-CE3D-724B-971C-03E8B852D4E0}"/>
              </a:ext>
            </a:extLst>
          </p:cNvPr>
          <p:cNvSpPr txBox="1"/>
          <p:nvPr/>
        </p:nvSpPr>
        <p:spPr>
          <a:xfrm>
            <a:off x="9682881" y="1118550"/>
            <a:ext cx="242097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Arial"/>
                <a:ea typeface="ＭＳ Ｐゴシック"/>
                <a:cs typeface="Arial" panose="020B0604020202020204" pitchFamily="34" charset="0"/>
              </a:rPr>
              <a:t>Processing entity#2</a:t>
            </a:r>
            <a:endParaRPr kumimoji="0" lang="LID4096" sz="1800" b="0" i="0" u="none" strike="noStrike" kern="1200" cap="none" spc="0" normalizeH="0" baseline="0" noProof="0">
              <a:ln>
                <a:noFill/>
              </a:ln>
              <a:solidFill>
                <a:srgbClr val="000000"/>
              </a:solidFill>
              <a:effectLst/>
              <a:uLnTx/>
              <a:uFillTx/>
              <a:latin typeface="Arial"/>
              <a:ea typeface="ＭＳ Ｐゴシック"/>
              <a:cs typeface="Arial"/>
            </a:endParaRPr>
          </a:p>
        </p:txBody>
      </p:sp>
      <p:cxnSp>
        <p:nvCxnSpPr>
          <p:cNvPr id="26" name="Straight Arrow Connector 25">
            <a:extLst>
              <a:ext uri="{FF2B5EF4-FFF2-40B4-BE49-F238E27FC236}">
                <a16:creationId xmlns:a16="http://schemas.microsoft.com/office/drawing/2014/main" id="{058037B0-5D5A-328F-9F5C-89F210569A62}"/>
              </a:ext>
            </a:extLst>
          </p:cNvPr>
          <p:cNvCxnSpPr/>
          <p:nvPr/>
        </p:nvCxnSpPr>
        <p:spPr bwMode="auto">
          <a:xfrm flipH="1" flipV="1">
            <a:off x="9343884" y="1542093"/>
            <a:ext cx="769934" cy="451185"/>
          </a:xfrm>
          <a:prstGeom prst="straightConnector1">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triangle"/>
          </a:ln>
          <a:effectLst/>
        </p:spPr>
      </p:cxnSp>
      <p:cxnSp>
        <p:nvCxnSpPr>
          <p:cNvPr id="27" name="Straight Arrow Connector 26">
            <a:extLst>
              <a:ext uri="{FF2B5EF4-FFF2-40B4-BE49-F238E27FC236}">
                <a16:creationId xmlns:a16="http://schemas.microsoft.com/office/drawing/2014/main" id="{72F763B1-CEAA-2A90-671B-2713C71BD6D2}"/>
              </a:ext>
            </a:extLst>
          </p:cNvPr>
          <p:cNvCxnSpPr>
            <a:cxnSpLocks/>
          </p:cNvCxnSpPr>
          <p:nvPr/>
        </p:nvCxnSpPr>
        <p:spPr bwMode="auto">
          <a:xfrm flipV="1">
            <a:off x="11305814" y="1542093"/>
            <a:ext cx="0" cy="451185"/>
          </a:xfrm>
          <a:prstGeom prst="straightConnector1">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triangle"/>
          </a:ln>
          <a:effectLst/>
        </p:spPr>
      </p:cxnSp>
    </p:spTree>
    <p:extLst>
      <p:ext uri="{BB962C8B-B14F-4D97-AF65-F5344CB8AC3E}">
        <p14:creationId xmlns:p14="http://schemas.microsoft.com/office/powerpoint/2010/main" val="132318814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3">
            <a:extLst>
              <a:ext uri="{FF2B5EF4-FFF2-40B4-BE49-F238E27FC236}">
                <a16:creationId xmlns:a16="http://schemas.microsoft.com/office/drawing/2014/main" id="{3B9AAA9A-BC8D-CD62-46BD-40ED0DF2EE1D}"/>
              </a:ext>
            </a:extLst>
          </p:cNvPr>
          <p:cNvGraphicFramePr>
            <a:graphicFrameLocks noChangeAspect="1"/>
          </p:cNvGraphicFramePr>
          <p:nvPr/>
        </p:nvGraphicFramePr>
        <p:xfrm>
          <a:off x="192610" y="1365250"/>
          <a:ext cx="7661275" cy="3241675"/>
        </p:xfrm>
        <a:graphic>
          <a:graphicData uri="http://schemas.openxmlformats.org/presentationml/2006/ole">
            <mc:AlternateContent xmlns:mc="http://schemas.openxmlformats.org/markup-compatibility/2006">
              <mc:Choice xmlns:v="urn:schemas-microsoft-com:vml" Requires="v">
                <p:oleObj spid="_x0000_s11458" name="Visio" r:id="rId4" imgW="7543800" imgH="2686050" progId="Visio.Drawing.15">
                  <p:embed/>
                </p:oleObj>
              </mc:Choice>
              <mc:Fallback>
                <p:oleObj name="Visio" r:id="rId4" imgW="7543800" imgH="2686050" progId="Visio.Drawing.15">
                  <p:embed/>
                  <p:pic>
                    <p:nvPicPr>
                      <p:cNvPr id="3" name="对象 3">
                        <a:extLst>
                          <a:ext uri="{FF2B5EF4-FFF2-40B4-BE49-F238E27FC236}">
                            <a16:creationId xmlns:a16="http://schemas.microsoft.com/office/drawing/2014/main" id="{3B9AAA9A-BC8D-CD62-46BD-40ED0DF2EE1D}"/>
                          </a:ext>
                        </a:extLst>
                      </p:cNvPr>
                      <p:cNvPicPr>
                        <a:picLocks noChangeAspect="1" noChangeArrowheads="1"/>
                      </p:cNvPicPr>
                      <p:nvPr/>
                    </p:nvPicPr>
                    <p:blipFill>
                      <a:blip r:embed="rId5"/>
                      <a:srcRect/>
                      <a:stretch>
                        <a:fillRect/>
                      </a:stretch>
                    </p:blipFill>
                    <p:spPr bwMode="auto">
                      <a:xfrm>
                        <a:off x="192610" y="1365250"/>
                        <a:ext cx="7661275" cy="3241675"/>
                      </a:xfrm>
                      <a:prstGeom prst="rect">
                        <a:avLst/>
                      </a:prstGeom>
                      <a:noFill/>
                    </p:spPr>
                  </p:pic>
                </p:oleObj>
              </mc:Fallback>
            </mc:AlternateContent>
          </a:graphicData>
        </a:graphic>
      </p:graphicFrame>
      <p:graphicFrame>
        <p:nvGraphicFramePr>
          <p:cNvPr id="5" name="对象 5">
            <a:extLst>
              <a:ext uri="{FF2B5EF4-FFF2-40B4-BE49-F238E27FC236}">
                <a16:creationId xmlns:a16="http://schemas.microsoft.com/office/drawing/2014/main" id="{8CB48215-6051-9008-4F0B-A1341415889A}"/>
              </a:ext>
            </a:extLst>
          </p:cNvPr>
          <p:cNvGraphicFramePr>
            <a:graphicFrameLocks noChangeAspect="1"/>
          </p:cNvGraphicFramePr>
          <p:nvPr/>
        </p:nvGraphicFramePr>
        <p:xfrm>
          <a:off x="4224338" y="1531938"/>
          <a:ext cx="6426200" cy="2617787"/>
        </p:xfrm>
        <a:graphic>
          <a:graphicData uri="http://schemas.openxmlformats.org/presentationml/2006/ole">
            <mc:AlternateContent xmlns:mc="http://schemas.openxmlformats.org/markup-compatibility/2006">
              <mc:Choice xmlns:v="urn:schemas-microsoft-com:vml" Requires="v">
                <p:oleObj spid="_x0000_s11459" name="Visio" r:id="rId6" imgW="6858000" imgH="2686050" progId="Visio.Drawing.15">
                  <p:embed/>
                </p:oleObj>
              </mc:Choice>
              <mc:Fallback>
                <p:oleObj name="Visio" r:id="rId6" imgW="6858000" imgH="2686050" progId="Visio.Drawing.15">
                  <p:embed/>
                  <p:pic>
                    <p:nvPicPr>
                      <p:cNvPr id="5" name="对象 5">
                        <a:extLst>
                          <a:ext uri="{FF2B5EF4-FFF2-40B4-BE49-F238E27FC236}">
                            <a16:creationId xmlns:a16="http://schemas.microsoft.com/office/drawing/2014/main" id="{8CB48215-6051-9008-4F0B-A1341415889A}"/>
                          </a:ext>
                        </a:extLst>
                      </p:cNvPr>
                      <p:cNvPicPr>
                        <a:picLocks noChangeAspect="1" noChangeArrowheads="1"/>
                      </p:cNvPicPr>
                      <p:nvPr/>
                    </p:nvPicPr>
                    <p:blipFill>
                      <a:blip r:embed="rId7"/>
                      <a:srcRect/>
                      <a:stretch>
                        <a:fillRect/>
                      </a:stretch>
                    </p:blipFill>
                    <p:spPr bwMode="auto">
                      <a:xfrm>
                        <a:off x="4224338" y="1531938"/>
                        <a:ext cx="6426200" cy="2617787"/>
                      </a:xfrm>
                      <a:prstGeom prst="rect">
                        <a:avLst/>
                      </a:prstGeom>
                      <a:noFill/>
                    </p:spPr>
                  </p:pic>
                </p:oleObj>
              </mc:Fallback>
            </mc:AlternateContent>
          </a:graphicData>
        </a:graphic>
      </p:graphicFrame>
      <p:sp>
        <p:nvSpPr>
          <p:cNvPr id="8" name="コンテンツ プレースホルダー 2">
            <a:extLst>
              <a:ext uri="{FF2B5EF4-FFF2-40B4-BE49-F238E27FC236}">
                <a16:creationId xmlns:a16="http://schemas.microsoft.com/office/drawing/2014/main" id="{2182F06A-F12D-057A-C965-1041BD06535A}"/>
              </a:ext>
            </a:extLst>
          </p:cNvPr>
          <p:cNvSpPr>
            <a:spLocks noGrp="1"/>
          </p:cNvSpPr>
          <p:nvPr>
            <p:ph idx="1"/>
          </p:nvPr>
        </p:nvSpPr>
        <p:spPr>
          <a:xfrm>
            <a:off x="191986" y="6044005"/>
            <a:ext cx="11715751" cy="553998"/>
          </a:xfrm>
        </p:spPr>
        <p:txBody>
          <a:bodyPr/>
          <a:lstStyle/>
          <a:p>
            <a:endParaRPr lang="en-US" altLang="ja-JP" sz="1200">
              <a:solidFill>
                <a:srgbClr val="FF0000"/>
              </a:solidFill>
            </a:endParaRPr>
          </a:p>
          <a:p>
            <a:r>
              <a:rPr lang="en-US" altLang="ja-JP" sz="1200" err="1">
                <a:solidFill>
                  <a:srgbClr val="FF0000"/>
                </a:solidFill>
              </a:rPr>
              <a:t>vivo’s</a:t>
            </a:r>
            <a:r>
              <a:rPr lang="en-US" altLang="ja-JP" sz="1200">
                <a:solidFill>
                  <a:srgbClr val="FF0000"/>
                </a:solidFill>
              </a:rPr>
              <a:t> initial preference</a:t>
            </a:r>
            <a:r>
              <a:rPr lang="en-US" altLang="ja-JP" sz="1200"/>
              <a:t>: Option 1 simplifies core network SF functionalities and secure the information to be exposed to a 3</a:t>
            </a:r>
            <a:r>
              <a:rPr lang="en-US" altLang="ja-JP" sz="1200" baseline="30000"/>
              <a:t>rd</a:t>
            </a:r>
            <a:r>
              <a:rPr lang="en-US" altLang="ja-JP" sz="1200"/>
              <a:t> party.</a:t>
            </a:r>
            <a:endParaRPr lang="en-US" altLang="ja-JP" sz="1400"/>
          </a:p>
          <a:p>
            <a:endParaRPr lang="en-US" altLang="ja-JP" sz="1400"/>
          </a:p>
          <a:p>
            <a:endParaRPr lang="en-US" altLang="ja-JP" sz="1400"/>
          </a:p>
          <a:p>
            <a:pPr marL="0" indent="0">
              <a:buNone/>
            </a:pPr>
            <a:endParaRPr lang="en-US" altLang="ja-JP" sz="1400"/>
          </a:p>
          <a:p>
            <a:endParaRPr lang="en-US" altLang="ja-JP" sz="1400"/>
          </a:p>
          <a:p>
            <a:pPr marL="0" indent="0">
              <a:buNone/>
            </a:pPr>
            <a:endParaRPr lang="en-US" altLang="ja-JP" sz="1400"/>
          </a:p>
          <a:p>
            <a:pPr marL="0" indent="0">
              <a:buNone/>
            </a:pPr>
            <a:endParaRPr lang="en-US" altLang="ja-JP" sz="1400"/>
          </a:p>
          <a:p>
            <a:pPr marL="0" indent="0">
              <a:buNone/>
            </a:pPr>
            <a:endParaRPr lang="en-US" altLang="ja-JP" sz="1400"/>
          </a:p>
          <a:p>
            <a:pPr marL="0" indent="0">
              <a:buNone/>
            </a:pPr>
            <a:endParaRPr lang="en-US" altLang="ja-JP" sz="1400"/>
          </a:p>
          <a:p>
            <a:endParaRPr lang="en-US" altLang="ja-JP" sz="1600"/>
          </a:p>
        </p:txBody>
      </p:sp>
      <p:sp>
        <p:nvSpPr>
          <p:cNvPr id="2" name="タイトル 1">
            <a:extLst>
              <a:ext uri="{FF2B5EF4-FFF2-40B4-BE49-F238E27FC236}">
                <a16:creationId xmlns:a16="http://schemas.microsoft.com/office/drawing/2014/main" id="{DCB10AA9-9945-22D4-F535-C76DF00FC40E}"/>
              </a:ext>
            </a:extLst>
          </p:cNvPr>
          <p:cNvSpPr>
            <a:spLocks noGrp="1"/>
          </p:cNvSpPr>
          <p:nvPr>
            <p:ph type="title"/>
          </p:nvPr>
        </p:nvSpPr>
        <p:spPr/>
        <p:txBody>
          <a:bodyPr/>
          <a:lstStyle/>
          <a:p>
            <a:r>
              <a:rPr kumimoji="1" lang="en-US" altLang="ja-JP"/>
              <a:t>Sensing result exposure – SA2 potential architecture</a:t>
            </a:r>
            <a:endParaRPr kumimoji="1" lang="ja-JP" altLang="en-US"/>
          </a:p>
        </p:txBody>
      </p:sp>
      <p:sp>
        <p:nvSpPr>
          <p:cNvPr id="4" name="スライド番号プレースホルダー 3">
            <a:extLst>
              <a:ext uri="{FF2B5EF4-FFF2-40B4-BE49-F238E27FC236}">
                <a16:creationId xmlns:a16="http://schemas.microsoft.com/office/drawing/2014/main" id="{9F53EA6B-722F-5F03-60E4-77C0AB6EDE03}"/>
              </a:ext>
            </a:extLst>
          </p:cNvPr>
          <p:cNvSpPr>
            <a:spLocks noGrp="1"/>
          </p:cNvSpPr>
          <p:nvPr>
            <p:ph type="sldNum"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fld id="{437EB465-030E-407A-8915-648F2594A060}" type="slidenum">
              <a:rPr kumimoji="0" lang="ja-JP" altLang="de-DE" sz="800" b="0" i="0" u="none" strike="noStrike" kern="1200" cap="none" spc="0" normalizeH="0" baseline="0" noProof="0" smtClean="0">
                <a:ln>
                  <a:noFill/>
                </a:ln>
                <a:solidFill>
                  <a:srgbClr val="FFFFFF"/>
                </a:solidFill>
                <a:effectLst/>
                <a:uLnTx/>
                <a:uFillTx/>
                <a:latin typeface="Arial"/>
                <a:ea typeface="ＭＳ Ｐゴシック" pitchFamily="50" charset="-128"/>
                <a:cs typeface="Arial"/>
              </a:rPr>
              <a:pPr marL="0" marR="0" lvl="0" indent="0" algn="ctr" defTabSz="914400" rtl="0" eaLnBrk="1" fontAlgn="base" latinLnBrk="0" hangingPunct="1">
                <a:lnSpc>
                  <a:spcPct val="100000"/>
                </a:lnSpc>
                <a:spcBef>
                  <a:spcPct val="0"/>
                </a:spcBef>
                <a:spcAft>
                  <a:spcPct val="0"/>
                </a:spcAft>
                <a:buClrTx/>
                <a:buSzTx/>
                <a:buFontTx/>
                <a:buNone/>
                <a:tabLst/>
                <a:defRPr/>
              </a:pPr>
              <a:t>52</a:t>
            </a:fld>
            <a:endParaRPr kumimoji="0" lang="de-DE" altLang="ja-JP" sz="800" b="0" i="0" u="none" strike="noStrike" kern="1200" cap="none" spc="0" normalizeH="0" baseline="0" noProof="0">
              <a:ln>
                <a:noFill/>
              </a:ln>
              <a:solidFill>
                <a:srgbClr val="FFFFFF"/>
              </a:solidFill>
              <a:effectLst/>
              <a:uLnTx/>
              <a:uFillTx/>
              <a:latin typeface="Arial"/>
              <a:ea typeface="ＭＳ Ｐゴシック" pitchFamily="50" charset="-128"/>
              <a:cs typeface="Arial"/>
            </a:endParaRPr>
          </a:p>
        </p:txBody>
      </p:sp>
      <p:sp>
        <p:nvSpPr>
          <p:cNvPr id="6" name="Rectangle 2">
            <a:extLst>
              <a:ext uri="{FF2B5EF4-FFF2-40B4-BE49-F238E27FC236}">
                <a16:creationId xmlns:a16="http://schemas.microsoft.com/office/drawing/2014/main" id="{C2C7D173-EEC0-920F-C7DC-B1620D32CD33}"/>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LID4096" sz="1800" b="0" i="0" u="none" strike="noStrike" kern="1200" cap="none" spc="0" normalizeH="0" baseline="0" noProof="0">
              <a:ln>
                <a:noFill/>
              </a:ln>
              <a:solidFill>
                <a:srgbClr val="000000"/>
              </a:solidFill>
              <a:effectLst/>
              <a:uLnTx/>
              <a:uFillTx/>
              <a:latin typeface="ＭＳ Ｐゴシック" charset="-128"/>
              <a:ea typeface="ＭＳ Ｐゴシック" charset="-128"/>
              <a:cs typeface="Arial"/>
            </a:endParaRPr>
          </a:p>
        </p:txBody>
      </p:sp>
      <p:sp>
        <p:nvSpPr>
          <p:cNvPr id="22" name="Rectangle 4">
            <a:extLst>
              <a:ext uri="{FF2B5EF4-FFF2-40B4-BE49-F238E27FC236}">
                <a16:creationId xmlns:a16="http://schemas.microsoft.com/office/drawing/2014/main" id="{B607835D-C8BB-B636-DA0A-F34925E1C78A}"/>
              </a:ext>
            </a:extLst>
          </p:cNvPr>
          <p:cNvSpPr>
            <a:spLocks noChangeArrowheads="1"/>
          </p:cNvSpPr>
          <p:nvPr/>
        </p:nvSpPr>
        <p:spPr bwMode="auto">
          <a:xfrm>
            <a:off x="-465" y="6105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LID4096" sz="1800" b="0" i="0" u="none" strike="noStrike" kern="1200" cap="none" spc="0" normalizeH="0" baseline="0" noProof="0">
              <a:ln>
                <a:noFill/>
              </a:ln>
              <a:solidFill>
                <a:srgbClr val="000000"/>
              </a:solidFill>
              <a:effectLst/>
              <a:uLnTx/>
              <a:uFillTx/>
              <a:latin typeface="ＭＳ Ｐゴシック" charset="-128"/>
              <a:ea typeface="ＭＳ Ｐゴシック" charset="-128"/>
              <a:cs typeface="Arial"/>
            </a:endParaRPr>
          </a:p>
        </p:txBody>
      </p:sp>
      <p:sp>
        <p:nvSpPr>
          <p:cNvPr id="24" name="Rectangle 6">
            <a:extLst>
              <a:ext uri="{FF2B5EF4-FFF2-40B4-BE49-F238E27FC236}">
                <a16:creationId xmlns:a16="http://schemas.microsoft.com/office/drawing/2014/main" id="{0A6C08CC-6254-53F3-8536-B83556C1169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LID4096" sz="1800" b="0" i="0" u="none" strike="noStrike" kern="1200" cap="none" spc="0" normalizeH="0" baseline="0" noProof="0">
              <a:ln>
                <a:noFill/>
              </a:ln>
              <a:solidFill>
                <a:srgbClr val="000000"/>
              </a:solidFill>
              <a:effectLst/>
              <a:uLnTx/>
              <a:uFillTx/>
              <a:latin typeface="ＭＳ Ｐゴシック" charset="-128"/>
              <a:ea typeface="ＭＳ Ｐゴシック" charset="-128"/>
              <a:cs typeface="Arial"/>
            </a:endParaRPr>
          </a:p>
        </p:txBody>
      </p:sp>
      <p:graphicFrame>
        <p:nvGraphicFramePr>
          <p:cNvPr id="89" name="Table 32">
            <a:extLst>
              <a:ext uri="{FF2B5EF4-FFF2-40B4-BE49-F238E27FC236}">
                <a16:creationId xmlns:a16="http://schemas.microsoft.com/office/drawing/2014/main" id="{B37744C8-860B-20D3-FAEE-43013181DB68}"/>
              </a:ext>
            </a:extLst>
          </p:cNvPr>
          <p:cNvGraphicFramePr>
            <a:graphicFrameLocks noGrp="1"/>
          </p:cNvGraphicFramePr>
          <p:nvPr>
            <p:extLst>
              <p:ext uri="{D42A27DB-BD31-4B8C-83A1-F6EECF244321}">
                <p14:modId xmlns:p14="http://schemas.microsoft.com/office/powerpoint/2010/main" val="3354125869"/>
              </p:ext>
            </p:extLst>
          </p:nvPr>
        </p:nvGraphicFramePr>
        <p:xfrm>
          <a:off x="119336" y="836712"/>
          <a:ext cx="11953326" cy="5126177"/>
        </p:xfrm>
        <a:graphic>
          <a:graphicData uri="http://schemas.openxmlformats.org/drawingml/2006/table">
            <a:tbl>
              <a:tblPr firstRow="1" bandRow="1">
                <a:tableStyleId>{5940675A-B579-460E-94D1-54222C63F5DA}</a:tableStyleId>
              </a:tblPr>
              <a:tblGrid>
                <a:gridCol w="4042223">
                  <a:extLst>
                    <a:ext uri="{9D8B030D-6E8A-4147-A177-3AD203B41FA5}">
                      <a16:colId xmlns:a16="http://schemas.microsoft.com/office/drawing/2014/main" val="947984548"/>
                    </a:ext>
                  </a:extLst>
                </a:gridCol>
                <a:gridCol w="3926661">
                  <a:extLst>
                    <a:ext uri="{9D8B030D-6E8A-4147-A177-3AD203B41FA5}">
                      <a16:colId xmlns:a16="http://schemas.microsoft.com/office/drawing/2014/main" val="2034627078"/>
                    </a:ext>
                  </a:extLst>
                </a:gridCol>
                <a:gridCol w="3984442">
                  <a:extLst>
                    <a:ext uri="{9D8B030D-6E8A-4147-A177-3AD203B41FA5}">
                      <a16:colId xmlns:a16="http://schemas.microsoft.com/office/drawing/2014/main" val="3520250770"/>
                    </a:ext>
                  </a:extLst>
                </a:gridCol>
              </a:tblGrid>
              <a:tr h="344765">
                <a:tc>
                  <a:txBody>
                    <a:bodyPr/>
                    <a:lstStyle/>
                    <a:p>
                      <a:pPr algn="ctr"/>
                      <a:r>
                        <a:rPr lang="en-US" sz="1800" b="1">
                          <a:solidFill>
                            <a:schemeClr val="bg1"/>
                          </a:solidFill>
                        </a:rPr>
                        <a:t>Option 1</a:t>
                      </a:r>
                      <a:endParaRPr lang="LID4096" sz="1800" b="1">
                        <a:solidFill>
                          <a:schemeClr val="bg1"/>
                        </a:solidFill>
                      </a:endParaRPr>
                    </a:p>
                  </a:txBody>
                  <a:tcPr>
                    <a:solidFill>
                      <a:srgbClr val="0000FF"/>
                    </a:solidFill>
                  </a:tcPr>
                </a:tc>
                <a:tc>
                  <a:txBody>
                    <a:bodyPr/>
                    <a:lstStyle/>
                    <a:p>
                      <a:pPr algn="ctr"/>
                      <a:r>
                        <a:rPr lang="en-US" sz="1800" b="1">
                          <a:solidFill>
                            <a:schemeClr val="bg1"/>
                          </a:solidFill>
                        </a:rPr>
                        <a:t>Option 2</a:t>
                      </a:r>
                      <a:endParaRPr lang="LID4096" sz="1800" b="1">
                        <a:solidFill>
                          <a:schemeClr val="bg1"/>
                        </a:solidFill>
                      </a:endParaRPr>
                    </a:p>
                  </a:txBody>
                  <a:tcPr>
                    <a:solidFill>
                      <a:srgbClr val="0000FF"/>
                    </a:solidFill>
                  </a:tcPr>
                </a:tc>
                <a:tc>
                  <a:txBody>
                    <a:bodyPr/>
                    <a:lstStyle/>
                    <a:p>
                      <a:pPr algn="ctr"/>
                      <a:r>
                        <a:rPr lang="en-US" sz="1800" b="1">
                          <a:solidFill>
                            <a:schemeClr val="bg1"/>
                          </a:solidFill>
                        </a:rPr>
                        <a:t>Option 3</a:t>
                      </a:r>
                      <a:endParaRPr lang="LID4096" sz="1800" b="1">
                        <a:solidFill>
                          <a:schemeClr val="bg1"/>
                        </a:solidFill>
                      </a:endParaRPr>
                    </a:p>
                  </a:txBody>
                  <a:tcPr>
                    <a:solidFill>
                      <a:srgbClr val="0000FF"/>
                    </a:solidFill>
                  </a:tcPr>
                </a:tc>
                <a:extLst>
                  <a:ext uri="{0D108BD9-81ED-4DB2-BD59-A6C34878D82A}">
                    <a16:rowId xmlns:a16="http://schemas.microsoft.com/office/drawing/2014/main" val="803685358"/>
                  </a:ext>
                </a:extLst>
              </a:tr>
              <a:tr h="2104399">
                <a:tc>
                  <a:txBody>
                    <a:bodyPr/>
                    <a:lstStyle/>
                    <a:p>
                      <a:endParaRPr lang="en-US" sz="1200"/>
                    </a:p>
                    <a:p>
                      <a:endParaRPr lang="en-US" sz="1200"/>
                    </a:p>
                    <a:p>
                      <a:endParaRPr lang="en-US" sz="1200"/>
                    </a:p>
                    <a:p>
                      <a:endParaRPr lang="en-US" sz="1200"/>
                    </a:p>
                    <a:p>
                      <a:endParaRPr lang="en-US" sz="1200"/>
                    </a:p>
                    <a:p>
                      <a:endParaRPr lang="en-US" sz="1200"/>
                    </a:p>
                    <a:p>
                      <a:endParaRPr lang="en-US" sz="1200"/>
                    </a:p>
                    <a:p>
                      <a:endParaRPr lang="en-US" sz="1200"/>
                    </a:p>
                    <a:p>
                      <a:endParaRPr lang="en-US" sz="1200"/>
                    </a:p>
                    <a:p>
                      <a:endParaRPr lang="en-US" sz="1150"/>
                    </a:p>
                    <a:p>
                      <a:pPr marL="0" marR="0" lvl="0" indent="0" algn="l" defTabSz="914400" rtl="0" eaLnBrk="1" fontAlgn="auto" latinLnBrk="0" hangingPunct="1">
                        <a:lnSpc>
                          <a:spcPct val="100000"/>
                        </a:lnSpc>
                        <a:spcBef>
                          <a:spcPts val="0"/>
                        </a:spcBef>
                        <a:spcAft>
                          <a:spcPts val="0"/>
                        </a:spcAft>
                        <a:buClrTx/>
                        <a:buSzTx/>
                        <a:buFontTx/>
                        <a:buNone/>
                        <a:tabLst/>
                        <a:defRPr/>
                      </a:pPr>
                      <a:r>
                        <a:rPr lang="en-US" sz="1150" b="1"/>
                        <a:t>SF exposes </a:t>
                      </a:r>
                      <a:r>
                        <a:rPr kumimoji="1" lang="en-US" sz="1150" b="1" kern="1200">
                          <a:solidFill>
                            <a:srgbClr val="FF6600"/>
                          </a:solidFill>
                          <a:latin typeface="+mn-lt"/>
                          <a:ea typeface="+mn-ea"/>
                          <a:cs typeface="+mn-cs"/>
                        </a:rPr>
                        <a:t>“intermediate” </a:t>
                      </a:r>
                      <a:r>
                        <a:rPr lang="en-US" sz="1150" b="1">
                          <a:solidFill>
                            <a:srgbClr val="FF6600"/>
                          </a:solidFill>
                        </a:rPr>
                        <a:t>sensing result </a:t>
                      </a:r>
                      <a:r>
                        <a:rPr lang="en-US" sz="1150" b="1"/>
                        <a:t>to a 3</a:t>
                      </a:r>
                      <a:r>
                        <a:rPr lang="en-US" sz="1150" b="1" baseline="30000"/>
                        <a:t>rd</a:t>
                      </a:r>
                      <a:r>
                        <a:rPr lang="en-US" sz="1150" b="1"/>
                        <a:t> party</a:t>
                      </a:r>
                    </a:p>
                  </a:txBody>
                  <a:tcPr/>
                </a:tc>
                <a:tc>
                  <a:txBody>
                    <a:bodyPr/>
                    <a:lstStyle/>
                    <a:p>
                      <a:endParaRPr lang="en-US" sz="1200"/>
                    </a:p>
                    <a:p>
                      <a:endParaRPr lang="en-US" sz="1200"/>
                    </a:p>
                    <a:p>
                      <a:endParaRPr lang="en-US" sz="1200"/>
                    </a:p>
                    <a:p>
                      <a:endParaRPr lang="en-US" sz="1200"/>
                    </a:p>
                    <a:p>
                      <a:endParaRPr lang="en-US" sz="1200"/>
                    </a:p>
                    <a:p>
                      <a:endParaRPr lang="en-US" sz="1200"/>
                    </a:p>
                    <a:p>
                      <a:endParaRPr lang="en-US" sz="1200"/>
                    </a:p>
                    <a:p>
                      <a:endParaRPr lang="en-US" sz="1200"/>
                    </a:p>
                    <a:p>
                      <a:endParaRPr lang="en-US" sz="1200"/>
                    </a:p>
                    <a:p>
                      <a:endParaRPr lang="en-US" sz="120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t>SF exposes </a:t>
                      </a:r>
                      <a:r>
                        <a:rPr lang="en-US" sz="1200" b="1">
                          <a:solidFill>
                            <a:srgbClr val="FF6600"/>
                          </a:solidFill>
                        </a:rPr>
                        <a:t>sensing objective </a:t>
                      </a:r>
                      <a:r>
                        <a:rPr lang="en-US" sz="1200" b="1"/>
                        <a:t>to a 3</a:t>
                      </a:r>
                      <a:r>
                        <a:rPr lang="en-US" sz="1200" b="1" baseline="30000"/>
                        <a:t>rd</a:t>
                      </a:r>
                      <a:r>
                        <a:rPr lang="en-US" sz="1200" b="1"/>
                        <a:t> party.</a:t>
                      </a:r>
                    </a:p>
                  </a:txBody>
                  <a:tcPr/>
                </a:tc>
                <a:tc>
                  <a:txBody>
                    <a:bodyPr/>
                    <a:lstStyle/>
                    <a:p>
                      <a:endParaRPr lang="en-US" sz="1200"/>
                    </a:p>
                    <a:p>
                      <a:endParaRPr lang="en-US" sz="1200"/>
                    </a:p>
                    <a:p>
                      <a:endParaRPr lang="en-US" sz="1200"/>
                    </a:p>
                    <a:p>
                      <a:endParaRPr lang="en-US" sz="1200"/>
                    </a:p>
                    <a:p>
                      <a:endParaRPr lang="en-US" sz="1200"/>
                    </a:p>
                    <a:p>
                      <a:endParaRPr lang="en-US" sz="1200"/>
                    </a:p>
                    <a:p>
                      <a:endParaRPr lang="en-US" sz="1200"/>
                    </a:p>
                    <a:p>
                      <a:endParaRPr lang="en-US" sz="1200"/>
                    </a:p>
                    <a:p>
                      <a:endParaRPr lang="en-US" sz="1200"/>
                    </a:p>
                    <a:p>
                      <a:endParaRPr lang="en-US" sz="120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t>SF exposes </a:t>
                      </a:r>
                      <a:r>
                        <a:rPr lang="en-US" sz="1200" b="1">
                          <a:solidFill>
                            <a:srgbClr val="FF6600"/>
                          </a:solidFill>
                        </a:rPr>
                        <a:t>sensing data </a:t>
                      </a:r>
                      <a:r>
                        <a:rPr lang="en-US" sz="1200" b="1"/>
                        <a:t>to a 3</a:t>
                      </a:r>
                      <a:r>
                        <a:rPr lang="en-US" sz="1200" b="1" baseline="30000"/>
                        <a:t>rd</a:t>
                      </a:r>
                      <a:r>
                        <a:rPr lang="en-US" sz="1200" b="1"/>
                        <a:t> party.</a:t>
                      </a:r>
                    </a:p>
                  </a:txBody>
                  <a:tcPr/>
                </a:tc>
                <a:extLst>
                  <a:ext uri="{0D108BD9-81ED-4DB2-BD59-A6C34878D82A}">
                    <a16:rowId xmlns:a16="http://schemas.microsoft.com/office/drawing/2014/main" val="3710488036"/>
                  </a:ext>
                </a:extLst>
              </a:tr>
              <a:tr h="265601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SF performs functionalities of </a:t>
                      </a:r>
                      <a:r>
                        <a:rPr lang="en-US" sz="1200" u="sng"/>
                        <a:t>Processing entity #1</a:t>
                      </a:r>
                      <a:r>
                        <a:rPr lang="en-US" sz="1200"/>
                        <a:t> as shown in page#53</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p>
                      <a:pPr marL="0" indent="0">
                        <a:buFontTx/>
                        <a:buNone/>
                      </a:pPr>
                      <a:r>
                        <a:rPr lang="en-US" sz="1200" b="1"/>
                        <a:t>Advantages</a:t>
                      </a:r>
                      <a:r>
                        <a:rPr lang="en-US" sz="1200"/>
                        <a:t>:</a:t>
                      </a:r>
                    </a:p>
                    <a:p>
                      <a:pPr marL="171450" indent="-171450">
                        <a:buFontTx/>
                        <a:buChar char="-"/>
                      </a:pPr>
                      <a:r>
                        <a:rPr kumimoji="1" lang="en-US" sz="1200" kern="1200">
                          <a:solidFill>
                            <a:schemeClr val="tx1"/>
                          </a:solidFill>
                          <a:latin typeface="+mn-lt"/>
                          <a:ea typeface="+mn-ea"/>
                          <a:cs typeface="+mn-cs"/>
                        </a:rPr>
                        <a:t>Only expose the sensing result to avoid or alleviate data privacy </a:t>
                      </a:r>
                      <a:endParaRPr kumimoji="1" lang="en-US" altLang="zh-CN" sz="1200" kern="1200">
                        <a:solidFill>
                          <a:schemeClr val="tx1"/>
                        </a:solidFill>
                        <a:latin typeface="+mn-lt"/>
                        <a:ea typeface="+mn-ea"/>
                        <a:cs typeface="+mn-cs"/>
                      </a:endParaRPr>
                    </a:p>
                    <a:p>
                      <a:pPr marL="0" indent="0">
                        <a:buFontTx/>
                        <a:buNone/>
                      </a:pPr>
                      <a:endParaRPr lang="en-US" sz="1200"/>
                    </a:p>
                    <a:p>
                      <a:pPr marL="0" indent="0">
                        <a:buFontTx/>
                        <a:buNone/>
                      </a:pPr>
                      <a:r>
                        <a:rPr lang="en-US" sz="1200" b="1"/>
                        <a:t>Disadvantages</a:t>
                      </a:r>
                      <a:r>
                        <a:rPr lang="en-US" sz="1200"/>
                        <a: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a:t>Not clear how to define </a:t>
                      </a:r>
                      <a:r>
                        <a:rPr kumimoji="1" lang="en-US" sz="1200" kern="1200">
                          <a:solidFill>
                            <a:schemeClr val="tx1"/>
                          </a:solidFill>
                          <a:latin typeface="+mn-lt"/>
                          <a:ea typeface="+mn-ea"/>
                          <a:cs typeface="+mn-cs"/>
                        </a:rPr>
                        <a:t>“intermediate” sensing result in 3GPP </a:t>
                      </a:r>
                      <a:endParaRPr lang="en-US" sz="1200"/>
                    </a:p>
                    <a:p>
                      <a:endParaRPr lang="LID4096" sz="12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SF preforms functionalities of </a:t>
                      </a:r>
                      <a:r>
                        <a:rPr lang="en-US" sz="1200" u="sng"/>
                        <a:t>Processing entity #1 </a:t>
                      </a:r>
                      <a:r>
                        <a:rPr lang="en-US" sz="1200"/>
                        <a:t>and </a:t>
                      </a:r>
                      <a:r>
                        <a:rPr lang="en-US" sz="1200" u="sng"/>
                        <a:t>Processing entity #2 </a:t>
                      </a:r>
                      <a:r>
                        <a:rPr lang="en-US" sz="1200"/>
                        <a:t>as shown in page#53</a:t>
                      </a:r>
                    </a:p>
                    <a:p>
                      <a:pPr marL="0" indent="0">
                        <a:buFontTx/>
                        <a:buNone/>
                      </a:pPr>
                      <a:endParaRPr lang="en-US" sz="1200"/>
                    </a:p>
                    <a:p>
                      <a:pPr marL="0" indent="0">
                        <a:buFontTx/>
                        <a:buNone/>
                      </a:pPr>
                      <a:r>
                        <a:rPr lang="en-US" sz="1200" b="1"/>
                        <a:t>Advantages</a:t>
                      </a:r>
                      <a:r>
                        <a:rPr lang="en-US" sz="1200"/>
                        <a: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a:t>No data privacy issue</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a:t>5GS is self contained and can cater to different sensing services.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p>
                      <a:pPr marL="0" indent="0">
                        <a:buFontTx/>
                        <a:buNone/>
                      </a:pPr>
                      <a:r>
                        <a:rPr lang="en-US" sz="1200" b="1"/>
                        <a:t>Disadvantages</a:t>
                      </a:r>
                      <a:r>
                        <a:rPr lang="en-US" sz="1200"/>
                        <a: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a:t>Complexify SF functionalities, which is service-oriented.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a:t>SF mainly performs the functionality of exposure without processing</a:t>
                      </a:r>
                      <a:endParaRPr lang="en-US" sz="1200" strike="sngStrike"/>
                    </a:p>
                    <a:p>
                      <a:pPr marL="0" indent="0">
                        <a:buFontTx/>
                        <a:buNone/>
                      </a:pPr>
                      <a:endParaRPr lang="en-US" sz="1200"/>
                    </a:p>
                    <a:p>
                      <a:pPr marL="0" indent="0">
                        <a:buFontTx/>
                        <a:buNone/>
                      </a:pPr>
                      <a:r>
                        <a:rPr lang="en-US" sz="1200" b="1"/>
                        <a:t>Advantages</a:t>
                      </a:r>
                      <a:r>
                        <a:rPr lang="en-US" sz="1200"/>
                        <a:t>:</a:t>
                      </a:r>
                    </a:p>
                    <a:p>
                      <a:pPr marL="171450" indent="-171450">
                        <a:buFontTx/>
                        <a:buChar char="-"/>
                      </a:pPr>
                      <a:r>
                        <a:rPr lang="en-US" sz="1200"/>
                        <a:t>Simplified SF functionalities in 5GS, as well as leaves flexibilities to 3</a:t>
                      </a:r>
                      <a:r>
                        <a:rPr lang="en-US" sz="1200" baseline="30000"/>
                        <a:t>rd</a:t>
                      </a:r>
                      <a:r>
                        <a:rPr lang="en-US" sz="1200"/>
                        <a:t> party to enrich sensing services.</a:t>
                      </a:r>
                    </a:p>
                    <a:p>
                      <a:pPr marL="0" indent="0">
                        <a:buFontTx/>
                        <a:buNone/>
                      </a:pPr>
                      <a:endParaRPr lang="en-US" sz="1200"/>
                    </a:p>
                    <a:p>
                      <a:pPr marL="0" indent="0">
                        <a:buFontTx/>
                        <a:buNone/>
                      </a:pPr>
                      <a:r>
                        <a:rPr lang="en-US" sz="1200" b="1"/>
                        <a:t>Disadvantages</a:t>
                      </a:r>
                      <a:r>
                        <a:rPr lang="en-US" sz="1200"/>
                        <a: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altLang="zh-CN" sz="1200"/>
                        <a:t>Direct raw data exposure and data privacy</a:t>
                      </a:r>
                      <a:endParaRPr lang="en-US" sz="1200"/>
                    </a:p>
                  </a:txBody>
                  <a:tcPr/>
                </a:tc>
                <a:extLst>
                  <a:ext uri="{0D108BD9-81ED-4DB2-BD59-A6C34878D82A}">
                    <a16:rowId xmlns:a16="http://schemas.microsoft.com/office/drawing/2014/main" val="1941367261"/>
                  </a:ext>
                </a:extLst>
              </a:tr>
            </a:tbl>
          </a:graphicData>
        </a:graphic>
      </p:graphicFrame>
      <p:graphicFrame>
        <p:nvGraphicFramePr>
          <p:cNvPr id="7" name="对象 10">
            <a:extLst>
              <a:ext uri="{FF2B5EF4-FFF2-40B4-BE49-F238E27FC236}">
                <a16:creationId xmlns:a16="http://schemas.microsoft.com/office/drawing/2014/main" id="{645E1B80-00BA-1EEE-F93F-1F1E757C5B10}"/>
              </a:ext>
            </a:extLst>
          </p:cNvPr>
          <p:cNvGraphicFramePr>
            <a:graphicFrameLocks noChangeAspect="1"/>
          </p:cNvGraphicFramePr>
          <p:nvPr/>
        </p:nvGraphicFramePr>
        <p:xfrm>
          <a:off x="8264525" y="1498600"/>
          <a:ext cx="3575050" cy="1487488"/>
        </p:xfrm>
        <a:graphic>
          <a:graphicData uri="http://schemas.openxmlformats.org/presentationml/2006/ole">
            <mc:AlternateContent xmlns:mc="http://schemas.openxmlformats.org/markup-compatibility/2006">
              <mc:Choice xmlns:v="urn:schemas-microsoft-com:vml" Requires="v">
                <p:oleObj spid="_x0000_s11460" name="Visio" r:id="rId8" imgW="3352698" imgH="1343127" progId="Visio.Drawing.15">
                  <p:embed/>
                </p:oleObj>
              </mc:Choice>
              <mc:Fallback>
                <p:oleObj name="Visio" r:id="rId8" imgW="3352698" imgH="1343127" progId="Visio.Drawing.15">
                  <p:embed/>
                  <p:pic>
                    <p:nvPicPr>
                      <p:cNvPr id="7" name="对象 10">
                        <a:extLst>
                          <a:ext uri="{FF2B5EF4-FFF2-40B4-BE49-F238E27FC236}">
                            <a16:creationId xmlns:a16="http://schemas.microsoft.com/office/drawing/2014/main" id="{645E1B80-00BA-1EEE-F93F-1F1E757C5B10}"/>
                          </a:ext>
                        </a:extLst>
                      </p:cNvPr>
                      <p:cNvPicPr>
                        <a:picLocks noChangeAspect="1" noChangeArrowheads="1"/>
                      </p:cNvPicPr>
                      <p:nvPr/>
                    </p:nvPicPr>
                    <p:blipFill>
                      <a:blip r:embed="rId9"/>
                      <a:srcRect/>
                      <a:stretch>
                        <a:fillRect/>
                      </a:stretch>
                    </p:blipFill>
                    <p:spPr bwMode="auto">
                      <a:xfrm>
                        <a:off x="8264525" y="1498600"/>
                        <a:ext cx="3575050" cy="1487488"/>
                      </a:xfrm>
                      <a:prstGeom prst="rect">
                        <a:avLst/>
                      </a:prstGeom>
                      <a:noFill/>
                    </p:spPr>
                  </p:pic>
                </p:oleObj>
              </mc:Fallback>
            </mc:AlternateContent>
          </a:graphicData>
        </a:graphic>
      </p:graphicFrame>
      <p:sp>
        <p:nvSpPr>
          <p:cNvPr id="10" name="Cylinder 9">
            <a:extLst>
              <a:ext uri="{FF2B5EF4-FFF2-40B4-BE49-F238E27FC236}">
                <a16:creationId xmlns:a16="http://schemas.microsoft.com/office/drawing/2014/main" id="{8DD5ECFA-5BA0-3460-F4B0-D67C88AB841B}"/>
              </a:ext>
            </a:extLst>
          </p:cNvPr>
          <p:cNvSpPr/>
          <p:nvPr/>
        </p:nvSpPr>
        <p:spPr>
          <a:xfrm rot="16200000" flipH="1">
            <a:off x="9526597" y="1495750"/>
            <a:ext cx="175391" cy="1292444"/>
          </a:xfrm>
          <a:prstGeom prst="can">
            <a:avLst/>
          </a:prstGeom>
          <a:solidFill>
            <a:schemeClr val="accent3">
              <a:lumMod val="85000"/>
            </a:schemeClr>
          </a:solidFill>
          <a:ln w="9525">
            <a:solidFill>
              <a:schemeClr val="accent3">
                <a:lumMod val="8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eaVert" wrap="none" lIns="91440" tIns="45720" rIns="91440" bIns="45720" numCol="1" rtlCol="0" anchor="ctr" anchorCtr="0" compatLnSpc="1">
            <a:prstTxWarp prst="textNoShape">
              <a:avLst/>
            </a:prstTxWarp>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a:ea typeface="ＭＳ Ｐゴシック" pitchFamily="50" charset="-128"/>
                <a:cs typeface="Arial"/>
              </a:rPr>
              <a:t>tunnel</a:t>
            </a:r>
            <a:endParaRPr kumimoji="0" lang="LID4096" sz="1000" b="0" i="0" u="none" strike="noStrike" kern="1200" cap="none" spc="0" normalizeH="0" baseline="0" noProof="0">
              <a:ln>
                <a:noFill/>
              </a:ln>
              <a:solidFill>
                <a:srgbClr val="000000"/>
              </a:solidFill>
              <a:effectLst/>
              <a:uLnTx/>
              <a:uFillTx/>
              <a:latin typeface="Arial"/>
              <a:ea typeface="ＭＳ Ｐゴシック" pitchFamily="50" charset="-128"/>
              <a:cs typeface="Arial"/>
            </a:endParaRPr>
          </a:p>
        </p:txBody>
      </p:sp>
    </p:spTree>
    <p:extLst>
      <p:ext uri="{BB962C8B-B14F-4D97-AF65-F5344CB8AC3E}">
        <p14:creationId xmlns:p14="http://schemas.microsoft.com/office/powerpoint/2010/main" val="325649616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E0E23955-7837-40C4-9AC2-8DDFEA886CFE}"/>
              </a:ext>
            </a:extLst>
          </p:cNvPr>
          <p:cNvPicPr>
            <a:picLocks noChangeAspect="1"/>
          </p:cNvPicPr>
          <p:nvPr/>
        </p:nvPicPr>
        <p:blipFill>
          <a:blip r:embed="rId3"/>
          <a:stretch>
            <a:fillRect/>
          </a:stretch>
        </p:blipFill>
        <p:spPr>
          <a:xfrm>
            <a:off x="8325093" y="2638735"/>
            <a:ext cx="3590925" cy="1138573"/>
          </a:xfrm>
          <a:prstGeom prst="rect">
            <a:avLst/>
          </a:prstGeom>
        </p:spPr>
      </p:pic>
      <p:pic>
        <p:nvPicPr>
          <p:cNvPr id="4" name="图片 3">
            <a:extLst>
              <a:ext uri="{FF2B5EF4-FFF2-40B4-BE49-F238E27FC236}">
                <a16:creationId xmlns:a16="http://schemas.microsoft.com/office/drawing/2014/main" id="{77B8ED79-0A2D-4B5B-B31B-3F4A468CCB93}"/>
              </a:ext>
            </a:extLst>
          </p:cNvPr>
          <p:cNvPicPr>
            <a:picLocks noChangeAspect="1"/>
          </p:cNvPicPr>
          <p:nvPr/>
        </p:nvPicPr>
        <p:blipFill>
          <a:blip r:embed="rId4"/>
          <a:stretch>
            <a:fillRect/>
          </a:stretch>
        </p:blipFill>
        <p:spPr>
          <a:xfrm>
            <a:off x="4439405" y="2648933"/>
            <a:ext cx="3690609" cy="1031777"/>
          </a:xfrm>
          <a:prstGeom prst="rect">
            <a:avLst/>
          </a:prstGeom>
        </p:spPr>
      </p:pic>
      <p:pic>
        <p:nvPicPr>
          <p:cNvPr id="3" name="图片 2">
            <a:extLst>
              <a:ext uri="{FF2B5EF4-FFF2-40B4-BE49-F238E27FC236}">
                <a16:creationId xmlns:a16="http://schemas.microsoft.com/office/drawing/2014/main" id="{5855AA35-900A-401A-AEBD-6E6AFAFB9716}"/>
              </a:ext>
            </a:extLst>
          </p:cNvPr>
          <p:cNvPicPr>
            <a:picLocks noChangeAspect="1"/>
          </p:cNvPicPr>
          <p:nvPr/>
        </p:nvPicPr>
        <p:blipFill>
          <a:blip r:embed="rId5"/>
          <a:stretch>
            <a:fillRect/>
          </a:stretch>
        </p:blipFill>
        <p:spPr>
          <a:xfrm>
            <a:off x="567642" y="2580031"/>
            <a:ext cx="3590925" cy="1262064"/>
          </a:xfrm>
          <a:prstGeom prst="rect">
            <a:avLst/>
          </a:prstGeom>
        </p:spPr>
      </p:pic>
      <p:sp>
        <p:nvSpPr>
          <p:cNvPr id="2" name="タイトル 1">
            <a:extLst>
              <a:ext uri="{FF2B5EF4-FFF2-40B4-BE49-F238E27FC236}">
                <a16:creationId xmlns:a16="http://schemas.microsoft.com/office/drawing/2014/main" id="{DCB10AA9-9945-22D4-F535-C76DF00FC40E}"/>
              </a:ext>
            </a:extLst>
          </p:cNvPr>
          <p:cNvSpPr>
            <a:spLocks noGrp="1"/>
          </p:cNvSpPr>
          <p:nvPr>
            <p:ph type="title"/>
          </p:nvPr>
        </p:nvSpPr>
        <p:spPr/>
        <p:txBody>
          <a:bodyPr/>
          <a:lstStyle/>
          <a:p>
            <a:r>
              <a:rPr kumimoji="1" lang="en-US" altLang="zh-CN"/>
              <a:t>Coordination between RAN and SA</a:t>
            </a:r>
            <a:endParaRPr kumimoji="1" lang="ja-JP" altLang="en-US"/>
          </a:p>
        </p:txBody>
      </p:sp>
      <p:sp>
        <p:nvSpPr>
          <p:cNvPr id="6" name="Rectangle 2">
            <a:extLst>
              <a:ext uri="{FF2B5EF4-FFF2-40B4-BE49-F238E27FC236}">
                <a16:creationId xmlns:a16="http://schemas.microsoft.com/office/drawing/2014/main" id="{C2C7D173-EEC0-920F-C7DC-B1620D32CD33}"/>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LID4096" sz="1800" b="0" i="0" u="none" strike="noStrike" kern="1200" cap="none" spc="0" normalizeH="0" baseline="0" noProof="0">
              <a:ln>
                <a:noFill/>
              </a:ln>
              <a:solidFill>
                <a:srgbClr val="000000"/>
              </a:solidFill>
              <a:effectLst/>
              <a:uLnTx/>
              <a:uFillTx/>
              <a:latin typeface="ＭＳ Ｐゴシック" charset="-128"/>
              <a:ea typeface="ＭＳ Ｐゴシック" charset="-128"/>
              <a:cs typeface="Arial"/>
            </a:endParaRPr>
          </a:p>
        </p:txBody>
      </p:sp>
      <p:sp>
        <p:nvSpPr>
          <p:cNvPr id="22" name="Rectangle 4">
            <a:extLst>
              <a:ext uri="{FF2B5EF4-FFF2-40B4-BE49-F238E27FC236}">
                <a16:creationId xmlns:a16="http://schemas.microsoft.com/office/drawing/2014/main" id="{B607835D-C8BB-B636-DA0A-F34925E1C78A}"/>
              </a:ext>
            </a:extLst>
          </p:cNvPr>
          <p:cNvSpPr>
            <a:spLocks noChangeArrowheads="1"/>
          </p:cNvSpPr>
          <p:nvPr/>
        </p:nvSpPr>
        <p:spPr bwMode="auto">
          <a:xfrm>
            <a:off x="-465" y="6105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LID4096" sz="1800" b="0" i="0" u="none" strike="noStrike" kern="1200" cap="none" spc="0" normalizeH="0" baseline="0" noProof="0">
              <a:ln>
                <a:noFill/>
              </a:ln>
              <a:solidFill>
                <a:srgbClr val="000000"/>
              </a:solidFill>
              <a:effectLst/>
              <a:uLnTx/>
              <a:uFillTx/>
              <a:latin typeface="ＭＳ Ｐゴシック" charset="-128"/>
              <a:ea typeface="ＭＳ Ｐゴシック" charset="-128"/>
              <a:cs typeface="Arial"/>
            </a:endParaRPr>
          </a:p>
        </p:txBody>
      </p:sp>
      <p:sp>
        <p:nvSpPr>
          <p:cNvPr id="24" name="Rectangle 6">
            <a:extLst>
              <a:ext uri="{FF2B5EF4-FFF2-40B4-BE49-F238E27FC236}">
                <a16:creationId xmlns:a16="http://schemas.microsoft.com/office/drawing/2014/main" id="{0A6C08CC-6254-53F3-8536-B83556C1169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LID4096" sz="1800" b="0" i="0" u="none" strike="noStrike" kern="1200" cap="none" spc="0" normalizeH="0" baseline="0" noProof="0">
              <a:ln>
                <a:noFill/>
              </a:ln>
              <a:solidFill>
                <a:srgbClr val="000000"/>
              </a:solidFill>
              <a:effectLst/>
              <a:uLnTx/>
              <a:uFillTx/>
              <a:latin typeface="ＭＳ Ｐゴシック" charset="-128"/>
              <a:ea typeface="ＭＳ Ｐゴシック" charset="-128"/>
              <a:cs typeface="Arial"/>
            </a:endParaRPr>
          </a:p>
        </p:txBody>
      </p:sp>
      <p:sp>
        <p:nvSpPr>
          <p:cNvPr id="5" name="コンテンツ プレースホルダー 2">
            <a:extLst>
              <a:ext uri="{FF2B5EF4-FFF2-40B4-BE49-F238E27FC236}">
                <a16:creationId xmlns:a16="http://schemas.microsoft.com/office/drawing/2014/main" id="{E1236D96-DB1D-8E94-4770-2A9D84A5A37A}"/>
              </a:ext>
            </a:extLst>
          </p:cNvPr>
          <p:cNvSpPr>
            <a:spLocks noGrp="1"/>
          </p:cNvSpPr>
          <p:nvPr>
            <p:ph idx="1"/>
          </p:nvPr>
        </p:nvSpPr>
        <p:spPr>
          <a:xfrm>
            <a:off x="226485" y="735635"/>
            <a:ext cx="12192000" cy="1084998"/>
          </a:xfrm>
        </p:spPr>
        <p:txBody>
          <a:bodyPr/>
          <a:lstStyle/>
          <a:p>
            <a:r>
              <a:rPr lang="en-US" altLang="ja-JP" sz="1600"/>
              <a:t>Compared to p</a:t>
            </a:r>
            <a:r>
              <a:rPr kumimoji="1" lang="en-US" altLang="ja-JP" sz="1600"/>
              <a:t>ositioning service, sensing service involves </a:t>
            </a:r>
            <a:r>
              <a:rPr kumimoji="1" lang="en-US" altLang="zh-CN" sz="1600"/>
              <a:t>diversified sensing targets (human, car, rainfall, etc.) and offers richer service types (intruder detection, health monitoring, autonomous driving etc.) than positioning service.</a:t>
            </a:r>
          </a:p>
          <a:p>
            <a:r>
              <a:rPr lang="en-US" altLang="zh-CN" sz="1600"/>
              <a:t>Different service requires different sensing measurement, which is</a:t>
            </a:r>
            <a:r>
              <a:rPr lang="en-US" altLang="ja-JP" sz="1600"/>
              <a:t> foreseen to produce a larger volume and more private data.</a:t>
            </a:r>
          </a:p>
          <a:p>
            <a:r>
              <a:rPr lang="en-US" altLang="ja-JP" sz="1600"/>
              <a:t>Investigation on standardized sensing measurement parameters (L1/L2) and s</a:t>
            </a:r>
            <a:r>
              <a:rPr kumimoji="1" lang="en-US" altLang="ja-JP" sz="1600"/>
              <a:t>ensing </a:t>
            </a:r>
            <a:r>
              <a:rPr lang="en-US" altLang="ja-JP" sz="1600"/>
              <a:t>data transfer from Sensing Rx to SF is necessary.</a:t>
            </a:r>
          </a:p>
          <a:p>
            <a:endParaRPr lang="en-US" altLang="ja-JP" sz="1600"/>
          </a:p>
          <a:p>
            <a:pPr marL="0" indent="0">
              <a:buNone/>
            </a:pPr>
            <a:endParaRPr kumimoji="1" lang="en-US" altLang="ja-JP" sz="1600"/>
          </a:p>
        </p:txBody>
      </p:sp>
      <p:graphicFrame>
        <p:nvGraphicFramePr>
          <p:cNvPr id="43" name="Table 43">
            <a:extLst>
              <a:ext uri="{FF2B5EF4-FFF2-40B4-BE49-F238E27FC236}">
                <a16:creationId xmlns:a16="http://schemas.microsoft.com/office/drawing/2014/main" id="{32AABD48-312D-4B86-4EC4-B606E4FBD1A5}"/>
              </a:ext>
            </a:extLst>
          </p:cNvPr>
          <p:cNvGraphicFramePr>
            <a:graphicFrameLocks noGrp="1"/>
          </p:cNvGraphicFramePr>
          <p:nvPr>
            <p:extLst/>
          </p:nvPr>
        </p:nvGraphicFramePr>
        <p:xfrm>
          <a:off x="456158" y="2084949"/>
          <a:ext cx="11600871" cy="4215164"/>
        </p:xfrm>
        <a:graphic>
          <a:graphicData uri="http://schemas.openxmlformats.org/drawingml/2006/table">
            <a:tbl>
              <a:tblPr firstRow="1" bandRow="1">
                <a:tableStyleId>{5940675A-B579-460E-94D1-54222C63F5DA}</a:tableStyleId>
              </a:tblPr>
              <a:tblGrid>
                <a:gridCol w="3866957">
                  <a:extLst>
                    <a:ext uri="{9D8B030D-6E8A-4147-A177-3AD203B41FA5}">
                      <a16:colId xmlns:a16="http://schemas.microsoft.com/office/drawing/2014/main" val="547826553"/>
                    </a:ext>
                  </a:extLst>
                </a:gridCol>
                <a:gridCol w="3866957">
                  <a:extLst>
                    <a:ext uri="{9D8B030D-6E8A-4147-A177-3AD203B41FA5}">
                      <a16:colId xmlns:a16="http://schemas.microsoft.com/office/drawing/2014/main" val="3504542925"/>
                    </a:ext>
                  </a:extLst>
                </a:gridCol>
                <a:gridCol w="3866957">
                  <a:extLst>
                    <a:ext uri="{9D8B030D-6E8A-4147-A177-3AD203B41FA5}">
                      <a16:colId xmlns:a16="http://schemas.microsoft.com/office/drawing/2014/main" val="3194598341"/>
                    </a:ext>
                  </a:extLst>
                </a:gridCol>
              </a:tblGrid>
              <a:tr h="310954">
                <a:tc>
                  <a:txBody>
                    <a:bodyPr/>
                    <a:lstStyle/>
                    <a:p>
                      <a:r>
                        <a:rPr lang="en-US" sz="1200" b="1">
                          <a:solidFill>
                            <a:schemeClr val="bg1"/>
                          </a:solidFill>
                        </a:rPr>
                        <a:t>Option#1: Standardized service-oriented sensing </a:t>
                      </a:r>
                      <a:r>
                        <a:rPr lang="en-US" altLang="zh-CN" sz="1200" b="1">
                          <a:solidFill>
                            <a:schemeClr val="bg1"/>
                          </a:solidFill>
                        </a:rPr>
                        <a:t>measurement</a:t>
                      </a:r>
                      <a:r>
                        <a:rPr lang="en-US" sz="1200" b="1">
                          <a:solidFill>
                            <a:schemeClr val="bg1"/>
                          </a:solidFill>
                        </a:rPr>
                        <a:t> transfer</a:t>
                      </a:r>
                      <a:endParaRPr lang="LID4096" sz="1200" b="1">
                        <a:solidFill>
                          <a:schemeClr val="bg1"/>
                        </a:solidFill>
                      </a:endParaRPr>
                    </a:p>
                  </a:txBody>
                  <a:tcPr>
                    <a:solidFill>
                      <a:srgbClr val="415FFF"/>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chemeClr val="bg1"/>
                          </a:solidFill>
                        </a:rPr>
                        <a:t>Option#2: N</a:t>
                      </a:r>
                      <a:r>
                        <a:rPr lang="en-US" altLang="zh-CN" sz="1200" b="1">
                          <a:solidFill>
                            <a:schemeClr val="bg1"/>
                          </a:solidFill>
                        </a:rPr>
                        <a:t>on-standardized sensing measurement</a:t>
                      </a:r>
                      <a:endParaRPr lang="en-US" sz="1200" b="1">
                        <a:solidFill>
                          <a:schemeClr val="bg1"/>
                        </a:solidFill>
                      </a:endParaRPr>
                    </a:p>
                  </a:txBody>
                  <a:tcPr>
                    <a:solidFill>
                      <a:srgbClr val="415FFF"/>
                    </a:solidFill>
                  </a:tcPr>
                </a:tc>
                <a:tc>
                  <a:txBody>
                    <a:bodyPr/>
                    <a:lstStyle/>
                    <a:p>
                      <a:r>
                        <a:rPr lang="en-US" sz="1200" b="1">
                          <a:solidFill>
                            <a:schemeClr val="bg1"/>
                          </a:solidFill>
                        </a:rPr>
                        <a:t>Option #3: S</a:t>
                      </a:r>
                      <a:r>
                        <a:rPr lang="en-US" altLang="zh-CN" sz="1200" b="1">
                          <a:solidFill>
                            <a:schemeClr val="bg1"/>
                          </a:solidFill>
                        </a:rPr>
                        <a:t>tandardized + Non-standardized</a:t>
                      </a:r>
                      <a:endParaRPr lang="en-US" sz="1200" b="1">
                        <a:solidFill>
                          <a:schemeClr val="bg1"/>
                        </a:solidFill>
                      </a:endParaRPr>
                    </a:p>
                  </a:txBody>
                  <a:tcPr>
                    <a:solidFill>
                      <a:srgbClr val="415FFF"/>
                    </a:solidFill>
                  </a:tcPr>
                </a:tc>
                <a:extLst>
                  <a:ext uri="{0D108BD9-81ED-4DB2-BD59-A6C34878D82A}">
                    <a16:rowId xmlns:a16="http://schemas.microsoft.com/office/drawing/2014/main" val="2801302453"/>
                  </a:ext>
                </a:extLst>
              </a:tr>
              <a:tr h="1289084">
                <a:tc>
                  <a:txBody>
                    <a:bodyPr/>
                    <a:lstStyle/>
                    <a:p>
                      <a:endParaRPr lang="LID4096"/>
                    </a:p>
                  </a:txBody>
                  <a:tcPr/>
                </a:tc>
                <a:tc>
                  <a:txBody>
                    <a:bodyPr/>
                    <a:lstStyle/>
                    <a:p>
                      <a:endParaRPr lang="LID4096"/>
                    </a:p>
                  </a:txBody>
                  <a:tcPr/>
                </a:tc>
                <a:tc>
                  <a:txBody>
                    <a:bodyPr/>
                    <a:lstStyle/>
                    <a:p>
                      <a:endParaRPr lang="LID4096"/>
                    </a:p>
                  </a:txBody>
                  <a:tcPr/>
                </a:tc>
                <a:extLst>
                  <a:ext uri="{0D108BD9-81ED-4DB2-BD59-A6C34878D82A}">
                    <a16:rowId xmlns:a16="http://schemas.microsoft.com/office/drawing/2014/main" val="2261521271"/>
                  </a:ext>
                </a:extLst>
              </a:tr>
              <a:tr h="1058486">
                <a:tc>
                  <a:txBody>
                    <a:bodyPr/>
                    <a:lstStyle/>
                    <a:p>
                      <a:r>
                        <a:rPr lang="en-US" sz="1200"/>
                        <a:t>RAN1 standardizes service-oriented sensing measurement parameters to transfer</a:t>
                      </a:r>
                    </a:p>
                    <a:p>
                      <a:r>
                        <a:rPr lang="en-US" sz="1200"/>
                        <a:t>SA2 standardizes corresponding sensing result for exposure</a:t>
                      </a:r>
                    </a:p>
                    <a:p>
                      <a:endParaRPr lang="en-US" sz="1200"/>
                    </a:p>
                    <a:p>
                      <a:r>
                        <a:rPr lang="en-US" sz="1200" b="1"/>
                        <a:t>Advantage</a:t>
                      </a:r>
                      <a:r>
                        <a:rPr lang="en-US" sz="1200"/>
                        <a:t>:</a:t>
                      </a:r>
                    </a:p>
                    <a:p>
                      <a:pPr marL="285750" indent="-285750">
                        <a:buFontTx/>
                        <a:buChar char="-"/>
                      </a:pPr>
                      <a:r>
                        <a:rPr lang="en-US" sz="1200"/>
                        <a:t>Standardized interface between RAN and S</a:t>
                      </a:r>
                      <a:r>
                        <a:rPr lang="en-US" sz="1200" strike="noStrike"/>
                        <a:t>F</a:t>
                      </a:r>
                      <a:r>
                        <a:rPr lang="en-US" sz="1200"/>
                        <a:t>, high </a:t>
                      </a:r>
                      <a:r>
                        <a:rPr lang="en-US" altLang="zh-CN" sz="1200"/>
                        <a:t>interoperability</a:t>
                      </a:r>
                      <a:r>
                        <a:rPr lang="en-US" sz="1200"/>
                        <a:t> among different manufacturers</a:t>
                      </a:r>
                    </a:p>
                    <a:p>
                      <a:pPr marL="285750" indent="-285750">
                        <a:buFontTx/>
                        <a:buChar char="-"/>
                      </a:pPr>
                      <a:r>
                        <a:rPr lang="en-US" sz="1200"/>
                        <a:t>Service-oriented authentication and authorization</a:t>
                      </a:r>
                    </a:p>
                    <a:p>
                      <a:r>
                        <a:rPr lang="en-US" sz="1200" b="1"/>
                        <a:t>Disadvantage</a:t>
                      </a:r>
                      <a:r>
                        <a:rPr lang="en-US" sz="1200"/>
                        <a:t>:</a:t>
                      </a:r>
                    </a:p>
                    <a:p>
                      <a:pPr marL="285750" indent="-285750">
                        <a:buFontTx/>
                        <a:buChar char="-"/>
                      </a:pPr>
                      <a:r>
                        <a:rPr lang="en-US" sz="1200"/>
                        <a:t>Lower compatibility </a:t>
                      </a:r>
                      <a:r>
                        <a:rPr lang="en-US" altLang="zh-CN" sz="1200"/>
                        <a:t>to new sensing </a:t>
                      </a:r>
                      <a:r>
                        <a:rPr lang="en-US" sz="1200"/>
                        <a:t>services</a:t>
                      </a:r>
                    </a:p>
                    <a:p>
                      <a:pPr marL="285750" indent="-285750">
                        <a:buFontTx/>
                        <a:buChar char="-"/>
                      </a:pPr>
                      <a:r>
                        <a:rPr lang="en-US" altLang="zh-CN" sz="1200"/>
                        <a:t>Much standardize work for each sensing service</a:t>
                      </a:r>
                      <a:endParaRPr lang="en-US" sz="1200"/>
                    </a:p>
                  </a:txBody>
                  <a:tcPr/>
                </a:tc>
                <a:tc>
                  <a:txBody>
                    <a:bodyPr/>
                    <a:lstStyle/>
                    <a:p>
                      <a:r>
                        <a:rPr lang="en-US" sz="1200" strike="noStrike"/>
                        <a:t>U</a:t>
                      </a:r>
                      <a:r>
                        <a:rPr lang="en-US" altLang="zh-CN" sz="1200" strike="noStrike"/>
                        <a:t>sing </a:t>
                      </a:r>
                      <a:r>
                        <a:rPr lang="en-US" sz="1200"/>
                        <a:t>a container for sensing data transfer </a:t>
                      </a:r>
                      <a:r>
                        <a:rPr lang="en-US" altLang="zh-CN" sz="1200"/>
                        <a:t>from RAN to SF</a:t>
                      </a:r>
                      <a:endParaRPr lang="en-US" sz="1200"/>
                    </a:p>
                    <a:p>
                      <a:r>
                        <a:rPr lang="en-US" sz="1200"/>
                        <a:t>SA2 standardizes service-oriented sensing result for exposure</a:t>
                      </a:r>
                    </a:p>
                    <a:p>
                      <a:endParaRPr lang="en-US" sz="1200"/>
                    </a:p>
                    <a:p>
                      <a:r>
                        <a:rPr lang="en-US" sz="1200" b="1"/>
                        <a:t>Advantage</a:t>
                      </a:r>
                      <a:r>
                        <a:rPr lang="en-US" sz="1200"/>
                        <a:t>:</a:t>
                      </a:r>
                    </a:p>
                    <a:p>
                      <a:pPr marL="285750" indent="-285750">
                        <a:buFontTx/>
                        <a:buChar char="-"/>
                      </a:pPr>
                      <a:r>
                        <a:rPr lang="en-US" sz="1200"/>
                        <a:t>Less dependency on RAN 1 work</a:t>
                      </a:r>
                    </a:p>
                    <a:p>
                      <a:r>
                        <a:rPr lang="en-US" sz="1200" b="1"/>
                        <a:t>Disadvantage</a:t>
                      </a:r>
                      <a:r>
                        <a:rPr lang="en-US" sz="1200"/>
                        <a:t>:</a:t>
                      </a:r>
                    </a:p>
                    <a:p>
                      <a:pPr marL="285750" indent="-285750">
                        <a:buFontTx/>
                        <a:buChar char="-"/>
                      </a:pPr>
                      <a:r>
                        <a:rPr lang="en-US" sz="1200"/>
                        <a:t>Lower </a:t>
                      </a:r>
                      <a:r>
                        <a:rPr lang="en-US" altLang="zh-CN" sz="1200"/>
                        <a:t>interoperability</a:t>
                      </a:r>
                      <a:r>
                        <a:rPr lang="en-US" sz="1200"/>
                        <a:t> regarding different RAN and core network manufactures</a:t>
                      </a:r>
                    </a:p>
                  </a:txBody>
                  <a:tcPr/>
                </a:tc>
                <a:tc>
                  <a:txBody>
                    <a:bodyPr/>
                    <a:lstStyle/>
                    <a:p>
                      <a:r>
                        <a:rPr lang="en-US" sz="1200"/>
                        <a:t>RAN1 standardizes some service-oriented (e.g. 5GS provided sensing service) sensing measurement parameters to transfer,</a:t>
                      </a:r>
                      <a:r>
                        <a:rPr lang="zh-CN" altLang="en-US" sz="1200"/>
                        <a:t> </a:t>
                      </a:r>
                      <a:r>
                        <a:rPr lang="en-US" altLang="zh-CN" sz="1200"/>
                        <a:t>meanwhile, uses container for some private or new sensing services</a:t>
                      </a:r>
                      <a:endParaRPr lang="en-US" sz="120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SA2 standardizes service-oriented sensing result for exposure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p>
                      <a:r>
                        <a:rPr lang="en-US" sz="1200" b="1"/>
                        <a:t>Advantage</a:t>
                      </a:r>
                      <a:r>
                        <a:rPr lang="en-US" sz="1200"/>
                        <a:t>:</a:t>
                      </a:r>
                    </a:p>
                    <a:p>
                      <a:pPr marL="171450" indent="-171450">
                        <a:buFontTx/>
                        <a:buChar char="-"/>
                      </a:pPr>
                      <a:r>
                        <a:rPr lang="en-US" sz="1200"/>
                        <a:t>Safeguarding 5G sensing services</a:t>
                      </a:r>
                    </a:p>
                    <a:p>
                      <a:pPr marL="171450" indent="-171450">
                        <a:buFontTx/>
                        <a:buChar char="-"/>
                      </a:pPr>
                      <a:r>
                        <a:rPr lang="en-US" sz="1200"/>
                        <a:t>More flexible to new services</a:t>
                      </a:r>
                    </a:p>
                    <a:p>
                      <a:r>
                        <a:rPr lang="en-US" sz="1200" b="1"/>
                        <a:t>Disadvantage</a:t>
                      </a:r>
                      <a:r>
                        <a:rPr lang="en-US" sz="1200"/>
                        <a:t>:</a:t>
                      </a:r>
                    </a:p>
                    <a:p>
                      <a:pPr marL="285750" indent="-285750">
                        <a:buFontTx/>
                        <a:buChar char="-"/>
                      </a:pPr>
                      <a:r>
                        <a:rPr lang="en-US" sz="1200"/>
                        <a:t>Lower </a:t>
                      </a:r>
                      <a:r>
                        <a:rPr lang="en-US" altLang="zh-CN" sz="1200" strike="noStrike"/>
                        <a:t>interoperability</a:t>
                      </a:r>
                      <a:r>
                        <a:rPr lang="en-US" sz="1200"/>
                        <a:t> </a:t>
                      </a:r>
                      <a:r>
                        <a:rPr lang="en-US" altLang="zh-CN" sz="1200"/>
                        <a:t>among different manufacturers </a:t>
                      </a:r>
                      <a:r>
                        <a:rPr lang="en-US" sz="1200"/>
                        <a:t>regarding new services</a:t>
                      </a:r>
                    </a:p>
                  </a:txBody>
                  <a:tcPr/>
                </a:tc>
                <a:extLst>
                  <a:ext uri="{0D108BD9-81ED-4DB2-BD59-A6C34878D82A}">
                    <a16:rowId xmlns:a16="http://schemas.microsoft.com/office/drawing/2014/main" val="1051120136"/>
                  </a:ext>
                </a:extLst>
              </a:tr>
            </a:tbl>
          </a:graphicData>
        </a:graphic>
      </p:graphicFrame>
      <p:sp>
        <p:nvSpPr>
          <p:cNvPr id="64" name="コンテンツ プレースホルダー 2">
            <a:extLst>
              <a:ext uri="{FF2B5EF4-FFF2-40B4-BE49-F238E27FC236}">
                <a16:creationId xmlns:a16="http://schemas.microsoft.com/office/drawing/2014/main" id="{F055C231-C948-A294-02CC-A85BA168D707}"/>
              </a:ext>
            </a:extLst>
          </p:cNvPr>
          <p:cNvSpPr txBox="1">
            <a:spLocks/>
          </p:cNvSpPr>
          <p:nvPr/>
        </p:nvSpPr>
        <p:spPr bwMode="gray">
          <a:xfrm>
            <a:off x="191986" y="6361073"/>
            <a:ext cx="11715751" cy="23693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290513" indent="-290513" algn="l" defTabSz="457200" rtl="0" eaLnBrk="0" fontAlgn="base" hangingPunct="0">
              <a:lnSpc>
                <a:spcPct val="95000"/>
              </a:lnSpc>
              <a:spcBef>
                <a:spcPct val="20000"/>
              </a:spcBef>
              <a:spcAft>
                <a:spcPct val="10000"/>
              </a:spcAft>
              <a:buClr>
                <a:srgbClr val="3366FF"/>
              </a:buClr>
              <a:buFont typeface="Wingdings" pitchFamily="2" charset="2"/>
              <a:buChar char="n"/>
              <a:defRPr kumimoji="1" sz="2000">
                <a:solidFill>
                  <a:srgbClr val="000000"/>
                </a:solidFill>
                <a:latin typeface="+mn-lt"/>
                <a:ea typeface="+mn-ea"/>
                <a:cs typeface="+mn-cs"/>
              </a:defRPr>
            </a:lvl1pPr>
            <a:lvl2pPr marL="581025" indent="-242888" algn="l" defTabSz="457200" rtl="0" eaLnBrk="0" fontAlgn="base" hangingPunct="0">
              <a:lnSpc>
                <a:spcPct val="95000"/>
              </a:lnSpc>
              <a:spcBef>
                <a:spcPct val="20000"/>
              </a:spcBef>
              <a:spcAft>
                <a:spcPct val="10000"/>
              </a:spcAft>
              <a:buClr>
                <a:srgbClr val="3366FF"/>
              </a:buClr>
              <a:buFont typeface="Wingdings" panose="05000000000000000000" pitchFamily="2" charset="2"/>
              <a:buChar char="Ø"/>
              <a:defRPr kumimoji="1" sz="1800">
                <a:solidFill>
                  <a:srgbClr val="000000"/>
                </a:solidFill>
                <a:latin typeface="+mn-lt"/>
                <a:ea typeface="+mn-ea"/>
                <a:cs typeface="+mn-cs"/>
              </a:defRPr>
            </a:lvl2pPr>
            <a:lvl3pPr marL="795338" indent="-216000" algn="l" defTabSz="457200" rtl="0" eaLnBrk="0" fontAlgn="base" hangingPunct="0">
              <a:lnSpc>
                <a:spcPct val="95000"/>
              </a:lnSpc>
              <a:spcBef>
                <a:spcPct val="20000"/>
              </a:spcBef>
              <a:spcAft>
                <a:spcPct val="10000"/>
              </a:spcAft>
              <a:buClr>
                <a:srgbClr val="3366FF"/>
              </a:buClr>
              <a:buSzPct val="80000"/>
              <a:buFont typeface="Wingdings" panose="05000000000000000000" pitchFamily="2" charset="2"/>
              <a:buChar char="u"/>
              <a:defRPr kumimoji="1" sz="1600">
                <a:solidFill>
                  <a:srgbClr val="000000"/>
                </a:solidFill>
                <a:latin typeface="+mn-lt"/>
                <a:ea typeface="+mn-ea"/>
                <a:cs typeface="+mn-cs"/>
              </a:defRPr>
            </a:lvl3pPr>
            <a:lvl4pPr marL="1014413" indent="-134938" algn="l" defTabSz="457200" rtl="0" eaLnBrk="0" fontAlgn="base" hangingPunct="0">
              <a:lnSpc>
                <a:spcPct val="95000"/>
              </a:lnSpc>
              <a:spcBef>
                <a:spcPct val="20000"/>
              </a:spcBef>
              <a:spcAft>
                <a:spcPct val="10000"/>
              </a:spcAft>
              <a:buClr>
                <a:srgbClr val="3366FF"/>
              </a:buClr>
              <a:buSzPct val="100000"/>
              <a:buChar char="•"/>
              <a:defRPr kumimoji="1" sz="1400">
                <a:solidFill>
                  <a:srgbClr val="000000"/>
                </a:solidFill>
                <a:latin typeface="+mn-lt"/>
                <a:ea typeface="+mn-ea"/>
                <a:cs typeface="+mn-cs"/>
              </a:defRPr>
            </a:lvl4pPr>
            <a:lvl5pPr marL="1224000" indent="162000" algn="l" defTabSz="457200" rtl="0" eaLnBrk="0" fontAlgn="base" hangingPunct="0">
              <a:spcBef>
                <a:spcPct val="0"/>
              </a:spcBef>
              <a:spcAft>
                <a:spcPct val="0"/>
              </a:spcAft>
              <a:buClr>
                <a:srgbClr val="3366FF"/>
              </a:buClr>
              <a:buFont typeface="Wingdings" panose="05000000000000000000" pitchFamily="2" charset="2"/>
              <a:buChar char="ü"/>
              <a:defRPr kumimoji="1" sz="1400">
                <a:solidFill>
                  <a:srgbClr val="000000"/>
                </a:solidFill>
                <a:latin typeface="+mn-lt"/>
                <a:ea typeface="+mn-ea"/>
                <a:cs typeface="+mn-cs"/>
              </a:defRPr>
            </a:lvl5pPr>
            <a:lvl6pPr marL="2762250" indent="365125" algn="l" defTabSz="457200" rtl="0" fontAlgn="base">
              <a:spcBef>
                <a:spcPct val="0"/>
              </a:spcBef>
              <a:spcAft>
                <a:spcPct val="0"/>
              </a:spcAft>
              <a:buBlip>
                <a:blip r:embed="rId6"/>
              </a:buBlip>
              <a:defRPr kumimoji="1" sz="2000">
                <a:solidFill>
                  <a:srgbClr val="000000"/>
                </a:solidFill>
                <a:latin typeface="+mn-lt"/>
                <a:ea typeface="+mn-ea"/>
                <a:cs typeface="+mn-cs"/>
              </a:defRPr>
            </a:lvl6pPr>
            <a:lvl7pPr marL="3219450" indent="365125" algn="l" defTabSz="457200" rtl="0" fontAlgn="base">
              <a:spcBef>
                <a:spcPct val="0"/>
              </a:spcBef>
              <a:spcAft>
                <a:spcPct val="0"/>
              </a:spcAft>
              <a:buBlip>
                <a:blip r:embed="rId6"/>
              </a:buBlip>
              <a:defRPr kumimoji="1" sz="2000">
                <a:solidFill>
                  <a:srgbClr val="000000"/>
                </a:solidFill>
                <a:latin typeface="+mn-lt"/>
                <a:ea typeface="+mn-ea"/>
                <a:cs typeface="+mn-cs"/>
              </a:defRPr>
            </a:lvl7pPr>
            <a:lvl8pPr marL="3676650" indent="365125" algn="l" defTabSz="457200" rtl="0" fontAlgn="base">
              <a:spcBef>
                <a:spcPct val="0"/>
              </a:spcBef>
              <a:spcAft>
                <a:spcPct val="0"/>
              </a:spcAft>
              <a:buBlip>
                <a:blip r:embed="rId6"/>
              </a:buBlip>
              <a:defRPr kumimoji="1" sz="2000">
                <a:solidFill>
                  <a:srgbClr val="000000"/>
                </a:solidFill>
                <a:latin typeface="+mn-lt"/>
                <a:ea typeface="+mn-ea"/>
                <a:cs typeface="+mn-cs"/>
              </a:defRPr>
            </a:lvl8pPr>
            <a:lvl9pPr marL="4133850" indent="365125" algn="l" defTabSz="457200" rtl="0" fontAlgn="base">
              <a:spcBef>
                <a:spcPct val="0"/>
              </a:spcBef>
              <a:spcAft>
                <a:spcPct val="0"/>
              </a:spcAft>
              <a:buBlip>
                <a:blip r:embed="rId6"/>
              </a:buBlip>
              <a:defRPr kumimoji="1" sz="2000">
                <a:solidFill>
                  <a:srgbClr val="000000"/>
                </a:solidFill>
                <a:latin typeface="+mn-lt"/>
                <a:ea typeface="+mn-ea"/>
                <a:cs typeface="+mn-cs"/>
              </a:defRPr>
            </a:lvl9pPr>
          </a:lstStyle>
          <a:p>
            <a:pPr marL="290513" marR="0" lvl="0" indent="-290513" algn="l" defTabSz="457200" rtl="0" eaLnBrk="0" fontAlgn="base" latinLnBrk="0" hangingPunct="0">
              <a:lnSpc>
                <a:spcPct val="95000"/>
              </a:lnSpc>
              <a:spcBef>
                <a:spcPct val="20000"/>
              </a:spcBef>
              <a:spcAft>
                <a:spcPct val="10000"/>
              </a:spcAft>
              <a:buClr>
                <a:srgbClr val="3366FF"/>
              </a:buClr>
              <a:buSzTx/>
              <a:buFont typeface="Wingdings" pitchFamily="2" charset="2"/>
              <a:buChar char="n"/>
              <a:tabLst/>
              <a:defRPr/>
            </a:pPr>
            <a:r>
              <a:rPr kumimoji="1" lang="en-US" altLang="ja-JP" sz="1600" b="1" i="0" u="none" strike="noStrike" kern="0" cap="none" spc="0" normalizeH="0" baseline="0" noProof="0" err="1">
                <a:ln>
                  <a:noFill/>
                </a:ln>
                <a:solidFill>
                  <a:srgbClr val="FF0000"/>
                </a:solidFill>
                <a:effectLst/>
                <a:uLnTx/>
                <a:uFillTx/>
                <a:latin typeface="Arial"/>
                <a:ea typeface="ＭＳ Ｐゴシック"/>
                <a:cs typeface="Arial"/>
              </a:rPr>
              <a:t>vivo’s</a:t>
            </a:r>
            <a:r>
              <a:rPr kumimoji="1" lang="en-US" altLang="ja-JP" sz="1600" b="1" i="0" u="none" strike="noStrike" kern="0" cap="none" spc="0" normalizeH="0" baseline="0" noProof="0">
                <a:ln>
                  <a:noFill/>
                </a:ln>
                <a:solidFill>
                  <a:srgbClr val="FF0000"/>
                </a:solidFill>
                <a:effectLst/>
                <a:uLnTx/>
                <a:uFillTx/>
                <a:latin typeface="Arial"/>
                <a:ea typeface="ＭＳ Ｐゴシック"/>
                <a:cs typeface="Arial"/>
              </a:rPr>
              <a:t> preference</a:t>
            </a:r>
            <a:r>
              <a:rPr kumimoji="1" lang="en-US" altLang="ja-JP" sz="1600" b="1" i="0" u="none" strike="noStrike" kern="0" cap="none" spc="0" normalizeH="0" baseline="0" noProof="0">
                <a:ln>
                  <a:noFill/>
                </a:ln>
                <a:solidFill>
                  <a:srgbClr val="000000"/>
                </a:solidFill>
                <a:effectLst/>
                <a:uLnTx/>
                <a:uFillTx/>
                <a:latin typeface="Arial"/>
                <a:ea typeface="ＭＳ Ｐゴシック"/>
                <a:cs typeface="Arial"/>
              </a:rPr>
              <a:t>: Option#3 offers better balance between standardization work and market  </a:t>
            </a:r>
          </a:p>
          <a:p>
            <a:pPr marL="0" marR="0" lvl="0" indent="0" algn="l" defTabSz="457200" rtl="0" eaLnBrk="0" fontAlgn="base" latinLnBrk="0" hangingPunct="0">
              <a:lnSpc>
                <a:spcPct val="95000"/>
              </a:lnSpc>
              <a:spcBef>
                <a:spcPct val="20000"/>
              </a:spcBef>
              <a:spcAft>
                <a:spcPct val="10000"/>
              </a:spcAft>
              <a:buClr>
                <a:srgbClr val="3366FF"/>
              </a:buClr>
              <a:buSzTx/>
              <a:buFont typeface="Wingdings" pitchFamily="2" charset="2"/>
              <a:buNone/>
              <a:tabLst/>
              <a:defRPr/>
            </a:pPr>
            <a:endParaRPr kumimoji="1" lang="en-US" altLang="ja-JP" sz="1600" b="1" i="0" u="none" strike="noStrike" kern="0" cap="none" spc="0" normalizeH="0" baseline="0" noProof="0">
              <a:ln>
                <a:noFill/>
              </a:ln>
              <a:solidFill>
                <a:srgbClr val="000000"/>
              </a:solidFill>
              <a:effectLst/>
              <a:uLnTx/>
              <a:uFillTx/>
              <a:latin typeface="Arial"/>
              <a:ea typeface="ＭＳ Ｐゴシック"/>
              <a:cs typeface="Arial"/>
            </a:endParaRPr>
          </a:p>
          <a:p>
            <a:pPr marL="0" marR="0" lvl="0" indent="0" algn="l" defTabSz="457200" rtl="0" eaLnBrk="0" fontAlgn="base" latinLnBrk="0" hangingPunct="0">
              <a:lnSpc>
                <a:spcPct val="95000"/>
              </a:lnSpc>
              <a:spcBef>
                <a:spcPct val="20000"/>
              </a:spcBef>
              <a:spcAft>
                <a:spcPct val="10000"/>
              </a:spcAft>
              <a:buClr>
                <a:srgbClr val="3366FF"/>
              </a:buClr>
              <a:buSzTx/>
              <a:buFont typeface="Wingdings" pitchFamily="2" charset="2"/>
              <a:buNone/>
              <a:tabLst/>
              <a:defRPr/>
            </a:pPr>
            <a:endParaRPr kumimoji="1" lang="en-US" altLang="ja-JP" sz="1600" b="1" i="0" u="none" strike="noStrike" kern="0" cap="none" spc="0" normalizeH="0" baseline="0" noProof="0">
              <a:ln>
                <a:noFill/>
              </a:ln>
              <a:solidFill>
                <a:srgbClr val="000000"/>
              </a:solidFill>
              <a:effectLst/>
              <a:uLnTx/>
              <a:uFillTx/>
              <a:latin typeface="Arial"/>
              <a:ea typeface="ＭＳ Ｐゴシック"/>
              <a:cs typeface="Arial"/>
            </a:endParaRPr>
          </a:p>
          <a:p>
            <a:pPr marL="0" marR="0" lvl="0" indent="0" algn="l" defTabSz="457200" rtl="0" eaLnBrk="0" fontAlgn="base" latinLnBrk="0" hangingPunct="0">
              <a:lnSpc>
                <a:spcPct val="95000"/>
              </a:lnSpc>
              <a:spcBef>
                <a:spcPct val="20000"/>
              </a:spcBef>
              <a:spcAft>
                <a:spcPct val="10000"/>
              </a:spcAft>
              <a:buClr>
                <a:srgbClr val="3366FF"/>
              </a:buClr>
              <a:buSzTx/>
              <a:buFont typeface="Wingdings" pitchFamily="2" charset="2"/>
              <a:buNone/>
              <a:tabLst/>
              <a:defRPr/>
            </a:pPr>
            <a:endParaRPr kumimoji="1" lang="en-US" altLang="ja-JP" sz="1600" b="1" i="0" u="none" strike="noStrike" kern="0" cap="none" spc="0" normalizeH="0" baseline="0" noProof="0">
              <a:ln>
                <a:noFill/>
              </a:ln>
              <a:solidFill>
                <a:srgbClr val="000000"/>
              </a:solidFill>
              <a:effectLst/>
              <a:uLnTx/>
              <a:uFillTx/>
              <a:latin typeface="Arial"/>
              <a:ea typeface="ＭＳ Ｐゴシック"/>
              <a:cs typeface="Arial"/>
            </a:endParaRPr>
          </a:p>
          <a:p>
            <a:pPr marL="290513" marR="0" lvl="0" indent="-290513" algn="l" defTabSz="457200" rtl="0" eaLnBrk="0" fontAlgn="base" latinLnBrk="0" hangingPunct="0">
              <a:lnSpc>
                <a:spcPct val="95000"/>
              </a:lnSpc>
              <a:spcBef>
                <a:spcPct val="20000"/>
              </a:spcBef>
              <a:spcAft>
                <a:spcPct val="10000"/>
              </a:spcAft>
              <a:buClr>
                <a:srgbClr val="3366FF"/>
              </a:buClr>
              <a:buSzTx/>
              <a:buFont typeface="Wingdings" pitchFamily="2" charset="2"/>
              <a:buChar char="n"/>
              <a:tabLst/>
              <a:defRPr/>
            </a:pPr>
            <a:endParaRPr kumimoji="1" lang="en-US" altLang="ja-JP" sz="1600" b="1" i="0" u="none" strike="noStrike" kern="0" cap="none" spc="0" normalizeH="0" baseline="0" noProof="0">
              <a:ln>
                <a:noFill/>
              </a:ln>
              <a:solidFill>
                <a:srgbClr val="000000"/>
              </a:solidFill>
              <a:effectLst/>
              <a:uLnTx/>
              <a:uFillTx/>
              <a:latin typeface="Arial"/>
              <a:ea typeface="ＭＳ Ｐゴシック"/>
              <a:cs typeface="Arial"/>
            </a:endParaRPr>
          </a:p>
        </p:txBody>
      </p:sp>
    </p:spTree>
    <p:extLst>
      <p:ext uri="{BB962C8B-B14F-4D97-AF65-F5344CB8AC3E}">
        <p14:creationId xmlns:p14="http://schemas.microsoft.com/office/powerpoint/2010/main" val="364799265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a:extLst>
              <a:ext uri="{FF2B5EF4-FFF2-40B4-BE49-F238E27FC236}">
                <a16:creationId xmlns:a16="http://schemas.microsoft.com/office/drawing/2014/main" id="{BFAC7826-17D3-4B85-91F7-59388554326B}"/>
              </a:ext>
            </a:extLst>
          </p:cNvPr>
          <p:cNvSpPr/>
          <p:nvPr/>
        </p:nvSpPr>
        <p:spPr>
          <a:xfrm>
            <a:off x="1989034" y="2578226"/>
            <a:ext cx="2235676" cy="2235676"/>
          </a:xfrm>
          <a:prstGeom prst="ellipse">
            <a:avLst/>
          </a:prstGeom>
          <a:noFill/>
          <a:ln w="9525" cap="flat" cmpd="sng" algn="ctr">
            <a:solidFill>
              <a:sysClr val="window" lastClr="FFFFFF">
                <a:lumMod val="7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 name="椭圆 18">
            <a:extLst>
              <a:ext uri="{FF2B5EF4-FFF2-40B4-BE49-F238E27FC236}">
                <a16:creationId xmlns:a16="http://schemas.microsoft.com/office/drawing/2014/main" id="{0CA22512-0B22-4370-B162-D9C3753DDBE7}"/>
              </a:ext>
            </a:extLst>
          </p:cNvPr>
          <p:cNvSpPr/>
          <p:nvPr/>
        </p:nvSpPr>
        <p:spPr>
          <a:xfrm>
            <a:off x="2249135" y="2824389"/>
            <a:ext cx="1743351" cy="1743351"/>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文本框 5">
            <a:extLst>
              <a:ext uri="{FF2B5EF4-FFF2-40B4-BE49-F238E27FC236}">
                <a16:creationId xmlns:a16="http://schemas.microsoft.com/office/drawing/2014/main" id="{E0474B5B-A9C3-4B72-995F-59DE1789B08A}"/>
              </a:ext>
            </a:extLst>
          </p:cNvPr>
          <p:cNvSpPr txBox="1">
            <a:spLocks noChangeArrowheads="1"/>
          </p:cNvSpPr>
          <p:nvPr/>
        </p:nvSpPr>
        <p:spPr bwMode="auto">
          <a:xfrm>
            <a:off x="2213898" y="3142065"/>
            <a:ext cx="1771639"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eaLnBrk="1" hangingPunct="1">
              <a:defRPr/>
            </a:pPr>
            <a:r>
              <a:rPr lang="en-US" altLang="zh-CN" sz="6400" b="1">
                <a:solidFill>
                  <a:prstClr val="white"/>
                </a:solidFill>
                <a:latin typeface="方正兰亭黑_GBK"/>
                <a:ea typeface="方正兰亭黑_GBK"/>
              </a:rPr>
              <a:t>R19</a:t>
            </a:r>
            <a:endParaRPr lang="zh-CN" altLang="en-US" sz="6400" b="1">
              <a:solidFill>
                <a:prstClr val="white"/>
              </a:solidFill>
              <a:latin typeface="方正兰亭黑_GBK"/>
              <a:ea typeface="方正兰亭黑_GBK"/>
            </a:endParaRPr>
          </a:p>
        </p:txBody>
      </p:sp>
      <p:sp>
        <p:nvSpPr>
          <p:cNvPr id="22" name="文本框 5">
            <a:extLst>
              <a:ext uri="{FF2B5EF4-FFF2-40B4-BE49-F238E27FC236}">
                <a16:creationId xmlns:a16="http://schemas.microsoft.com/office/drawing/2014/main" id="{4E8983E8-DD3B-4620-9830-3714D6675566}"/>
              </a:ext>
            </a:extLst>
          </p:cNvPr>
          <p:cNvSpPr txBox="1">
            <a:spLocks noChangeArrowheads="1"/>
          </p:cNvSpPr>
          <p:nvPr/>
        </p:nvSpPr>
        <p:spPr bwMode="auto">
          <a:xfrm>
            <a:off x="4697495" y="2955001"/>
            <a:ext cx="3715569"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eaLnBrk="1" hangingPunct="1">
              <a:defRPr/>
            </a:pPr>
            <a:r>
              <a:rPr lang="en-US" altLang="zh-CN" sz="2667">
                <a:solidFill>
                  <a:srgbClr val="27506E"/>
                </a:solidFill>
                <a:latin typeface="方正兰亭黑_GBK"/>
                <a:ea typeface="方正兰亭黑_GBK"/>
              </a:rPr>
              <a:t>Annex</a:t>
            </a:r>
            <a:r>
              <a:rPr lang="zh-CN" altLang="en-US" sz="2667">
                <a:solidFill>
                  <a:srgbClr val="27506E"/>
                </a:solidFill>
                <a:latin typeface="方正兰亭黑_GBK"/>
                <a:ea typeface="方正兰亭黑_GBK"/>
              </a:rPr>
              <a:t>：</a:t>
            </a:r>
            <a:r>
              <a:rPr lang="en-US" altLang="zh-CN" sz="2667">
                <a:solidFill>
                  <a:srgbClr val="27506E"/>
                </a:solidFill>
                <a:latin typeface="方正兰亭黑_GBK"/>
                <a:ea typeface="方正兰亭黑_GBK"/>
              </a:rPr>
              <a:t>Ambient IOT</a:t>
            </a:r>
            <a:endParaRPr lang="zh-CN" altLang="en-US" sz="2667">
              <a:solidFill>
                <a:srgbClr val="27506E"/>
              </a:solidFill>
              <a:latin typeface="方正兰亭黑_GBK"/>
              <a:ea typeface="方正兰亭黑_GBK"/>
            </a:endParaRPr>
          </a:p>
        </p:txBody>
      </p:sp>
      <p:sp>
        <p:nvSpPr>
          <p:cNvPr id="34" name="椭圆 33">
            <a:extLst>
              <a:ext uri="{FF2B5EF4-FFF2-40B4-BE49-F238E27FC236}">
                <a16:creationId xmlns:a16="http://schemas.microsoft.com/office/drawing/2014/main" id="{F7A79C66-DE2F-437E-9609-184D76766202}"/>
              </a:ext>
            </a:extLst>
          </p:cNvPr>
          <p:cNvSpPr/>
          <p:nvPr/>
        </p:nvSpPr>
        <p:spPr>
          <a:xfrm>
            <a:off x="3697242" y="2592797"/>
            <a:ext cx="520689" cy="520689"/>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5" name="椭圆 34">
            <a:extLst>
              <a:ext uri="{FF2B5EF4-FFF2-40B4-BE49-F238E27FC236}">
                <a16:creationId xmlns:a16="http://schemas.microsoft.com/office/drawing/2014/main" id="{623018C3-1F73-436D-BEB8-56DD6563EF29}"/>
              </a:ext>
            </a:extLst>
          </p:cNvPr>
          <p:cNvSpPr/>
          <p:nvPr/>
        </p:nvSpPr>
        <p:spPr>
          <a:xfrm>
            <a:off x="1889481" y="3015197"/>
            <a:ext cx="382375" cy="382375"/>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6" name="椭圆 35">
            <a:extLst>
              <a:ext uri="{FF2B5EF4-FFF2-40B4-BE49-F238E27FC236}">
                <a16:creationId xmlns:a16="http://schemas.microsoft.com/office/drawing/2014/main" id="{B97AA41F-8B2D-4B0C-A36C-292689A4DEC0}"/>
              </a:ext>
            </a:extLst>
          </p:cNvPr>
          <p:cNvSpPr/>
          <p:nvPr/>
        </p:nvSpPr>
        <p:spPr>
          <a:xfrm>
            <a:off x="1698293" y="4863033"/>
            <a:ext cx="213793" cy="213793"/>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7" name="椭圆 36">
            <a:extLst>
              <a:ext uri="{FF2B5EF4-FFF2-40B4-BE49-F238E27FC236}">
                <a16:creationId xmlns:a16="http://schemas.microsoft.com/office/drawing/2014/main" id="{37BA0D3B-5E85-45A9-AEFB-7BAB67D17BE0}"/>
              </a:ext>
            </a:extLst>
          </p:cNvPr>
          <p:cNvSpPr/>
          <p:nvPr/>
        </p:nvSpPr>
        <p:spPr>
          <a:xfrm>
            <a:off x="2249135" y="4410935"/>
            <a:ext cx="294040" cy="294040"/>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8" name="椭圆 37">
            <a:extLst>
              <a:ext uri="{FF2B5EF4-FFF2-40B4-BE49-F238E27FC236}">
                <a16:creationId xmlns:a16="http://schemas.microsoft.com/office/drawing/2014/main" id="{37E52CB5-6419-45E8-98F1-78D776D83E5B}"/>
              </a:ext>
            </a:extLst>
          </p:cNvPr>
          <p:cNvSpPr/>
          <p:nvPr/>
        </p:nvSpPr>
        <p:spPr>
          <a:xfrm>
            <a:off x="4021772" y="3972331"/>
            <a:ext cx="304395" cy="304395"/>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9" name="椭圆 38">
            <a:extLst>
              <a:ext uri="{FF2B5EF4-FFF2-40B4-BE49-F238E27FC236}">
                <a16:creationId xmlns:a16="http://schemas.microsoft.com/office/drawing/2014/main" id="{EDF7ACD7-0436-41A1-B610-2533456B844F}"/>
              </a:ext>
            </a:extLst>
          </p:cNvPr>
          <p:cNvSpPr/>
          <p:nvPr/>
        </p:nvSpPr>
        <p:spPr>
          <a:xfrm>
            <a:off x="3786429" y="4799329"/>
            <a:ext cx="206056" cy="206056"/>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0" name="椭圆 39">
            <a:extLst>
              <a:ext uri="{FF2B5EF4-FFF2-40B4-BE49-F238E27FC236}">
                <a16:creationId xmlns:a16="http://schemas.microsoft.com/office/drawing/2014/main" id="{07D8DDF6-AB05-45EB-A7EC-32135007A524}"/>
              </a:ext>
            </a:extLst>
          </p:cNvPr>
          <p:cNvSpPr/>
          <p:nvPr/>
        </p:nvSpPr>
        <p:spPr>
          <a:xfrm>
            <a:off x="1669784" y="3972331"/>
            <a:ext cx="132944" cy="132944"/>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1" name="矩形 40">
            <a:extLst>
              <a:ext uri="{FF2B5EF4-FFF2-40B4-BE49-F238E27FC236}">
                <a16:creationId xmlns:a16="http://schemas.microsoft.com/office/drawing/2014/main" id="{881269B7-429B-4B64-978D-2F2F9CFA942F}"/>
              </a:ext>
            </a:extLst>
          </p:cNvPr>
          <p:cNvSpPr/>
          <p:nvPr/>
        </p:nvSpPr>
        <p:spPr>
          <a:xfrm>
            <a:off x="4772663" y="4233362"/>
            <a:ext cx="1953257" cy="407489"/>
          </a:xfrm>
          <a:prstGeom prst="rect">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a:ln>
                  <a:noFill/>
                </a:ln>
                <a:solidFill>
                  <a:prstClr val="white"/>
                </a:solidFill>
                <a:effectLst/>
                <a:uLnTx/>
                <a:uFillTx/>
                <a:latin typeface="Arial" panose="020B0604020202020204"/>
                <a:ea typeface="等线" panose="02010600030101010101" pitchFamily="2" charset="-122"/>
                <a:cs typeface="+mn-cs"/>
              </a:rPr>
              <a:t>SA2/SA3/SA5RAN</a:t>
            </a:r>
            <a:endParaRPr kumimoji="0" lang="zh-CN" altLang="en-US" sz="1600" b="0" i="0" u="none" strike="noStrike" kern="0" cap="none" spc="0" normalizeH="0" baseline="0" noProof="0">
              <a:ln>
                <a:noFill/>
              </a:ln>
              <a:solidFill>
                <a:prstClr val="white"/>
              </a:solidFill>
              <a:effectLst/>
              <a:uLnTx/>
              <a:uFillTx/>
              <a:latin typeface="Arial" panose="020B0604020202020204"/>
              <a:ea typeface="等线" panose="02010600030101010101" pitchFamily="2" charset="-122"/>
              <a:cs typeface="+mn-cs"/>
            </a:endParaRPr>
          </a:p>
        </p:txBody>
      </p:sp>
    </p:spTree>
    <p:extLst>
      <p:ext uri="{BB962C8B-B14F-4D97-AF65-F5344CB8AC3E}">
        <p14:creationId xmlns:p14="http://schemas.microsoft.com/office/powerpoint/2010/main" val="1689712485"/>
      </p:ext>
    </p:extLst>
  </p:cSld>
  <p:clrMapOvr>
    <a:masterClrMapping/>
  </p:clrMapOvr>
  <p:transition spd="slow">
    <p:push dir="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5"/>
          <p:cNvSpPr txBox="1">
            <a:spLocks noChangeArrowheads="1"/>
          </p:cNvSpPr>
          <p:nvPr/>
        </p:nvSpPr>
        <p:spPr bwMode="auto">
          <a:xfrm>
            <a:off x="1400744" y="379242"/>
            <a:ext cx="594899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133" b="0" i="0" u="none" strike="noStrike" kern="1200" cap="none" spc="0" normalizeH="0" baseline="0" noProof="0">
                <a:ln>
                  <a:noFill/>
                </a:ln>
                <a:solidFill>
                  <a:srgbClr val="0070C0"/>
                </a:solidFill>
                <a:effectLst/>
                <a:uLnTx/>
                <a:uFillTx/>
                <a:latin typeface="方正兰亭黑_GBK"/>
                <a:ea typeface="方正兰亭黑_GBK"/>
                <a:cs typeface="Arial" panose="020B0604020202020204" pitchFamily="34" charset="0"/>
              </a:rPr>
              <a:t>Ambient IOT:  Motivation</a:t>
            </a:r>
          </a:p>
        </p:txBody>
      </p:sp>
      <p:sp>
        <p:nvSpPr>
          <p:cNvPr id="21" name="文本框 5"/>
          <p:cNvSpPr txBox="1">
            <a:spLocks noChangeArrowheads="1"/>
          </p:cNvSpPr>
          <p:nvPr/>
        </p:nvSpPr>
        <p:spPr bwMode="auto">
          <a:xfrm>
            <a:off x="560032" y="371223"/>
            <a:ext cx="55976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方正兰亭黑_GBK"/>
                <a:ea typeface="方正兰亭黑_GBK"/>
                <a:cs typeface="Arial" panose="020B0604020202020204" pitchFamily="34" charset="0"/>
              </a:rPr>
              <a:t>R19</a:t>
            </a:r>
            <a:endParaRPr kumimoji="0" lang="zh-CN" altLang="en-US" sz="1600" b="0" i="0" u="none" strike="noStrike" kern="1200" cap="none" spc="0" normalizeH="0" baseline="0" noProof="0">
              <a:ln>
                <a:noFill/>
              </a:ln>
              <a:solidFill>
                <a:prstClr val="white"/>
              </a:solidFill>
              <a:effectLst/>
              <a:uLnTx/>
              <a:uFillTx/>
              <a:latin typeface="方正兰亭黑_GBK"/>
              <a:ea typeface="方正兰亭黑_GBK"/>
              <a:cs typeface="Arial" panose="020B0604020202020204" pitchFamily="34" charset="0"/>
            </a:endParaRPr>
          </a:p>
        </p:txBody>
      </p:sp>
      <p:pic>
        <p:nvPicPr>
          <p:cNvPr id="67" name="图片 66">
            <a:extLst>
              <a:ext uri="{FF2B5EF4-FFF2-40B4-BE49-F238E27FC236}">
                <a16:creationId xmlns:a16="http://schemas.microsoft.com/office/drawing/2014/main" id="{7B88A21E-6991-4D30-88AE-0ABFB17A54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8016" y="1102659"/>
            <a:ext cx="5401429" cy="3896269"/>
          </a:xfrm>
          <a:prstGeom prst="rect">
            <a:avLst/>
          </a:prstGeom>
        </p:spPr>
      </p:pic>
      <p:pic>
        <p:nvPicPr>
          <p:cNvPr id="68" name="图片 67">
            <a:extLst>
              <a:ext uri="{FF2B5EF4-FFF2-40B4-BE49-F238E27FC236}">
                <a16:creationId xmlns:a16="http://schemas.microsoft.com/office/drawing/2014/main" id="{1B14AFA3-2436-41F7-B5E7-90A3FAD24B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92362" y="709777"/>
            <a:ext cx="3372927" cy="2244530"/>
          </a:xfrm>
          <a:prstGeom prst="rect">
            <a:avLst/>
          </a:prstGeom>
        </p:spPr>
      </p:pic>
      <p:sp>
        <p:nvSpPr>
          <p:cNvPr id="71" name="矩形 70">
            <a:extLst>
              <a:ext uri="{FF2B5EF4-FFF2-40B4-BE49-F238E27FC236}">
                <a16:creationId xmlns:a16="http://schemas.microsoft.com/office/drawing/2014/main" id="{8A844792-D876-43B0-90E2-88063B10626B}"/>
              </a:ext>
            </a:extLst>
          </p:cNvPr>
          <p:cNvSpPr/>
          <p:nvPr/>
        </p:nvSpPr>
        <p:spPr>
          <a:xfrm>
            <a:off x="7892362" y="4844981"/>
            <a:ext cx="3524392" cy="1405513"/>
          </a:xfrm>
          <a:prstGeom prst="rect">
            <a:avLst/>
          </a:prstGeom>
        </p:spPr>
        <p:txBody>
          <a:bodyPr wrap="square" lIns="96000" rIns="48000">
            <a:spAutoFit/>
          </a:bodyPr>
          <a:lstStyle/>
          <a:p>
            <a:pPr marL="0" marR="0" lvl="2" indent="0" algn="ctr" defTabSz="1219170" rtl="0" eaLnBrk="1" fontAlgn="auto" latinLnBrk="0" hangingPunct="1">
              <a:lnSpc>
                <a:spcPct val="100000"/>
              </a:lnSpc>
              <a:spcBef>
                <a:spcPts val="0"/>
              </a:spcBef>
              <a:spcAft>
                <a:spcPts val="400"/>
              </a:spcAft>
              <a:buClrTx/>
              <a:buSzPct val="70000"/>
              <a:buFontTx/>
              <a:buNone/>
              <a:tabLst>
                <a:tab pos="952476" algn="l"/>
              </a:tabLst>
              <a:defRPr/>
            </a:pPr>
            <a:r>
              <a:rPr kumimoji="1" lang="en-US" altLang="zh-CN" sz="1200"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Ambient IoT technology</a:t>
            </a:r>
            <a:endParaRPr kumimoji="0" lang="en-GB" altLang="zh-CN" sz="1200" b="0" i="0" u="none" strike="noStrike" kern="0" cap="none" spc="0" normalizeH="0" baseline="0" noProof="0">
              <a:ln>
                <a:noFill/>
              </a:ln>
              <a:solidFill>
                <a:srgbClr val="2D2015"/>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marL="182563" marR="0" lvl="2"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200" b="0" i="0" u="none" strike="noStrike" kern="0" cap="none" spc="0" normalizeH="0" baseline="0" noProof="0">
                <a:ln>
                  <a:noFill/>
                </a:ln>
                <a:solidFill>
                  <a:prstClr val="black">
                    <a:lumMod val="65000"/>
                    <a:lumOff val="35000"/>
                  </a:prstClr>
                </a:solidFill>
                <a:effectLst/>
                <a:uLnTx/>
                <a:uFillTx/>
                <a:latin typeface="等线" panose="02010600030101010101" pitchFamily="2" charset="-122"/>
                <a:ea typeface="等线" panose="02010600030101010101" pitchFamily="2" charset="-122"/>
                <a:cs typeface="Arial" panose="020B0604020202020204" pitchFamily="34" charset="0"/>
                <a:sym typeface="Arial" panose="020B0604020202020204" pitchFamily="34" charset="0"/>
              </a:rPr>
              <a:t>Large communication range</a:t>
            </a:r>
          </a:p>
          <a:p>
            <a:pPr marL="182563" marR="0" lvl="2"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200" b="0" i="0" u="none" strike="noStrike" kern="0" cap="none" spc="0" normalizeH="0" baseline="0" noProof="0">
                <a:ln>
                  <a:noFill/>
                </a:ln>
                <a:solidFill>
                  <a:prstClr val="black">
                    <a:lumMod val="65000"/>
                    <a:lumOff val="35000"/>
                  </a:prstClr>
                </a:solidFill>
                <a:effectLst/>
                <a:uLnTx/>
                <a:uFillTx/>
                <a:latin typeface="等线" panose="02010600030101010101" pitchFamily="2" charset="-122"/>
                <a:ea typeface="等线" panose="02010600030101010101" pitchFamily="2" charset="-122"/>
                <a:cs typeface="Arial" panose="020B0604020202020204" pitchFamily="34" charset="0"/>
                <a:sym typeface="Arial" panose="020B0604020202020204" pitchFamily="34" charset="0"/>
              </a:rPr>
              <a:t>Highly increased communication efficiency</a:t>
            </a:r>
          </a:p>
          <a:p>
            <a:pPr marL="182563" marR="0" lvl="2"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200" b="0" i="0" u="none" strike="noStrike" kern="0" cap="none" spc="0" normalizeH="0" baseline="0" noProof="0">
                <a:ln>
                  <a:noFill/>
                </a:ln>
                <a:solidFill>
                  <a:prstClr val="black">
                    <a:lumMod val="65000"/>
                    <a:lumOff val="35000"/>
                  </a:prstClr>
                </a:solidFill>
                <a:effectLst/>
                <a:uLnTx/>
                <a:uFillTx/>
                <a:latin typeface="等线" panose="02010600030101010101" pitchFamily="2" charset="-122"/>
                <a:ea typeface="等线" panose="02010600030101010101" pitchFamily="2" charset="-122"/>
                <a:cs typeface="Arial" panose="020B0604020202020204" pitchFamily="34" charset="0"/>
                <a:sym typeface="Arial" panose="020B0604020202020204" pitchFamily="34" charset="0"/>
              </a:rPr>
              <a:t>Automatically communication, without labor participation</a:t>
            </a:r>
            <a:r>
              <a:rPr kumimoji="0" lang="en-GB" altLang="zh-CN" sz="1200" b="0" i="0" u="none" strike="noStrike" kern="0" cap="none" spc="0" normalizeH="0" baseline="0" noProof="0">
                <a:ln>
                  <a:noFill/>
                </a:ln>
                <a:solidFill>
                  <a:prstClr val="black">
                    <a:lumMod val="65000"/>
                    <a:lumOff val="35000"/>
                  </a:prstClr>
                </a:solidFill>
                <a:effectLst/>
                <a:uLnTx/>
                <a:uFillTx/>
                <a:latin typeface="等线" panose="02010600030101010101" pitchFamily="2" charset="-122"/>
                <a:ea typeface="等线" panose="02010600030101010101" pitchFamily="2" charset="-122"/>
                <a:cs typeface="Arial" panose="020B0604020202020204" pitchFamily="34" charset="0"/>
                <a:sym typeface="Arial" panose="020B0604020202020204" pitchFamily="34" charset="0"/>
              </a:rPr>
              <a:t> </a:t>
            </a:r>
          </a:p>
          <a:p>
            <a:pPr marL="182563" marR="0" lvl="2"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GB" altLang="zh-CN" sz="1200" b="0" i="0" u="none" strike="noStrike" kern="0" cap="none" spc="0" normalizeH="0" baseline="0" noProof="0">
                <a:ln>
                  <a:noFill/>
                </a:ln>
                <a:solidFill>
                  <a:prstClr val="black">
                    <a:lumMod val="65000"/>
                    <a:lumOff val="35000"/>
                  </a:prstClr>
                </a:solidFill>
                <a:effectLst/>
                <a:uLnTx/>
                <a:uFillTx/>
                <a:latin typeface="等线" panose="02010600030101010101" pitchFamily="2" charset="-122"/>
                <a:ea typeface="等线" panose="02010600030101010101" pitchFamily="2" charset="-122"/>
                <a:cs typeface="Arial" panose="020B0604020202020204" pitchFamily="34" charset="0"/>
                <a:sym typeface="Arial" panose="020B0604020202020204" pitchFamily="34" charset="0"/>
              </a:rPr>
              <a:t>Easily tracking within the wide coverage of 5GS</a:t>
            </a:r>
          </a:p>
        </p:txBody>
      </p:sp>
      <p:sp>
        <p:nvSpPr>
          <p:cNvPr id="72" name="矩形 71">
            <a:extLst>
              <a:ext uri="{FF2B5EF4-FFF2-40B4-BE49-F238E27FC236}">
                <a16:creationId xmlns:a16="http://schemas.microsoft.com/office/drawing/2014/main" id="{B0517B02-ADB6-44A2-BB4B-1D3EDE133F8A}"/>
              </a:ext>
            </a:extLst>
          </p:cNvPr>
          <p:cNvSpPr/>
          <p:nvPr/>
        </p:nvSpPr>
        <p:spPr>
          <a:xfrm>
            <a:off x="7892362" y="3145636"/>
            <a:ext cx="3384829" cy="1538883"/>
          </a:xfrm>
          <a:prstGeom prst="rect">
            <a:avLst/>
          </a:prstGeom>
        </p:spPr>
        <p:txBody>
          <a:bodyPr wrap="square" lIns="96000" rIns="48000">
            <a:spAutoFit/>
          </a:bodyPr>
          <a:lstStyle/>
          <a:p>
            <a:pPr marL="0" marR="0" lvl="2" indent="0" algn="ctr" defTabSz="1219170" rtl="0" eaLnBrk="1" fontAlgn="auto" latinLnBrk="0" hangingPunct="1">
              <a:lnSpc>
                <a:spcPct val="100000"/>
              </a:lnSpc>
              <a:spcBef>
                <a:spcPts val="0"/>
              </a:spcBef>
              <a:spcAft>
                <a:spcPts val="400"/>
              </a:spcAft>
              <a:buClrTx/>
              <a:buSzPct val="70000"/>
              <a:buFontTx/>
              <a:buNone/>
              <a:tabLst>
                <a:tab pos="952476" algn="l"/>
              </a:tabLst>
              <a:defRPr/>
            </a:pPr>
            <a:r>
              <a:rPr kumimoji="1" lang="en-US" altLang="zh-CN" sz="1200" b="1" i="0" u="none" strike="noStrike" kern="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Existing RFID technology</a:t>
            </a:r>
            <a:endParaRPr kumimoji="0" lang="en-GB" altLang="zh-CN" sz="1200" b="0" i="0" u="none" strike="noStrike" kern="0" cap="none" spc="0" normalizeH="0" baseline="0" noProof="0">
              <a:ln>
                <a:noFill/>
              </a:ln>
              <a:solidFill>
                <a:srgbClr val="2D2015"/>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marL="182563" marR="0" lvl="2"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200" b="0" i="0" u="none" strike="noStrike" kern="0" cap="none" spc="0" normalizeH="0" baseline="0" noProof="0">
                <a:ln>
                  <a:noFill/>
                </a:ln>
                <a:solidFill>
                  <a:srgbClr val="2D2015"/>
                </a:solidFill>
                <a:effectLst/>
                <a:uLnTx/>
                <a:uFillTx/>
                <a:latin typeface="等线" panose="02010600030101010101" pitchFamily="2" charset="-122"/>
                <a:ea typeface="等线" panose="02010600030101010101" pitchFamily="2" charset="-122"/>
                <a:cs typeface="Arial" panose="020B0604020202020204" pitchFamily="34" charset="0"/>
                <a:sym typeface="Arial" panose="020B0604020202020204" pitchFamily="34" charset="0"/>
              </a:rPr>
              <a:t>Hand-hold machine scanning </a:t>
            </a:r>
            <a:r>
              <a:rPr kumimoji="0" lang="en-GB" altLang="zh-CN" sz="1200" b="0" i="0" u="none" strike="noStrike" kern="0" cap="none" spc="0" normalizeH="0" baseline="0" noProof="0">
                <a:ln>
                  <a:noFill/>
                </a:ln>
                <a:solidFill>
                  <a:srgbClr val="2D2015"/>
                </a:solidFill>
                <a:effectLst/>
                <a:uLnTx/>
                <a:uFillTx/>
                <a:latin typeface="等线" panose="02010600030101010101" pitchFamily="2" charset="-122"/>
                <a:ea typeface="等线" panose="02010600030101010101" pitchFamily="2" charset="-122"/>
                <a:cs typeface="Arial" panose="020B0604020202020204" pitchFamily="34" charset="0"/>
                <a:sym typeface="Arial" panose="020B0604020202020204" pitchFamily="34" charset="0"/>
              </a:rPr>
              <a:t>(</a:t>
            </a:r>
            <a:r>
              <a:rPr kumimoji="0" lang="en-GB" altLang="zh-CN" sz="1200" b="1" i="0" u="none" strike="noStrike" kern="0" cap="none" spc="0" normalizeH="0" baseline="0" noProof="0" err="1">
                <a:ln>
                  <a:noFill/>
                </a:ln>
                <a:solidFill>
                  <a:srgbClr val="C00000"/>
                </a:solidFill>
                <a:effectLst/>
                <a:uLnTx/>
                <a:uFillTx/>
                <a:latin typeface="等线" panose="02010600030101010101" pitchFamily="2" charset="-122"/>
                <a:ea typeface="等线" panose="02010600030101010101" pitchFamily="2" charset="-122"/>
                <a:cs typeface="Arial" panose="020B0604020202020204" pitchFamily="34" charset="0"/>
                <a:sym typeface="Arial" panose="020B0604020202020204" pitchFamily="34" charset="0"/>
              </a:rPr>
              <a:t>labor</a:t>
            </a:r>
            <a:r>
              <a:rPr kumimoji="0" lang="en-GB" altLang="zh-CN" sz="1200" b="1" i="0" u="none" strike="noStrike" kern="0" cap="none" spc="0" normalizeH="0" baseline="0" noProof="0">
                <a:ln>
                  <a:noFill/>
                </a:ln>
                <a:solidFill>
                  <a:srgbClr val="C00000"/>
                </a:solidFill>
                <a:effectLst/>
                <a:uLnTx/>
                <a:uFillTx/>
                <a:latin typeface="等线" panose="02010600030101010101" pitchFamily="2" charset="-122"/>
                <a:ea typeface="等线" panose="02010600030101010101" pitchFamily="2" charset="-122"/>
                <a:cs typeface="Arial" panose="020B0604020202020204" pitchFamily="34" charset="0"/>
                <a:sym typeface="Arial" panose="020B0604020202020204" pitchFamily="34" charset="0"/>
              </a:rPr>
              <a:t>-consuming</a:t>
            </a:r>
            <a:r>
              <a:rPr kumimoji="0" lang="en-GB" altLang="zh-CN" sz="1200" b="0" i="0" u="none" strike="noStrike" kern="0" cap="none" spc="0" normalizeH="0" baseline="0" noProof="0">
                <a:ln>
                  <a:noFill/>
                </a:ln>
                <a:solidFill>
                  <a:srgbClr val="2D2015"/>
                </a:solidFill>
                <a:effectLst/>
                <a:uLnTx/>
                <a:uFillTx/>
                <a:latin typeface="等线" panose="02010600030101010101" pitchFamily="2" charset="-122"/>
                <a:ea typeface="等线" panose="02010600030101010101" pitchFamily="2" charset="-122"/>
                <a:cs typeface="Arial" panose="020B0604020202020204" pitchFamily="34" charset="0"/>
                <a:sym typeface="Arial" panose="020B0604020202020204" pitchFamily="34" charset="0"/>
              </a:rPr>
              <a:t>)</a:t>
            </a:r>
          </a:p>
          <a:p>
            <a:pPr marL="182563" marR="0" lvl="2"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200" b="0" i="0" u="none" strike="noStrike" kern="0" cap="none" spc="0" normalizeH="0" baseline="0" noProof="0">
                <a:ln>
                  <a:noFill/>
                </a:ln>
                <a:solidFill>
                  <a:srgbClr val="2D2015"/>
                </a:solidFill>
                <a:effectLst/>
                <a:uLnTx/>
                <a:uFillTx/>
                <a:latin typeface="等线" panose="02010600030101010101" pitchFamily="2" charset="-122"/>
                <a:ea typeface="等线" panose="02010600030101010101" pitchFamily="2" charset="-122"/>
                <a:cs typeface="Arial" panose="020B0604020202020204" pitchFamily="34" charset="0"/>
                <a:sym typeface="Arial" panose="020B0604020202020204" pitchFamily="34" charset="0"/>
              </a:rPr>
              <a:t>Large number of Tags </a:t>
            </a:r>
            <a:r>
              <a:rPr kumimoji="0" lang="en-GB" altLang="zh-CN" sz="1200" b="0" i="0" u="none" strike="noStrike" kern="0" cap="none" spc="0" normalizeH="0" baseline="0" noProof="0">
                <a:ln>
                  <a:noFill/>
                </a:ln>
                <a:solidFill>
                  <a:srgbClr val="2D2015"/>
                </a:solidFill>
                <a:effectLst/>
                <a:uLnTx/>
                <a:uFillTx/>
                <a:latin typeface="等线" panose="02010600030101010101" pitchFamily="2" charset="-122"/>
                <a:ea typeface="等线" panose="02010600030101010101" pitchFamily="2" charset="-122"/>
                <a:cs typeface="Arial" panose="020B0604020202020204" pitchFamily="34" charset="0"/>
                <a:sym typeface="Arial" panose="020B0604020202020204" pitchFamily="34" charset="0"/>
              </a:rPr>
              <a:t>(</a:t>
            </a:r>
            <a:r>
              <a:rPr kumimoji="0" lang="en-GB" altLang="zh-CN" sz="1200" b="1" i="0" u="none" strike="noStrike" kern="0" cap="none" spc="0" normalizeH="0" baseline="0" noProof="0">
                <a:ln>
                  <a:noFill/>
                </a:ln>
                <a:solidFill>
                  <a:srgbClr val="C00000"/>
                </a:solidFill>
                <a:effectLst/>
                <a:uLnTx/>
                <a:uFillTx/>
                <a:latin typeface="等线" panose="02010600030101010101" pitchFamily="2" charset="-122"/>
                <a:ea typeface="等线" panose="02010600030101010101" pitchFamily="2" charset="-122"/>
                <a:cs typeface="Arial" panose="020B0604020202020204" pitchFamily="34" charset="0"/>
                <a:sym typeface="Arial" panose="020B0604020202020204" pitchFamily="34" charset="0"/>
              </a:rPr>
              <a:t>time-consuming</a:t>
            </a:r>
            <a:r>
              <a:rPr kumimoji="0" lang="en-GB" altLang="zh-CN" sz="1200" b="0" i="0" u="none" strike="noStrike" kern="0" cap="none" spc="0" normalizeH="0" baseline="0" noProof="0">
                <a:ln>
                  <a:noFill/>
                </a:ln>
                <a:solidFill>
                  <a:srgbClr val="2D2015"/>
                </a:solidFill>
                <a:effectLst/>
                <a:uLnTx/>
                <a:uFillTx/>
                <a:latin typeface="等线" panose="02010600030101010101" pitchFamily="2" charset="-122"/>
                <a:ea typeface="等线" panose="02010600030101010101" pitchFamily="2" charset="-122"/>
                <a:cs typeface="Arial" panose="020B0604020202020204" pitchFamily="34" charset="0"/>
                <a:sym typeface="Arial" panose="020B0604020202020204" pitchFamily="34" charset="0"/>
              </a:rPr>
              <a:t>)</a:t>
            </a:r>
          </a:p>
          <a:p>
            <a:pPr marL="182563" marR="0" lvl="2"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200" b="0" i="0" u="none" strike="noStrike" kern="0" cap="none" spc="0" normalizeH="0" baseline="0" noProof="0">
                <a:ln>
                  <a:noFill/>
                </a:ln>
                <a:solidFill>
                  <a:srgbClr val="2D2015"/>
                </a:solidFill>
                <a:effectLst/>
                <a:uLnTx/>
                <a:uFillTx/>
                <a:latin typeface="等线" panose="02010600030101010101" pitchFamily="2" charset="-122"/>
                <a:ea typeface="等线" panose="02010600030101010101" pitchFamily="2" charset="-122"/>
                <a:cs typeface="Arial" panose="020B0604020202020204" pitchFamily="34" charset="0"/>
                <a:sym typeface="Arial" panose="020B0604020202020204" pitchFamily="34" charset="0"/>
              </a:rPr>
              <a:t>Close communication range, cannot work when Tag is covered, suffer from interferences between multiple readers</a:t>
            </a:r>
            <a:r>
              <a:rPr kumimoji="0" lang="zh-CN" altLang="en-US" sz="1200" b="0" i="0" u="none" strike="noStrike" kern="0" cap="none" spc="0" normalizeH="0" baseline="0" noProof="0">
                <a:ln>
                  <a:noFill/>
                </a:ln>
                <a:solidFill>
                  <a:srgbClr val="2D2015"/>
                </a:solidFill>
                <a:effectLst/>
                <a:uLnTx/>
                <a:uFillTx/>
                <a:latin typeface="等线" panose="02010600030101010101" pitchFamily="2" charset="-122"/>
                <a:ea typeface="等线" panose="02010600030101010101" pitchFamily="2" charset="-122"/>
                <a:cs typeface="Arial" panose="020B0604020202020204" pitchFamily="34" charset="0"/>
                <a:sym typeface="Arial" panose="020B0604020202020204" pitchFamily="34" charset="0"/>
              </a:rPr>
              <a:t>（</a:t>
            </a:r>
            <a:r>
              <a:rPr kumimoji="0" lang="en-US" altLang="zh-CN" sz="1200" b="1" i="0" u="none" strike="noStrike" kern="0" cap="none" spc="0" normalizeH="0" baseline="0" noProof="0">
                <a:ln>
                  <a:noFill/>
                </a:ln>
                <a:solidFill>
                  <a:srgbClr val="C00000"/>
                </a:solidFill>
                <a:effectLst/>
                <a:uLnTx/>
                <a:uFillTx/>
                <a:latin typeface="等线" panose="02010600030101010101" pitchFamily="2" charset="-122"/>
                <a:ea typeface="等线" panose="02010600030101010101" pitchFamily="2" charset="-122"/>
                <a:cs typeface="Arial" panose="020B0604020202020204" pitchFamily="34" charset="0"/>
                <a:sym typeface="Arial" panose="020B0604020202020204" pitchFamily="34" charset="0"/>
              </a:rPr>
              <a:t>easily failure</a:t>
            </a:r>
            <a:r>
              <a:rPr kumimoji="0" lang="zh-CN" altLang="en-US" sz="1200" b="0" i="0" u="none" strike="noStrike" kern="0" cap="none" spc="0" normalizeH="0" baseline="0" noProof="0">
                <a:ln>
                  <a:noFill/>
                </a:ln>
                <a:solidFill>
                  <a:srgbClr val="2D2015"/>
                </a:solidFill>
                <a:effectLst/>
                <a:uLnTx/>
                <a:uFillTx/>
                <a:latin typeface="等线" panose="02010600030101010101" pitchFamily="2" charset="-122"/>
                <a:ea typeface="等线" panose="02010600030101010101" pitchFamily="2" charset="-122"/>
                <a:cs typeface="Arial" panose="020B0604020202020204" pitchFamily="34" charset="0"/>
                <a:sym typeface="Arial" panose="020B0604020202020204" pitchFamily="34" charset="0"/>
              </a:rPr>
              <a:t>）</a:t>
            </a:r>
            <a:endParaRPr kumimoji="0" lang="en-US" altLang="zh-CN" sz="1200" b="0" i="0" u="none" strike="noStrike" kern="0" cap="none" spc="0" normalizeH="0" baseline="0" noProof="0">
              <a:ln>
                <a:noFill/>
              </a:ln>
              <a:solidFill>
                <a:srgbClr val="2D2015"/>
              </a:solidFill>
              <a:effectLst/>
              <a:uLnTx/>
              <a:uFillTx/>
              <a:latin typeface="等线" panose="02010600030101010101" pitchFamily="2" charset="-122"/>
              <a:ea typeface="等线" panose="02010600030101010101" pitchFamily="2" charset="-122"/>
              <a:cs typeface="Arial" panose="020B0604020202020204" pitchFamily="34" charset="0"/>
              <a:sym typeface="Arial" panose="020B0604020202020204" pitchFamily="34" charset="0"/>
            </a:endParaRPr>
          </a:p>
        </p:txBody>
      </p:sp>
      <p:sp>
        <p:nvSpPr>
          <p:cNvPr id="75" name="文本框 74">
            <a:extLst>
              <a:ext uri="{FF2B5EF4-FFF2-40B4-BE49-F238E27FC236}">
                <a16:creationId xmlns:a16="http://schemas.microsoft.com/office/drawing/2014/main" id="{467E489E-BE4B-4B77-8C21-1EB83C19DE70}"/>
              </a:ext>
            </a:extLst>
          </p:cNvPr>
          <p:cNvSpPr txBox="1"/>
          <p:nvPr/>
        </p:nvSpPr>
        <p:spPr>
          <a:xfrm>
            <a:off x="839916" y="5097895"/>
            <a:ext cx="6719581" cy="1487587"/>
          </a:xfrm>
          <a:prstGeom prst="rect">
            <a:avLst/>
          </a:prstGeom>
          <a:noFill/>
        </p:spPr>
        <p:txBody>
          <a:bodyPr wrap="square" rtlCol="0">
            <a:spAutoFit/>
          </a:bodyPr>
          <a:lstStyle/>
          <a:p>
            <a:pPr marL="182563" marR="0" lvl="2"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200" b="0" i="0" u="none" strike="noStrike" kern="1200" cap="none" spc="0" normalizeH="0" baseline="0" noProof="0">
                <a:ln>
                  <a:noFill/>
                </a:ln>
                <a:solidFill>
                  <a:prstClr val="black">
                    <a:lumMod val="65000"/>
                    <a:lumOff val="35000"/>
                  </a:prstClr>
                </a:solidFill>
                <a:effectLst/>
                <a:uLnTx/>
                <a:uFillTx/>
                <a:latin typeface="等线" panose="020F0502020204030204"/>
                <a:ea typeface="等线" panose="02010600030101010101" pitchFamily="2" charset="-122"/>
                <a:cs typeface="Arial" panose="020B0604020202020204" pitchFamily="34" charset="0"/>
              </a:rPr>
              <a:t>3GPP already defined several IoT technologies. </a:t>
            </a:r>
          </a:p>
          <a:p>
            <a:pPr marL="182563" marR="0" lvl="2"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GB" altLang="zh-CN" sz="1200" b="0" i="0" u="none" strike="noStrike" kern="1200" cap="none" spc="0" normalizeH="0" baseline="0" noProof="0">
                <a:ln>
                  <a:noFill/>
                </a:ln>
                <a:solidFill>
                  <a:prstClr val="black">
                    <a:lumMod val="65000"/>
                    <a:lumOff val="35000"/>
                  </a:prstClr>
                </a:solidFill>
                <a:effectLst/>
                <a:uLnTx/>
                <a:uFillTx/>
                <a:latin typeface="等线" panose="020F0502020204030204"/>
                <a:ea typeface="等线" panose="02010600030101010101" pitchFamily="2" charset="-122"/>
                <a:cs typeface="Arial" panose="020B0604020202020204" pitchFamily="34" charset="0"/>
              </a:rPr>
              <a:t>There are other kinds of the IoT devices which have very specific requirements in terms of size, weight, and power consumption. These IoT devices may be deployed under extreme environmental conditions (e.g., high pressure, extremely high/low temperature, humid environment). </a:t>
            </a:r>
          </a:p>
          <a:p>
            <a:pPr marL="182563" marR="0" lvl="2"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GB" altLang="zh-CN" sz="1200" b="0" i="0" u="none" strike="noStrike" kern="1200" cap="none" spc="0" normalizeH="0" baseline="0" noProof="0">
                <a:ln>
                  <a:noFill/>
                </a:ln>
                <a:solidFill>
                  <a:prstClr val="black">
                    <a:lumMod val="65000"/>
                    <a:lumOff val="35000"/>
                  </a:prstClr>
                </a:solidFill>
                <a:effectLst/>
                <a:uLnTx/>
                <a:uFillTx/>
                <a:latin typeface="等线" panose="020F0502020204030204"/>
                <a:ea typeface="等线" panose="02010600030101010101" pitchFamily="2" charset="-122"/>
                <a:cs typeface="Arial" panose="020B0604020202020204" pitchFamily="34" charset="0"/>
              </a:rPr>
              <a:t>The power consumption of these IoT devices may be very low and therefore it would be benefit to support maintenance-free for them.</a:t>
            </a:r>
            <a:endParaRPr kumimoji="0" lang="zh-CN" altLang="zh-CN" sz="1200" b="0" i="0" u="none" strike="noStrike" kern="1200" cap="none" spc="0" normalizeH="0" baseline="0" noProof="0">
              <a:ln>
                <a:noFill/>
              </a:ln>
              <a:solidFill>
                <a:prstClr val="black">
                  <a:lumMod val="65000"/>
                  <a:lumOff val="35000"/>
                </a:prstClr>
              </a:solidFill>
              <a:effectLst/>
              <a:uLnTx/>
              <a:uFillTx/>
              <a:latin typeface="等线" panose="020F0502020204030204"/>
              <a:ea typeface="等线" panose="02010600030101010101" pitchFamily="2" charset="-122"/>
              <a:cs typeface="Arial" panose="020B0604020202020204" pitchFamily="34" charset="0"/>
            </a:endParaRPr>
          </a:p>
        </p:txBody>
      </p:sp>
    </p:spTree>
    <p:extLst>
      <p:ext uri="{BB962C8B-B14F-4D97-AF65-F5344CB8AC3E}">
        <p14:creationId xmlns:p14="http://schemas.microsoft.com/office/powerpoint/2010/main" val="161968603"/>
      </p:ext>
    </p:extLst>
  </p:cSld>
  <p:clrMapOvr>
    <a:masterClrMapping/>
  </p:clrMapOvr>
  <p:transition spd="slow">
    <p:wip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5"/>
          <p:cNvSpPr txBox="1">
            <a:spLocks noChangeArrowheads="1"/>
          </p:cNvSpPr>
          <p:nvPr/>
        </p:nvSpPr>
        <p:spPr bwMode="auto">
          <a:xfrm>
            <a:off x="1400744" y="379242"/>
            <a:ext cx="594899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133" b="0" i="0" u="none" strike="noStrike" kern="1200" cap="none" spc="0" normalizeH="0" baseline="0" noProof="0">
                <a:ln>
                  <a:noFill/>
                </a:ln>
                <a:solidFill>
                  <a:srgbClr val="0070C0"/>
                </a:solidFill>
                <a:effectLst/>
                <a:uLnTx/>
                <a:uFillTx/>
                <a:latin typeface="方正兰亭黑_GBK"/>
                <a:ea typeface="方正兰亭黑_GBK"/>
                <a:cs typeface="Arial" panose="020B0604020202020204" pitchFamily="34" charset="0"/>
              </a:rPr>
              <a:t>Ambient IOT:  Use Cases at SA1</a:t>
            </a:r>
          </a:p>
        </p:txBody>
      </p:sp>
      <p:sp>
        <p:nvSpPr>
          <p:cNvPr id="21" name="文本框 5"/>
          <p:cNvSpPr txBox="1">
            <a:spLocks noChangeArrowheads="1"/>
          </p:cNvSpPr>
          <p:nvPr/>
        </p:nvSpPr>
        <p:spPr bwMode="auto">
          <a:xfrm>
            <a:off x="560032" y="371223"/>
            <a:ext cx="55976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方正兰亭黑_GBK"/>
                <a:ea typeface="方正兰亭黑_GBK"/>
                <a:cs typeface="Arial" panose="020B0604020202020204" pitchFamily="34" charset="0"/>
              </a:rPr>
              <a:t>R19</a:t>
            </a:r>
            <a:endParaRPr kumimoji="0" lang="zh-CN" altLang="en-US" sz="1600" b="0" i="0" u="none" strike="noStrike" kern="1200" cap="none" spc="0" normalizeH="0" baseline="0" noProof="0">
              <a:ln>
                <a:noFill/>
              </a:ln>
              <a:solidFill>
                <a:prstClr val="white"/>
              </a:solidFill>
              <a:effectLst/>
              <a:uLnTx/>
              <a:uFillTx/>
              <a:latin typeface="方正兰亭黑_GBK"/>
              <a:ea typeface="方正兰亭黑_GBK"/>
              <a:cs typeface="Arial" panose="020B0604020202020204" pitchFamily="34" charset="0"/>
            </a:endParaRPr>
          </a:p>
        </p:txBody>
      </p:sp>
      <p:pic>
        <p:nvPicPr>
          <p:cNvPr id="7" name="图片 4">
            <a:extLst>
              <a:ext uri="{FF2B5EF4-FFF2-40B4-BE49-F238E27FC236}">
                <a16:creationId xmlns:a16="http://schemas.microsoft.com/office/drawing/2014/main" id="{9820EEE9-F612-48E0-B4CF-E53B27422C2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0032" y="1242487"/>
            <a:ext cx="3679004" cy="20280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 name="Picture 1">
            <a:extLst>
              <a:ext uri="{FF2B5EF4-FFF2-40B4-BE49-F238E27FC236}">
                <a16:creationId xmlns:a16="http://schemas.microsoft.com/office/drawing/2014/main" id="{9EBF8829-1D28-41BA-859A-41FDD1D053B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15" y="4554512"/>
            <a:ext cx="4690498" cy="14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8" descr="C:\Users\cmcc\Desktop\图片1.png图片1">
            <a:extLst>
              <a:ext uri="{FF2B5EF4-FFF2-40B4-BE49-F238E27FC236}">
                <a16:creationId xmlns:a16="http://schemas.microsoft.com/office/drawing/2014/main" id="{4DE00055-3DE4-4E2A-BD04-7A97AB6E788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63087" y="1153557"/>
            <a:ext cx="3768881" cy="2005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5">
            <a:extLst>
              <a:ext uri="{FF2B5EF4-FFF2-40B4-BE49-F238E27FC236}">
                <a16:creationId xmlns:a16="http://schemas.microsoft.com/office/drawing/2014/main" id="{558E16AA-E7E5-464E-AD9B-CF6C8C27850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47504" y="4598928"/>
            <a:ext cx="2719617" cy="1487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7">
            <a:extLst>
              <a:ext uri="{FF2B5EF4-FFF2-40B4-BE49-F238E27FC236}">
                <a16:creationId xmlns:a16="http://schemas.microsoft.com/office/drawing/2014/main" id="{8E6F889E-BF82-4DF0-8A81-43E869D0280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21264" y="1475117"/>
            <a:ext cx="1835758" cy="1510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15">
            <a:extLst>
              <a:ext uri="{FF2B5EF4-FFF2-40B4-BE49-F238E27FC236}">
                <a16:creationId xmlns:a16="http://schemas.microsoft.com/office/drawing/2014/main" id="{F56BBC9F-8DF2-4C79-8E0D-A10F39868ACD}"/>
              </a:ext>
            </a:extLst>
          </p:cNvPr>
          <p:cNvSpPr txBox="1"/>
          <p:nvPr/>
        </p:nvSpPr>
        <p:spPr>
          <a:xfrm>
            <a:off x="57997" y="837587"/>
            <a:ext cx="356059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Enterprise/Factory/Farm use cases</a:t>
            </a:r>
          </a:p>
        </p:txBody>
      </p:sp>
      <p:sp>
        <p:nvSpPr>
          <p:cNvPr id="17" name="文本框 16">
            <a:extLst>
              <a:ext uri="{FF2B5EF4-FFF2-40B4-BE49-F238E27FC236}">
                <a16:creationId xmlns:a16="http://schemas.microsoft.com/office/drawing/2014/main" id="{D948C3E3-DE02-4F75-8EEB-20CAC6C20BA8}"/>
              </a:ext>
            </a:extLst>
          </p:cNvPr>
          <p:cNvSpPr txBox="1"/>
          <p:nvPr/>
        </p:nvSpPr>
        <p:spPr>
          <a:xfrm>
            <a:off x="-25167" y="3913960"/>
            <a:ext cx="312297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Personal/Consumer use cases</a:t>
            </a: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endParaRPr>
          </a:p>
        </p:txBody>
      </p:sp>
      <p:grpSp>
        <p:nvGrpSpPr>
          <p:cNvPr id="18" name="组合 4">
            <a:extLst>
              <a:ext uri="{FF2B5EF4-FFF2-40B4-BE49-F238E27FC236}">
                <a16:creationId xmlns:a16="http://schemas.microsoft.com/office/drawing/2014/main" id="{94C7E827-3CAB-4987-8CDC-170E1C1E20A0}"/>
              </a:ext>
            </a:extLst>
          </p:cNvPr>
          <p:cNvGrpSpPr>
            <a:grpSpLocks/>
          </p:cNvGrpSpPr>
          <p:nvPr/>
        </p:nvGrpSpPr>
        <p:grpSpPr bwMode="auto">
          <a:xfrm>
            <a:off x="8160230" y="4289127"/>
            <a:ext cx="3772949" cy="1747255"/>
            <a:chOff x="654" y="-1177"/>
            <a:chExt cx="55202" cy="29157"/>
          </a:xfrm>
        </p:grpSpPr>
        <p:pic>
          <p:nvPicPr>
            <p:cNvPr id="19" name="Picture 2">
              <a:extLst>
                <a:ext uri="{FF2B5EF4-FFF2-40B4-BE49-F238E27FC236}">
                  <a16:creationId xmlns:a16="http://schemas.microsoft.com/office/drawing/2014/main" id="{AC262A2E-2DE7-4EB1-B7E1-C9F4A3EDEF12}"/>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32308" y="14935"/>
              <a:ext cx="6249" cy="8433"/>
            </a:xfrm>
            <a:prstGeom prst="rect">
              <a:avLst/>
            </a:prstGeom>
            <a:noFill/>
            <a:effectLst/>
            <a:extLst>
              <a:ext uri="{909E8E84-426E-40DD-AFC4-6F175D3DCCD1}">
                <a14:hiddenFill xmlns:a14="http://schemas.microsoft.com/office/drawing/2010/main">
                  <a:solidFill>
                    <a:srgbClr val="4472C4"/>
                  </a:solidFill>
                </a14:hiddenFill>
              </a:ext>
              <a:ext uri="{AF507438-7753-43E0-B8FC-AC1667EBCBE1}">
                <a14:hiddenEffects xmlns:a14="http://schemas.microsoft.com/office/drawing/2010/main">
                  <a:effectLst>
                    <a:outerShdw dist="35921" dir="2700000" algn="ctr" rotWithShape="0">
                      <a:srgbClr val="E7E6E6"/>
                    </a:outerShdw>
                  </a:effectLst>
                </a14:hiddenEffects>
              </a:ext>
            </a:extLst>
          </p:spPr>
        </p:pic>
        <p:sp>
          <p:nvSpPr>
            <p:cNvPr id="20" name="矩形 53">
              <a:extLst>
                <a:ext uri="{FF2B5EF4-FFF2-40B4-BE49-F238E27FC236}">
                  <a16:creationId xmlns:a16="http://schemas.microsoft.com/office/drawing/2014/main" id="{E212DF37-1D52-4109-884B-6D23CF3CD653}"/>
                </a:ext>
              </a:extLst>
            </p:cNvPr>
            <p:cNvSpPr>
              <a:spLocks noChangeArrowheads="1"/>
            </p:cNvSpPr>
            <p:nvPr/>
          </p:nvSpPr>
          <p:spPr bwMode="auto">
            <a:xfrm>
              <a:off x="30733" y="23109"/>
              <a:ext cx="13826" cy="3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Base Station</a:t>
              </a:r>
              <a:endParaRPr kumimoji="0" lang="en-US" altLang="zh-CN" sz="1800" b="0" i="0" u="none" strike="noStrike" kern="1200" cap="none" spc="0" normalizeH="0" baseline="0" noProof="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pic>
          <p:nvPicPr>
            <p:cNvPr id="22" name="Picture 6">
              <a:extLst>
                <a:ext uri="{FF2B5EF4-FFF2-40B4-BE49-F238E27FC236}">
                  <a16:creationId xmlns:a16="http://schemas.microsoft.com/office/drawing/2014/main" id="{A48616E8-7901-4DB8-9EFC-473A5F2CD915}"/>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1778" y="22352"/>
              <a:ext cx="6096" cy="4876"/>
            </a:xfrm>
            <a:prstGeom prst="rect">
              <a:avLst/>
            </a:prstGeom>
            <a:noFill/>
            <a:effectLst>
              <a:prstShdw prst="shdw17" dist="17961" dir="2700000">
                <a:srgbClr val="294476"/>
              </a:prstShdw>
            </a:effectLst>
            <a:extLst>
              <a:ext uri="{909E8E84-426E-40DD-AFC4-6F175D3DCCD1}">
                <a14:hiddenFill xmlns:a14="http://schemas.microsoft.com/office/drawing/2010/main">
                  <a:solidFill>
                    <a:srgbClr val="4472C4"/>
                  </a:solidFill>
                </a14:hiddenFill>
              </a:ext>
            </a:extLst>
          </p:spPr>
        </p:pic>
        <p:pic>
          <p:nvPicPr>
            <p:cNvPr id="23" name="Picture 2">
              <a:extLst>
                <a:ext uri="{FF2B5EF4-FFF2-40B4-BE49-F238E27FC236}">
                  <a16:creationId xmlns:a16="http://schemas.microsoft.com/office/drawing/2014/main" id="{BF54A228-B5DE-4448-B354-E00B2DC8A061}"/>
                </a:ext>
              </a:extLst>
            </p:cNvPr>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10617" y="25146"/>
              <a:ext cx="3251" cy="2032"/>
            </a:xfrm>
            <a:prstGeom prst="rect">
              <a:avLst/>
            </a:prstGeom>
            <a:noFill/>
            <a:effectLst>
              <a:prstShdw prst="shdw17" dist="17961" dir="2700000">
                <a:srgbClr val="375D80"/>
              </a:prstShdw>
            </a:effectLst>
            <a:extLst>
              <a:ext uri="{909E8E84-426E-40DD-AFC4-6F175D3DCCD1}">
                <a14:hiddenFill xmlns:a14="http://schemas.microsoft.com/office/drawing/2010/main">
                  <a:solidFill>
                    <a:srgbClr val="4472C4"/>
                  </a:solidFill>
                </a14:hiddenFill>
              </a:ext>
            </a:extLst>
          </p:spPr>
        </p:pic>
        <p:sp>
          <p:nvSpPr>
            <p:cNvPr id="24" name="云形 56">
              <a:extLst>
                <a:ext uri="{FF2B5EF4-FFF2-40B4-BE49-F238E27FC236}">
                  <a16:creationId xmlns:a16="http://schemas.microsoft.com/office/drawing/2014/main" id="{92356F42-264E-47BE-B73E-F03DFDD2349D}"/>
                </a:ext>
              </a:extLst>
            </p:cNvPr>
            <p:cNvSpPr>
              <a:spLocks/>
            </p:cNvSpPr>
            <p:nvPr/>
          </p:nvSpPr>
          <p:spPr bwMode="auto">
            <a:xfrm>
              <a:off x="22844" y="-1177"/>
              <a:ext cx="20632" cy="5739"/>
            </a:xfrm>
            <a:custGeom>
              <a:avLst/>
              <a:gdLst>
                <a:gd name="T0" fmla="*/ 224126 w 43200"/>
                <a:gd name="T1" fmla="*/ 347831 h 43200"/>
                <a:gd name="T2" fmla="*/ 103156 w 43200"/>
                <a:gd name="T3" fmla="*/ 337241 h 43200"/>
                <a:gd name="T4" fmla="*/ 330864 w 43200"/>
                <a:gd name="T5" fmla="*/ 463726 h 43200"/>
                <a:gd name="T6" fmla="*/ 277948 w 43200"/>
                <a:gd name="T7" fmla="*/ 468789 h 43200"/>
                <a:gd name="T8" fmla="*/ 786947 w 43200"/>
                <a:gd name="T9" fmla="*/ 519415 h 43200"/>
                <a:gd name="T10" fmla="*/ 755045 w 43200"/>
                <a:gd name="T11" fmla="*/ 496294 h 43200"/>
                <a:gd name="T12" fmla="*/ 1376704 w 43200"/>
                <a:gd name="T13" fmla="*/ 461760 h 43200"/>
                <a:gd name="T14" fmla="*/ 1363953 w 43200"/>
                <a:gd name="T15" fmla="*/ 487126 h 43200"/>
                <a:gd name="T16" fmla="*/ 1629914 w 43200"/>
                <a:gd name="T17" fmla="*/ 305005 h 43200"/>
                <a:gd name="T18" fmla="*/ 1785174 w 43200"/>
                <a:gd name="T19" fmla="*/ 399826 h 43200"/>
                <a:gd name="T20" fmla="*/ 1996166 w 43200"/>
                <a:gd name="T21" fmla="*/ 204019 h 43200"/>
                <a:gd name="T22" fmla="*/ 1927013 w 43200"/>
                <a:gd name="T23" fmla="*/ 239577 h 43200"/>
                <a:gd name="T24" fmla="*/ 1830257 w 43200"/>
                <a:gd name="T25" fmla="*/ 72099 h 43200"/>
                <a:gd name="T26" fmla="*/ 1833886 w 43200"/>
                <a:gd name="T27" fmla="*/ 88894 h 43200"/>
                <a:gd name="T28" fmla="*/ 1388691 w 43200"/>
                <a:gd name="T29" fmla="*/ 52513 h 43200"/>
                <a:gd name="T30" fmla="*/ 1424127 w 43200"/>
                <a:gd name="T31" fmla="*/ 31093 h 43200"/>
                <a:gd name="T32" fmla="*/ 1057398 w 43200"/>
                <a:gd name="T33" fmla="*/ 62718 h 43200"/>
                <a:gd name="T34" fmla="*/ 1074543 w 43200"/>
                <a:gd name="T35" fmla="*/ 44248 h 43200"/>
                <a:gd name="T36" fmla="*/ 668604 w 43200"/>
                <a:gd name="T37" fmla="*/ 68990 h 43200"/>
                <a:gd name="T38" fmla="*/ 730689 w 43200"/>
                <a:gd name="T39" fmla="*/ 86901 h 43200"/>
                <a:gd name="T40" fmla="*/ 197095 w 43200"/>
                <a:gd name="T41" fmla="*/ 209799 h 43200"/>
                <a:gd name="T42" fmla="*/ 186254 w 43200"/>
                <a:gd name="T43" fmla="*/ 190944 h 432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3200"/>
                <a:gd name="T67" fmla="*/ 0 h 43200"/>
                <a:gd name="T68" fmla="*/ 43200 w 43200"/>
                <a:gd name="T69" fmla="*/ 43200 h 4320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3200" h="43200">
                  <a:moveTo>
                    <a:pt x="3900" y="14370"/>
                  </a:moveTo>
                  <a:cubicBezTo>
                    <a:pt x="3629" y="11657"/>
                    <a:pt x="4261" y="8921"/>
                    <a:pt x="5623" y="6907"/>
                  </a:cubicBezTo>
                  <a:cubicBezTo>
                    <a:pt x="7775" y="3726"/>
                    <a:pt x="11264" y="3017"/>
                    <a:pt x="14005" y="5202"/>
                  </a:cubicBezTo>
                  <a:cubicBezTo>
                    <a:pt x="15678" y="909"/>
                    <a:pt x="19914" y="22"/>
                    <a:pt x="22456" y="3432"/>
                  </a:cubicBezTo>
                  <a:cubicBezTo>
                    <a:pt x="23097" y="1683"/>
                    <a:pt x="24328" y="474"/>
                    <a:pt x="25749" y="200"/>
                  </a:cubicBezTo>
                  <a:cubicBezTo>
                    <a:pt x="27313" y="-102"/>
                    <a:pt x="28875" y="770"/>
                    <a:pt x="29833" y="2481"/>
                  </a:cubicBezTo>
                  <a:cubicBezTo>
                    <a:pt x="31215" y="267"/>
                    <a:pt x="33501" y="-460"/>
                    <a:pt x="35463" y="690"/>
                  </a:cubicBezTo>
                  <a:cubicBezTo>
                    <a:pt x="36958" y="1566"/>
                    <a:pt x="38030" y="3400"/>
                    <a:pt x="38318" y="5576"/>
                  </a:cubicBezTo>
                  <a:cubicBezTo>
                    <a:pt x="40046" y="6218"/>
                    <a:pt x="41422" y="7998"/>
                    <a:pt x="41982" y="10318"/>
                  </a:cubicBezTo>
                  <a:cubicBezTo>
                    <a:pt x="42389" y="12002"/>
                    <a:pt x="42331" y="13831"/>
                    <a:pt x="41818" y="15460"/>
                  </a:cubicBezTo>
                  <a:cubicBezTo>
                    <a:pt x="43079" y="17694"/>
                    <a:pt x="43520" y="20590"/>
                    <a:pt x="43016" y="23322"/>
                  </a:cubicBezTo>
                  <a:cubicBezTo>
                    <a:pt x="42346" y="26954"/>
                    <a:pt x="40128" y="29674"/>
                    <a:pt x="37404" y="30204"/>
                  </a:cubicBezTo>
                  <a:cubicBezTo>
                    <a:pt x="37391" y="32471"/>
                    <a:pt x="36658" y="34621"/>
                    <a:pt x="35395" y="36101"/>
                  </a:cubicBezTo>
                  <a:cubicBezTo>
                    <a:pt x="33476" y="38350"/>
                    <a:pt x="30704" y="38639"/>
                    <a:pt x="28555" y="36815"/>
                  </a:cubicBezTo>
                  <a:cubicBezTo>
                    <a:pt x="27860" y="39948"/>
                    <a:pt x="25999" y="42343"/>
                    <a:pt x="23667" y="43106"/>
                  </a:cubicBezTo>
                  <a:cubicBezTo>
                    <a:pt x="20919" y="44005"/>
                    <a:pt x="18051" y="42473"/>
                    <a:pt x="16480" y="39266"/>
                  </a:cubicBezTo>
                  <a:cubicBezTo>
                    <a:pt x="12772" y="42310"/>
                    <a:pt x="7956" y="40599"/>
                    <a:pt x="5804" y="35472"/>
                  </a:cubicBezTo>
                  <a:cubicBezTo>
                    <a:pt x="3690" y="35809"/>
                    <a:pt x="1705" y="34024"/>
                    <a:pt x="1110" y="31250"/>
                  </a:cubicBezTo>
                  <a:cubicBezTo>
                    <a:pt x="679" y="29243"/>
                    <a:pt x="1060" y="27077"/>
                    <a:pt x="2113" y="25551"/>
                  </a:cubicBezTo>
                  <a:cubicBezTo>
                    <a:pt x="619" y="24354"/>
                    <a:pt x="-213" y="22057"/>
                    <a:pt x="-5" y="19704"/>
                  </a:cubicBezTo>
                  <a:cubicBezTo>
                    <a:pt x="239" y="16949"/>
                    <a:pt x="1845" y="14791"/>
                    <a:pt x="3863" y="14507"/>
                  </a:cubicBezTo>
                  <a:cubicBezTo>
                    <a:pt x="3875" y="14461"/>
                    <a:pt x="3888" y="14416"/>
                    <a:pt x="3900" y="14370"/>
                  </a:cubicBezTo>
                  <a:close/>
                </a:path>
                <a:path w="43200" h="43200" fill="none">
                  <a:moveTo>
                    <a:pt x="4693" y="26177"/>
                  </a:moveTo>
                  <a:cubicBezTo>
                    <a:pt x="3809" y="26271"/>
                    <a:pt x="2925" y="25993"/>
                    <a:pt x="2160" y="25380"/>
                  </a:cubicBezTo>
                  <a:moveTo>
                    <a:pt x="6928" y="34899"/>
                  </a:moveTo>
                  <a:cubicBezTo>
                    <a:pt x="6573" y="35092"/>
                    <a:pt x="6200" y="35220"/>
                    <a:pt x="5820" y="35280"/>
                  </a:cubicBezTo>
                  <a:moveTo>
                    <a:pt x="16478" y="39090"/>
                  </a:moveTo>
                  <a:cubicBezTo>
                    <a:pt x="16211" y="38544"/>
                    <a:pt x="15987" y="37961"/>
                    <a:pt x="15810" y="37350"/>
                  </a:cubicBezTo>
                  <a:moveTo>
                    <a:pt x="28827" y="34751"/>
                  </a:moveTo>
                  <a:cubicBezTo>
                    <a:pt x="28788" y="35398"/>
                    <a:pt x="28698" y="36038"/>
                    <a:pt x="28560" y="36660"/>
                  </a:cubicBezTo>
                  <a:moveTo>
                    <a:pt x="34129" y="22954"/>
                  </a:moveTo>
                  <a:cubicBezTo>
                    <a:pt x="36133" y="24282"/>
                    <a:pt x="37398" y="27058"/>
                    <a:pt x="37380" y="30090"/>
                  </a:cubicBezTo>
                  <a:moveTo>
                    <a:pt x="41798" y="15354"/>
                  </a:moveTo>
                  <a:cubicBezTo>
                    <a:pt x="41473" y="16386"/>
                    <a:pt x="40978" y="17302"/>
                    <a:pt x="40350" y="18030"/>
                  </a:cubicBezTo>
                  <a:moveTo>
                    <a:pt x="38324" y="5426"/>
                  </a:moveTo>
                  <a:cubicBezTo>
                    <a:pt x="38379" y="5843"/>
                    <a:pt x="38405" y="6266"/>
                    <a:pt x="38400" y="6690"/>
                  </a:cubicBezTo>
                  <a:moveTo>
                    <a:pt x="29078" y="3952"/>
                  </a:moveTo>
                  <a:cubicBezTo>
                    <a:pt x="29267" y="3369"/>
                    <a:pt x="29516" y="2826"/>
                    <a:pt x="29820" y="2340"/>
                  </a:cubicBezTo>
                  <a:moveTo>
                    <a:pt x="22141" y="4720"/>
                  </a:moveTo>
                  <a:cubicBezTo>
                    <a:pt x="22218" y="4238"/>
                    <a:pt x="22339" y="3771"/>
                    <a:pt x="22500" y="3330"/>
                  </a:cubicBezTo>
                  <a:moveTo>
                    <a:pt x="14000" y="5192"/>
                  </a:moveTo>
                  <a:cubicBezTo>
                    <a:pt x="14472" y="5568"/>
                    <a:pt x="14908" y="6021"/>
                    <a:pt x="15300" y="6540"/>
                  </a:cubicBezTo>
                  <a:moveTo>
                    <a:pt x="4127" y="15789"/>
                  </a:moveTo>
                  <a:cubicBezTo>
                    <a:pt x="4024" y="15325"/>
                    <a:pt x="3948" y="14851"/>
                    <a:pt x="3900" y="14370"/>
                  </a:cubicBezTo>
                </a:path>
              </a:pathLst>
            </a:custGeom>
            <a:solidFill>
              <a:srgbClr val="0070C0"/>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IoT APP Platform</a:t>
              </a:r>
              <a:endParaRPr kumimoji="0" lang="en-US" altLang="zh-CN" sz="1800" b="0" i="0" u="none" strike="noStrike" kern="1200" cap="none" spc="0" normalizeH="0" baseline="0" noProof="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25" name="直接箭头连接符 58">
              <a:extLst>
                <a:ext uri="{FF2B5EF4-FFF2-40B4-BE49-F238E27FC236}">
                  <a16:creationId xmlns:a16="http://schemas.microsoft.com/office/drawing/2014/main" id="{205F69DB-8F8E-4C93-BFCA-F003FF7A07EF}"/>
                </a:ext>
              </a:extLst>
            </p:cNvPr>
            <p:cNvSpPr>
              <a:spLocks noChangeShapeType="1"/>
            </p:cNvSpPr>
            <p:nvPr/>
          </p:nvSpPr>
          <p:spPr bwMode="auto">
            <a:xfrm flipV="1">
              <a:off x="16916" y="19151"/>
              <a:ext cx="13716" cy="5344"/>
            </a:xfrm>
            <a:prstGeom prst="straightConnector1">
              <a:avLst/>
            </a:prstGeom>
            <a:noFill/>
            <a:ln w="19050">
              <a:solidFill>
                <a:srgbClr val="FFC000"/>
              </a:solidFill>
              <a:miter lim="800000"/>
              <a:headEnd/>
              <a:tailEnd type="arrow"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endParaRPr>
            </a:p>
          </p:txBody>
        </p:sp>
        <p:sp>
          <p:nvSpPr>
            <p:cNvPr id="26" name="直接箭头连接符 59">
              <a:extLst>
                <a:ext uri="{FF2B5EF4-FFF2-40B4-BE49-F238E27FC236}">
                  <a16:creationId xmlns:a16="http://schemas.microsoft.com/office/drawing/2014/main" id="{41B14669-AA99-4CE0-8C1E-4592ABDA535B}"/>
                </a:ext>
              </a:extLst>
            </p:cNvPr>
            <p:cNvSpPr>
              <a:spLocks noChangeShapeType="1"/>
            </p:cNvSpPr>
            <p:nvPr/>
          </p:nvSpPr>
          <p:spPr bwMode="auto">
            <a:xfrm flipH="1" flipV="1">
              <a:off x="30632" y="4562"/>
              <a:ext cx="4366" cy="9303"/>
            </a:xfrm>
            <a:prstGeom prst="straightConnector1">
              <a:avLst/>
            </a:prstGeom>
            <a:noFill/>
            <a:ln w="19050">
              <a:solidFill>
                <a:srgbClr val="FFC000"/>
              </a:solidFill>
              <a:miter lim="800000"/>
              <a:headEnd/>
              <a:tailEnd type="arrow"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endParaRPr>
            </a:p>
          </p:txBody>
        </p:sp>
        <p:sp>
          <p:nvSpPr>
            <p:cNvPr id="27" name="直接箭头连接符 60">
              <a:extLst>
                <a:ext uri="{FF2B5EF4-FFF2-40B4-BE49-F238E27FC236}">
                  <a16:creationId xmlns:a16="http://schemas.microsoft.com/office/drawing/2014/main" id="{1B870A1C-0AB5-4D4F-BE12-507D249E385B}"/>
                </a:ext>
              </a:extLst>
            </p:cNvPr>
            <p:cNvSpPr>
              <a:spLocks noChangeShapeType="1"/>
            </p:cNvSpPr>
            <p:nvPr/>
          </p:nvSpPr>
          <p:spPr bwMode="auto">
            <a:xfrm flipH="1">
              <a:off x="8077" y="3454"/>
              <a:ext cx="14267" cy="7493"/>
            </a:xfrm>
            <a:prstGeom prst="straightConnector1">
              <a:avLst/>
            </a:prstGeom>
            <a:noFill/>
            <a:ln w="12700">
              <a:solidFill>
                <a:srgbClr val="70AD47"/>
              </a:solidFill>
              <a:prstDash val="sysDash"/>
              <a:miter lim="800000"/>
              <a:headEnd/>
              <a:tailEnd type="arrow"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endParaRPr>
            </a:p>
          </p:txBody>
        </p:sp>
        <p:pic>
          <p:nvPicPr>
            <p:cNvPr id="28" name="Picture 14">
              <a:extLst>
                <a:ext uri="{FF2B5EF4-FFF2-40B4-BE49-F238E27FC236}">
                  <a16:creationId xmlns:a16="http://schemas.microsoft.com/office/drawing/2014/main" id="{62B414F9-0315-4C64-9FEA-746B0932CEE0}"/>
                </a:ext>
              </a:extLst>
            </p:cNvPr>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47291" y="3703"/>
              <a:ext cx="2794" cy="4979"/>
            </a:xfrm>
            <a:prstGeom prst="rect">
              <a:avLst/>
            </a:prstGeom>
            <a:noFill/>
            <a:effectLst>
              <a:prstShdw prst="shdw17" dist="17961" dir="2700000">
                <a:srgbClr val="294476"/>
              </a:prstShdw>
            </a:effectLst>
            <a:extLst>
              <a:ext uri="{909E8E84-426E-40DD-AFC4-6F175D3DCCD1}">
                <a14:hiddenFill xmlns:a14="http://schemas.microsoft.com/office/drawing/2010/main">
                  <a:solidFill>
                    <a:srgbClr val="4472C4"/>
                  </a:solidFill>
                </a14:hiddenFill>
              </a:ext>
            </a:extLst>
          </p:spPr>
        </p:pic>
        <p:sp>
          <p:nvSpPr>
            <p:cNvPr id="29" name="直接箭头连接符 62">
              <a:extLst>
                <a:ext uri="{FF2B5EF4-FFF2-40B4-BE49-F238E27FC236}">
                  <a16:creationId xmlns:a16="http://schemas.microsoft.com/office/drawing/2014/main" id="{0D0EFB96-7E47-49DE-9C0B-92C179DAB64F}"/>
                </a:ext>
              </a:extLst>
            </p:cNvPr>
            <p:cNvSpPr>
              <a:spLocks noChangeShapeType="1"/>
            </p:cNvSpPr>
            <p:nvPr/>
          </p:nvSpPr>
          <p:spPr bwMode="auto">
            <a:xfrm flipH="1" flipV="1">
              <a:off x="40713" y="2949"/>
              <a:ext cx="5397" cy="4054"/>
            </a:xfrm>
            <a:prstGeom prst="straightConnector1">
              <a:avLst/>
            </a:prstGeom>
            <a:noFill/>
            <a:ln w="19050">
              <a:solidFill>
                <a:srgbClr val="FFC000"/>
              </a:solidFill>
              <a:miter lim="800000"/>
              <a:headEnd/>
              <a:tailEnd type="arrow"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endParaRPr>
            </a:p>
          </p:txBody>
        </p:sp>
        <p:sp>
          <p:nvSpPr>
            <p:cNvPr id="30" name="矩形 65">
              <a:extLst>
                <a:ext uri="{FF2B5EF4-FFF2-40B4-BE49-F238E27FC236}">
                  <a16:creationId xmlns:a16="http://schemas.microsoft.com/office/drawing/2014/main" id="{CF74DD98-54A0-44E5-84F9-AE35749E2442}"/>
                </a:ext>
              </a:extLst>
            </p:cNvPr>
            <p:cNvSpPr>
              <a:spLocks noChangeArrowheads="1"/>
            </p:cNvSpPr>
            <p:nvPr/>
          </p:nvSpPr>
          <p:spPr bwMode="auto">
            <a:xfrm>
              <a:off x="13714" y="24887"/>
              <a:ext cx="8896" cy="3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tag</a:t>
              </a:r>
              <a:endParaRPr kumimoji="0" lang="en-US" altLang="zh-CN" sz="1800" b="0" i="0" u="none" strike="noStrike" kern="1200" cap="none" spc="0" normalizeH="0" baseline="0" noProof="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31" name="矩形 66">
              <a:extLst>
                <a:ext uri="{FF2B5EF4-FFF2-40B4-BE49-F238E27FC236}">
                  <a16:creationId xmlns:a16="http://schemas.microsoft.com/office/drawing/2014/main" id="{493B4DEE-AC20-40EC-B4E8-BA8AD4F825D3}"/>
                </a:ext>
              </a:extLst>
            </p:cNvPr>
            <p:cNvSpPr>
              <a:spLocks noChangeArrowheads="1"/>
            </p:cNvSpPr>
            <p:nvPr/>
          </p:nvSpPr>
          <p:spPr bwMode="auto">
            <a:xfrm>
              <a:off x="42202" y="8682"/>
              <a:ext cx="13654" cy="6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9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Select function and clothes </a:t>
              </a:r>
              <a:endParaRPr kumimoji="0" lang="en-US" altLang="zh-CN" sz="1800" b="0" i="0" u="none" strike="noStrike" kern="1200" cap="none" spc="0" normalizeH="0" baseline="0" noProof="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32" name="矩形 67">
              <a:extLst>
                <a:ext uri="{FF2B5EF4-FFF2-40B4-BE49-F238E27FC236}">
                  <a16:creationId xmlns:a16="http://schemas.microsoft.com/office/drawing/2014/main" id="{53735980-F381-4F2E-B48D-19CA589849C0}"/>
                </a:ext>
              </a:extLst>
            </p:cNvPr>
            <p:cNvSpPr>
              <a:spLocks noChangeArrowheads="1"/>
            </p:cNvSpPr>
            <p:nvPr/>
          </p:nvSpPr>
          <p:spPr bwMode="auto">
            <a:xfrm>
              <a:off x="654" y="5013"/>
              <a:ext cx="9561" cy="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Washing machine</a:t>
              </a:r>
              <a:endParaRPr kumimoji="0" lang="en-US" altLang="zh-CN" sz="1800" b="0" i="0" u="none" strike="noStrike" kern="1200" cap="none" spc="0" normalizeH="0" baseline="0" noProof="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pic>
          <p:nvPicPr>
            <p:cNvPr id="33" name="图片 41">
              <a:extLst>
                <a:ext uri="{FF2B5EF4-FFF2-40B4-BE49-F238E27FC236}">
                  <a16:creationId xmlns:a16="http://schemas.microsoft.com/office/drawing/2014/main" id="{ABD4F8FE-D317-4B69-8DBF-B29F8ECA44C1}"/>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65" y="9347"/>
              <a:ext cx="7112" cy="10668"/>
            </a:xfrm>
            <a:prstGeom prst="rect">
              <a:avLst/>
            </a:prstGeom>
            <a:noFill/>
            <a:extLst>
              <a:ext uri="{909E8E84-426E-40DD-AFC4-6F175D3DCCD1}">
                <a14:hiddenFill xmlns:a14="http://schemas.microsoft.com/office/drawing/2010/main">
                  <a:solidFill>
                    <a:srgbClr val="FFFFFF"/>
                  </a:solidFill>
                </a14:hiddenFill>
              </a:ext>
            </a:extLst>
          </p:spPr>
        </p:pic>
        <p:sp>
          <p:nvSpPr>
            <p:cNvPr id="34" name="矩形 42">
              <a:extLst>
                <a:ext uri="{FF2B5EF4-FFF2-40B4-BE49-F238E27FC236}">
                  <a16:creationId xmlns:a16="http://schemas.microsoft.com/office/drawing/2014/main" id="{B48201A5-E553-439D-A205-D27F11380593}"/>
                </a:ext>
              </a:extLst>
            </p:cNvPr>
            <p:cNvSpPr>
              <a:spLocks noChangeArrowheads="1"/>
            </p:cNvSpPr>
            <p:nvPr/>
          </p:nvSpPr>
          <p:spPr bwMode="auto">
            <a:xfrm rot="-1504949">
              <a:off x="8142" y="1064"/>
              <a:ext cx="15113" cy="5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Ambient IoT device information</a:t>
              </a:r>
              <a:endParaRPr kumimoji="0" lang="en-US" altLang="zh-CN" sz="1800" b="0" i="0" u="none" strike="noStrike" kern="1200" cap="none" spc="0" normalizeH="0" baseline="0" noProof="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35" name="矩形 43">
              <a:extLst>
                <a:ext uri="{FF2B5EF4-FFF2-40B4-BE49-F238E27FC236}">
                  <a16:creationId xmlns:a16="http://schemas.microsoft.com/office/drawing/2014/main" id="{B6998224-D34F-4F8A-BC88-48D97850979B}"/>
                </a:ext>
              </a:extLst>
            </p:cNvPr>
            <p:cNvSpPr>
              <a:spLocks noChangeArrowheads="1"/>
            </p:cNvSpPr>
            <p:nvPr/>
          </p:nvSpPr>
          <p:spPr bwMode="auto">
            <a:xfrm rot="3744842">
              <a:off x="27559" y="9973"/>
              <a:ext cx="16463" cy="3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Parameter values</a:t>
              </a:r>
              <a:endParaRPr kumimoji="0" lang="en-US" altLang="zh-CN" sz="1800" b="0" i="0" u="none" strike="noStrike" kern="1200" cap="none" spc="0" normalizeH="0" baseline="0" noProof="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36" name="矩形 44">
              <a:extLst>
                <a:ext uri="{FF2B5EF4-FFF2-40B4-BE49-F238E27FC236}">
                  <a16:creationId xmlns:a16="http://schemas.microsoft.com/office/drawing/2014/main" id="{80366184-22CE-4D42-9189-C31E5169A18E}"/>
                </a:ext>
              </a:extLst>
            </p:cNvPr>
            <p:cNvSpPr>
              <a:spLocks noChangeArrowheads="1"/>
            </p:cNvSpPr>
            <p:nvPr/>
          </p:nvSpPr>
          <p:spPr bwMode="auto">
            <a:xfrm rot="-1213267">
              <a:off x="15900" y="18848"/>
              <a:ext cx="14107" cy="3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Parameter values</a:t>
              </a:r>
              <a:endParaRPr kumimoji="0" lang="en-US" altLang="zh-CN" sz="1800" b="0" i="0" u="none" strike="noStrike" kern="1200" cap="none" spc="0" normalizeH="0" baseline="0" noProof="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37" name="直接连接符 5">
              <a:extLst>
                <a:ext uri="{FF2B5EF4-FFF2-40B4-BE49-F238E27FC236}">
                  <a16:creationId xmlns:a16="http://schemas.microsoft.com/office/drawing/2014/main" id="{1BD38F55-EB69-4A50-B4CD-6037865CC0CA}"/>
                </a:ext>
              </a:extLst>
            </p:cNvPr>
            <p:cNvSpPr>
              <a:spLocks noChangeShapeType="1"/>
            </p:cNvSpPr>
            <p:nvPr/>
          </p:nvSpPr>
          <p:spPr bwMode="auto">
            <a:xfrm>
              <a:off x="6654" y="18796"/>
              <a:ext cx="2881" cy="4882"/>
            </a:xfrm>
            <a:prstGeom prst="line">
              <a:avLst/>
            </a:prstGeom>
            <a:noFill/>
            <a:ln w="19050">
              <a:solidFill>
                <a:srgbClr val="0070C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endParaRPr>
            </a:p>
          </p:txBody>
        </p:sp>
        <p:sp>
          <p:nvSpPr>
            <p:cNvPr id="38" name="直接连接符 69">
              <a:extLst>
                <a:ext uri="{FF2B5EF4-FFF2-40B4-BE49-F238E27FC236}">
                  <a16:creationId xmlns:a16="http://schemas.microsoft.com/office/drawing/2014/main" id="{731FD67E-AF8D-4F63-B05C-DCAB0322FC5E}"/>
                </a:ext>
              </a:extLst>
            </p:cNvPr>
            <p:cNvSpPr>
              <a:spLocks noChangeShapeType="1"/>
            </p:cNvSpPr>
            <p:nvPr/>
          </p:nvSpPr>
          <p:spPr bwMode="auto">
            <a:xfrm flipH="1">
              <a:off x="2286" y="18897"/>
              <a:ext cx="781" cy="2441"/>
            </a:xfrm>
            <a:prstGeom prst="line">
              <a:avLst/>
            </a:prstGeom>
            <a:noFill/>
            <a:ln w="19050">
              <a:solidFill>
                <a:srgbClr val="0070C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endParaRPr>
            </a:p>
          </p:txBody>
        </p:sp>
      </p:grpSp>
      <p:sp>
        <p:nvSpPr>
          <p:cNvPr id="39" name="文本框 38">
            <a:extLst>
              <a:ext uri="{FF2B5EF4-FFF2-40B4-BE49-F238E27FC236}">
                <a16:creationId xmlns:a16="http://schemas.microsoft.com/office/drawing/2014/main" id="{6002A3DA-6CF0-4118-8B6B-95BE1BC588E2}"/>
              </a:ext>
            </a:extLst>
          </p:cNvPr>
          <p:cNvSpPr txBox="1"/>
          <p:nvPr/>
        </p:nvSpPr>
        <p:spPr>
          <a:xfrm>
            <a:off x="0" y="6550223"/>
            <a:ext cx="12192000" cy="307777"/>
          </a:xfrm>
          <a:prstGeom prst="rect">
            <a:avLst/>
          </a:prstGeom>
          <a:solidFill>
            <a:srgbClr val="0070C0"/>
          </a:solidFill>
        </p:spPr>
        <p:txBody>
          <a:bodyPr wrap="square" rtlCol="0">
            <a:spAutoFit/>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rPr>
              <a:t>Personal use cases;</a:t>
            </a:r>
            <a:r>
              <a:rPr kumimoji="0" lang="zh-CN" altLang="en-US"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rPr>
              <a:t> </a:t>
            </a:r>
            <a:r>
              <a:rPr kumimoji="0" lang="en-US" altLang="zh-CN"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rPr>
              <a:t>	Indoor communication with UE/CPE;	Outdoor communication with RAN, UE assistance/relay may be needed.</a:t>
            </a:r>
          </a:p>
        </p:txBody>
      </p:sp>
      <p:sp>
        <p:nvSpPr>
          <p:cNvPr id="40" name="矩形 39">
            <a:extLst>
              <a:ext uri="{FF2B5EF4-FFF2-40B4-BE49-F238E27FC236}">
                <a16:creationId xmlns:a16="http://schemas.microsoft.com/office/drawing/2014/main" id="{0C96122A-976B-44A1-92D6-654C25E5B4F4}"/>
              </a:ext>
            </a:extLst>
          </p:cNvPr>
          <p:cNvSpPr/>
          <p:nvPr/>
        </p:nvSpPr>
        <p:spPr>
          <a:xfrm>
            <a:off x="9433785" y="6043817"/>
            <a:ext cx="1168910" cy="27699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Smart laundry</a:t>
            </a:r>
            <a:endParaRPr kumimoji="0" lang="zh-CN" altLang="en-US" sz="1200" b="1"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endParaRPr>
          </a:p>
        </p:txBody>
      </p:sp>
      <p:sp>
        <p:nvSpPr>
          <p:cNvPr id="41" name="矩形 40">
            <a:extLst>
              <a:ext uri="{FF2B5EF4-FFF2-40B4-BE49-F238E27FC236}">
                <a16:creationId xmlns:a16="http://schemas.microsoft.com/office/drawing/2014/main" id="{E05586CA-A2B5-4E07-8902-FC81FB334CC5}"/>
              </a:ext>
            </a:extLst>
          </p:cNvPr>
          <p:cNvSpPr/>
          <p:nvPr/>
        </p:nvSpPr>
        <p:spPr>
          <a:xfrm>
            <a:off x="1169665" y="6084895"/>
            <a:ext cx="2164375" cy="27699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Personal belongings Finding</a:t>
            </a:r>
            <a:endParaRPr kumimoji="0" lang="zh-CN" altLang="en-US" sz="1200" b="1"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endParaRPr>
          </a:p>
        </p:txBody>
      </p:sp>
      <p:sp>
        <p:nvSpPr>
          <p:cNvPr id="42" name="矩形 41">
            <a:extLst>
              <a:ext uri="{FF2B5EF4-FFF2-40B4-BE49-F238E27FC236}">
                <a16:creationId xmlns:a16="http://schemas.microsoft.com/office/drawing/2014/main" id="{7C81D285-4AE2-4EAA-AA2C-9678CB9136EB}"/>
              </a:ext>
            </a:extLst>
          </p:cNvPr>
          <p:cNvSpPr/>
          <p:nvPr/>
        </p:nvSpPr>
        <p:spPr>
          <a:xfrm>
            <a:off x="5643165" y="6084895"/>
            <a:ext cx="1481496" cy="27699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Indoor Positioning</a:t>
            </a:r>
            <a:endParaRPr kumimoji="0" lang="zh-CN" altLang="en-US" sz="1200" b="1"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endParaRPr>
          </a:p>
        </p:txBody>
      </p:sp>
      <p:sp>
        <p:nvSpPr>
          <p:cNvPr id="43" name="矩形 42">
            <a:extLst>
              <a:ext uri="{FF2B5EF4-FFF2-40B4-BE49-F238E27FC236}">
                <a16:creationId xmlns:a16="http://schemas.microsoft.com/office/drawing/2014/main" id="{41BC8FE2-DE23-4003-BFDB-BB97283FE428}"/>
              </a:ext>
            </a:extLst>
          </p:cNvPr>
          <p:cNvSpPr/>
          <p:nvPr/>
        </p:nvSpPr>
        <p:spPr>
          <a:xfrm>
            <a:off x="1655550" y="3367623"/>
            <a:ext cx="1941557" cy="27699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Automated Warehousing</a:t>
            </a:r>
            <a:endParaRPr kumimoji="0" lang="zh-CN" altLang="en-US" sz="1200" b="1"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endParaRPr>
          </a:p>
        </p:txBody>
      </p:sp>
      <p:sp>
        <p:nvSpPr>
          <p:cNvPr id="44" name="矩形 43">
            <a:extLst>
              <a:ext uri="{FF2B5EF4-FFF2-40B4-BE49-F238E27FC236}">
                <a16:creationId xmlns:a16="http://schemas.microsoft.com/office/drawing/2014/main" id="{9936C5E6-E575-4B65-AE8A-C9EEB4C5A2CE}"/>
              </a:ext>
            </a:extLst>
          </p:cNvPr>
          <p:cNvSpPr/>
          <p:nvPr/>
        </p:nvSpPr>
        <p:spPr>
          <a:xfrm>
            <a:off x="5140915" y="3359509"/>
            <a:ext cx="1835759" cy="27699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Smart Agriculture/Farm</a:t>
            </a:r>
            <a:endParaRPr kumimoji="0" lang="zh-CN" altLang="en-US" sz="1200" b="1"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endParaRPr>
          </a:p>
        </p:txBody>
      </p:sp>
      <p:sp>
        <p:nvSpPr>
          <p:cNvPr id="45" name="矩形 44">
            <a:extLst>
              <a:ext uri="{FF2B5EF4-FFF2-40B4-BE49-F238E27FC236}">
                <a16:creationId xmlns:a16="http://schemas.microsoft.com/office/drawing/2014/main" id="{8634D13B-91D0-42B2-9F33-86F317C835C1}"/>
              </a:ext>
            </a:extLst>
          </p:cNvPr>
          <p:cNvSpPr/>
          <p:nvPr/>
        </p:nvSpPr>
        <p:spPr>
          <a:xfrm>
            <a:off x="9041666" y="3345940"/>
            <a:ext cx="2023311" cy="27699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Environmental Monitoring</a:t>
            </a:r>
            <a:endParaRPr kumimoji="0" lang="zh-CN" altLang="en-US" sz="1200" b="1"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endParaRPr>
          </a:p>
        </p:txBody>
      </p:sp>
      <p:sp>
        <p:nvSpPr>
          <p:cNvPr id="46" name="文本框 45">
            <a:extLst>
              <a:ext uri="{FF2B5EF4-FFF2-40B4-BE49-F238E27FC236}">
                <a16:creationId xmlns:a16="http://schemas.microsoft.com/office/drawing/2014/main" id="{46AEF86C-2DD8-4879-96A1-3FF7391BC740}"/>
              </a:ext>
            </a:extLst>
          </p:cNvPr>
          <p:cNvSpPr txBox="1"/>
          <p:nvPr/>
        </p:nvSpPr>
        <p:spPr>
          <a:xfrm>
            <a:off x="2198" y="3601256"/>
            <a:ext cx="12189802" cy="307777"/>
          </a:xfrm>
          <a:prstGeom prst="rect">
            <a:avLst/>
          </a:prstGeom>
          <a:solidFill>
            <a:srgbClr val="0070C0"/>
          </a:solidFill>
        </p:spPr>
        <p:txBody>
          <a:bodyPr wrap="square" rtlCol="0">
            <a:spAutoFit/>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rPr>
              <a:t>Enterprise use cases;</a:t>
            </a:r>
            <a:r>
              <a:rPr kumimoji="0" lang="zh-CN" altLang="en-US"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rPr>
              <a:t> </a:t>
            </a:r>
            <a:r>
              <a:rPr kumimoji="0" lang="en-US" altLang="zh-CN"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rPr>
              <a:t>	Indoor / outdoor communication with RAN, UE assistance/relay may be needed.</a:t>
            </a:r>
          </a:p>
        </p:txBody>
      </p:sp>
    </p:spTree>
    <p:extLst>
      <p:ext uri="{BB962C8B-B14F-4D97-AF65-F5344CB8AC3E}">
        <p14:creationId xmlns:p14="http://schemas.microsoft.com/office/powerpoint/2010/main" val="779198410"/>
      </p:ext>
    </p:extLst>
  </p:cSld>
  <p:clrMapOvr>
    <a:masterClrMapping/>
  </p:clrMapOvr>
  <p:transition spd="slow">
    <p:wip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71424548-5294-40A7-A0B8-557CB61C02B7}"/>
              </a:ext>
            </a:extLst>
          </p:cNvPr>
          <p:cNvSpPr/>
          <p:nvPr/>
        </p:nvSpPr>
        <p:spPr>
          <a:xfrm>
            <a:off x="245065" y="953411"/>
            <a:ext cx="5418481" cy="5820367"/>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 name="矩形 11">
            <a:extLst>
              <a:ext uri="{FF2B5EF4-FFF2-40B4-BE49-F238E27FC236}">
                <a16:creationId xmlns:a16="http://schemas.microsoft.com/office/drawing/2014/main" id="{1EE372B6-A590-4396-BC3A-5C9491019062}"/>
              </a:ext>
            </a:extLst>
          </p:cNvPr>
          <p:cNvSpPr/>
          <p:nvPr/>
        </p:nvSpPr>
        <p:spPr>
          <a:xfrm>
            <a:off x="6339431" y="953410"/>
            <a:ext cx="5607503" cy="2060661"/>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 name="矩形 12">
            <a:extLst>
              <a:ext uri="{FF2B5EF4-FFF2-40B4-BE49-F238E27FC236}">
                <a16:creationId xmlns:a16="http://schemas.microsoft.com/office/drawing/2014/main" id="{3BF78604-A3AA-4C43-A7D3-B467D23DEE6D}"/>
              </a:ext>
            </a:extLst>
          </p:cNvPr>
          <p:cNvSpPr/>
          <p:nvPr/>
        </p:nvSpPr>
        <p:spPr>
          <a:xfrm>
            <a:off x="6320207" y="3278820"/>
            <a:ext cx="5607503" cy="3494958"/>
          </a:xfrm>
          <a:prstGeom prst="rect">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文本框 5"/>
          <p:cNvSpPr txBox="1">
            <a:spLocks noChangeArrowheads="1"/>
          </p:cNvSpPr>
          <p:nvPr/>
        </p:nvSpPr>
        <p:spPr bwMode="auto">
          <a:xfrm>
            <a:off x="1400744" y="379242"/>
            <a:ext cx="6643799"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133" b="0" i="0" u="none" strike="noStrike" kern="1200" cap="none" spc="0" normalizeH="0" baseline="0" noProof="0">
                <a:ln>
                  <a:noFill/>
                </a:ln>
                <a:solidFill>
                  <a:srgbClr val="4472C4"/>
                </a:solidFill>
                <a:effectLst/>
                <a:uLnTx/>
                <a:uFillTx/>
                <a:latin typeface="方正兰亭黑_GBK"/>
                <a:ea typeface="方正兰亭黑_GBK"/>
                <a:cs typeface="Arial" panose="020B0604020202020204" pitchFamily="34" charset="0"/>
              </a:rPr>
              <a:t>Ambient IOT:  Existing studies at RAN and SA1</a:t>
            </a:r>
          </a:p>
        </p:txBody>
      </p:sp>
      <p:sp>
        <p:nvSpPr>
          <p:cNvPr id="21" name="文本框 5"/>
          <p:cNvSpPr txBox="1">
            <a:spLocks noChangeArrowheads="1"/>
          </p:cNvSpPr>
          <p:nvPr/>
        </p:nvSpPr>
        <p:spPr bwMode="auto">
          <a:xfrm>
            <a:off x="560032" y="371223"/>
            <a:ext cx="55976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方正兰亭黑_GBK"/>
                <a:ea typeface="方正兰亭黑_GBK"/>
                <a:cs typeface="Arial" panose="020B0604020202020204" pitchFamily="34" charset="0"/>
              </a:rPr>
              <a:t>R19</a:t>
            </a:r>
            <a:endParaRPr kumimoji="0" lang="zh-CN" altLang="en-US" sz="1600" b="0" i="0" u="none" strike="noStrike" kern="1200" cap="none" spc="0" normalizeH="0" baseline="0" noProof="0">
              <a:ln>
                <a:noFill/>
              </a:ln>
              <a:solidFill>
                <a:prstClr val="white"/>
              </a:solidFill>
              <a:effectLst/>
              <a:uLnTx/>
              <a:uFillTx/>
              <a:latin typeface="方正兰亭黑_GBK"/>
              <a:ea typeface="方正兰亭黑_GBK"/>
              <a:cs typeface="Arial" panose="020B0604020202020204" pitchFamily="34" charset="0"/>
            </a:endParaRPr>
          </a:p>
        </p:txBody>
      </p:sp>
      <p:sp>
        <p:nvSpPr>
          <p:cNvPr id="71" name="文本框 70">
            <a:extLst>
              <a:ext uri="{FF2B5EF4-FFF2-40B4-BE49-F238E27FC236}">
                <a16:creationId xmlns:a16="http://schemas.microsoft.com/office/drawing/2014/main" id="{E01A2143-D530-4779-A1AF-FD3F997C25C7}"/>
              </a:ext>
            </a:extLst>
          </p:cNvPr>
          <p:cNvSpPr txBox="1"/>
          <p:nvPr/>
        </p:nvSpPr>
        <p:spPr>
          <a:xfrm>
            <a:off x="235454" y="1564016"/>
            <a:ext cx="5418481" cy="4524315"/>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SA1 TR describes 33 use cases (3 traffic scenarios included)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Reader: UE </a:t>
            </a:r>
            <a:r>
              <a:rPr kumimoji="0" lang="en-US" altLang="zh-CN" sz="1600" b="0" i="0" u="none" strike="noStrike" kern="1200" cap="none" spc="0" normalizeH="0" baseline="0" noProof="0" err="1">
                <a:ln>
                  <a:noFill/>
                </a:ln>
                <a:solidFill>
                  <a:prstClr val="black"/>
                </a:solidFill>
                <a:effectLst/>
                <a:uLnTx/>
                <a:uFillTx/>
                <a:latin typeface="等线" panose="020F0502020204030204"/>
                <a:ea typeface="等线" panose="02010600030101010101" pitchFamily="2" charset="-122"/>
                <a:cs typeface="Arial" panose="020B0604020202020204" pitchFamily="34" charset="0"/>
              </a:rPr>
              <a:t>reader+Base</a:t>
            </a:r>
            <a:r>
              <a:rPr kumimoji="0" lang="en-US" altLang="zh-CN"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 Station Reader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Communication mode: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Passive </a:t>
            </a:r>
            <a:r>
              <a:rPr kumimoji="0" lang="en-US" altLang="zh-CN" sz="1600" b="0" i="0" u="none" strike="noStrike" kern="1200" cap="none" spc="0" normalizeH="0" baseline="0" noProof="0" err="1">
                <a:ln>
                  <a:noFill/>
                </a:ln>
                <a:solidFill>
                  <a:prstClr val="black"/>
                </a:solidFill>
                <a:effectLst/>
                <a:uLnTx/>
                <a:uFillTx/>
                <a:latin typeface="等线" panose="020F0502020204030204"/>
                <a:ea typeface="等线" panose="02010600030101010101" pitchFamily="2" charset="-122"/>
                <a:cs typeface="Arial" panose="020B0604020202020204" pitchFamily="34" charset="0"/>
              </a:rPr>
              <a:t>AIoT</a:t>
            </a:r>
            <a:r>
              <a:rPr kumimoji="0" lang="en-US" altLang="zh-CN"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 device;</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Active </a:t>
            </a:r>
            <a:r>
              <a:rPr kumimoji="0" lang="en-US" altLang="zh-CN" sz="1600" b="0" i="0" u="none" strike="noStrike" kern="1200" cap="none" spc="0" normalizeH="0" baseline="0" noProof="0" err="1">
                <a:ln>
                  <a:noFill/>
                </a:ln>
                <a:solidFill>
                  <a:prstClr val="black"/>
                </a:solidFill>
                <a:effectLst/>
                <a:uLnTx/>
                <a:uFillTx/>
                <a:latin typeface="等线" panose="020F0502020204030204"/>
                <a:ea typeface="等线" panose="02010600030101010101" pitchFamily="2" charset="-122"/>
                <a:cs typeface="Arial" panose="020B0604020202020204" pitchFamily="34" charset="0"/>
              </a:rPr>
              <a:t>AIoT</a:t>
            </a:r>
            <a:r>
              <a:rPr kumimoji="0" lang="en-US" altLang="zh-CN"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 device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Use case categories</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Inventory, Sensor, Positioning, Control;</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Indoor, Outdoor</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Operations to an </a:t>
            </a:r>
            <a:r>
              <a:rPr kumimoji="0" lang="en-US" altLang="zh-CN" sz="1600" b="0" i="0" u="none" strike="noStrike" kern="1200" cap="none" spc="0" normalizeH="0" baseline="0" noProof="0" err="1">
                <a:ln>
                  <a:noFill/>
                </a:ln>
                <a:solidFill>
                  <a:prstClr val="black"/>
                </a:solidFill>
                <a:effectLst/>
                <a:uLnTx/>
                <a:uFillTx/>
                <a:latin typeface="等线" panose="020F0502020204030204"/>
                <a:ea typeface="等线" panose="02010600030101010101" pitchFamily="2" charset="-122"/>
                <a:cs typeface="Arial" panose="020B0604020202020204" pitchFamily="34" charset="0"/>
              </a:rPr>
              <a:t>AIoT</a:t>
            </a:r>
            <a:r>
              <a:rPr kumimoji="0" lang="en-US" altLang="zh-CN"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 device include:</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Activate, Deactivate, Inventory, Read, Write, Positioning, Control.</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Access network include: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PLMN</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NPN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Architectures: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Direct communication</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Indirect communication (for the case UE as reader)</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zh-CN"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endParaRPr>
          </a:p>
        </p:txBody>
      </p:sp>
      <p:sp>
        <p:nvSpPr>
          <p:cNvPr id="72" name="矩形 71">
            <a:extLst>
              <a:ext uri="{FF2B5EF4-FFF2-40B4-BE49-F238E27FC236}">
                <a16:creationId xmlns:a16="http://schemas.microsoft.com/office/drawing/2014/main" id="{DF61FD43-419B-4706-B611-AB7F05D150EE}"/>
              </a:ext>
            </a:extLst>
          </p:cNvPr>
          <p:cNvSpPr/>
          <p:nvPr/>
        </p:nvSpPr>
        <p:spPr>
          <a:xfrm>
            <a:off x="6329820" y="3278820"/>
            <a:ext cx="5617114" cy="584774"/>
          </a:xfrm>
          <a:prstGeom prst="rect">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err="1">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vivo’s</a:t>
            </a:r>
            <a:r>
              <a:rPr kumimoji="0" lang="en-US" altLang="zh-CN" sz="16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 Proposal</a:t>
            </a: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73" name="文本框 72">
            <a:extLst>
              <a:ext uri="{FF2B5EF4-FFF2-40B4-BE49-F238E27FC236}">
                <a16:creationId xmlns:a16="http://schemas.microsoft.com/office/drawing/2014/main" id="{7D98265B-6A24-4ACB-B829-A8807182AD37}"/>
              </a:ext>
            </a:extLst>
          </p:cNvPr>
          <p:cNvSpPr txBox="1"/>
          <p:nvPr/>
        </p:nvSpPr>
        <p:spPr>
          <a:xfrm>
            <a:off x="6329820" y="3837175"/>
            <a:ext cx="5470010" cy="2913618"/>
          </a:xfrm>
          <a:prstGeom prst="rect">
            <a:avLst/>
          </a:prstGeom>
          <a:noFill/>
          <a:ln>
            <a:noFill/>
          </a:ln>
        </p:spPr>
        <p:txBody>
          <a:bodyPr wrap="square" rtlCol="0">
            <a:spAutoFit/>
          </a:bodyPr>
          <a:lstStyle/>
          <a:p>
            <a:pPr marL="182563" marR="0" lvl="2"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600" b="0" i="0" u="none" strike="noStrike" kern="1200" cap="none" spc="0" normalizeH="0" baseline="0" noProof="0">
                <a:ln>
                  <a:noFill/>
                </a:ln>
                <a:solidFill>
                  <a:prstClr val="black">
                    <a:lumMod val="95000"/>
                    <a:lumOff val="5000"/>
                  </a:prstClr>
                </a:solidFill>
                <a:effectLst/>
                <a:uLnTx/>
                <a:uFillTx/>
                <a:latin typeface="等线" panose="020F0502020204030204"/>
                <a:ea typeface="等线" panose="02010600030101010101" pitchFamily="2" charset="-122"/>
                <a:cs typeface="Arial" panose="020B0604020202020204" pitchFamily="34" charset="0"/>
              </a:rPr>
              <a:t>It is difficult to consider all the use case in one study phase1 and propose to differentiate the use cases in different phases</a:t>
            </a:r>
          </a:p>
          <a:p>
            <a:pPr marL="182563" marR="0" lvl="2"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600" b="0" i="0" u="none" strike="noStrike" kern="1200" cap="none" spc="0" normalizeH="0" baseline="0" noProof="0">
                <a:ln>
                  <a:noFill/>
                </a:ln>
                <a:solidFill>
                  <a:prstClr val="black">
                    <a:lumMod val="95000"/>
                    <a:lumOff val="5000"/>
                  </a:prstClr>
                </a:solidFill>
                <a:effectLst/>
                <a:uLnTx/>
                <a:uFillTx/>
                <a:latin typeface="等线" panose="020F0502020204030204"/>
                <a:ea typeface="等线" panose="02010600030101010101" pitchFamily="2" charset="-122"/>
                <a:cs typeface="Arial" panose="020B0604020202020204" pitchFamily="34" charset="0"/>
              </a:rPr>
              <a:t>Rel19 focus on phase1 use cases</a:t>
            </a:r>
          </a:p>
          <a:p>
            <a:pPr marL="639763" marR="0" lvl="3"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600" b="0" i="0" u="none" strike="noStrike" kern="1200" cap="none" spc="0" normalizeH="0" baseline="0" noProof="0">
                <a:ln>
                  <a:noFill/>
                </a:ln>
                <a:solidFill>
                  <a:prstClr val="black">
                    <a:lumMod val="95000"/>
                    <a:lumOff val="5000"/>
                  </a:prstClr>
                </a:solidFill>
                <a:effectLst/>
                <a:uLnTx/>
                <a:uFillTx/>
                <a:latin typeface="等线" panose="020F0502020204030204"/>
                <a:ea typeface="等线" panose="02010600030101010101" pitchFamily="2" charset="-122"/>
                <a:cs typeface="Arial" panose="020B0604020202020204" pitchFamily="34" charset="0"/>
              </a:rPr>
              <a:t>Inventory/read /write</a:t>
            </a:r>
          </a:p>
          <a:p>
            <a:pPr marL="639763" marR="0" lvl="3"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600" b="0" i="0" u="none" strike="noStrike" kern="1200" cap="none" spc="0" normalizeH="0" baseline="0" noProof="0">
                <a:ln>
                  <a:noFill/>
                </a:ln>
                <a:solidFill>
                  <a:prstClr val="black">
                    <a:lumMod val="95000"/>
                    <a:lumOff val="5000"/>
                  </a:prstClr>
                </a:solidFill>
                <a:effectLst/>
                <a:uLnTx/>
                <a:uFillTx/>
                <a:latin typeface="等线" panose="020F0502020204030204"/>
                <a:ea typeface="等线" panose="02010600030101010101" pitchFamily="2" charset="-122"/>
                <a:cs typeface="Arial" panose="020B0604020202020204" pitchFamily="34" charset="0"/>
              </a:rPr>
              <a:t>PLMN </a:t>
            </a:r>
          </a:p>
          <a:p>
            <a:pPr marL="639763" marR="0" lvl="3"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600" b="0" i="0" u="none" strike="noStrike" kern="1200" cap="none" spc="0" normalizeH="0" baseline="0" noProof="0">
                <a:ln>
                  <a:noFill/>
                </a:ln>
                <a:solidFill>
                  <a:prstClr val="black">
                    <a:lumMod val="95000"/>
                    <a:lumOff val="5000"/>
                  </a:prstClr>
                </a:solidFill>
                <a:effectLst/>
                <a:uLnTx/>
                <a:uFillTx/>
                <a:latin typeface="等线" panose="020F0502020204030204"/>
                <a:ea typeface="等线" panose="02010600030101010101" pitchFamily="2" charset="-122"/>
                <a:cs typeface="Arial" panose="020B0604020202020204" pitchFamily="34" charset="0"/>
              </a:rPr>
              <a:t>licensed spectrum,</a:t>
            </a:r>
          </a:p>
          <a:p>
            <a:pPr marL="639763" marR="0" lvl="3"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600" b="0" i="0" u="none" strike="noStrike" kern="1200" cap="none" spc="0" normalizeH="0" baseline="0" noProof="0">
                <a:ln>
                  <a:noFill/>
                </a:ln>
                <a:solidFill>
                  <a:prstClr val="black">
                    <a:lumMod val="95000"/>
                    <a:lumOff val="5000"/>
                  </a:prstClr>
                </a:solidFill>
                <a:effectLst/>
                <a:uLnTx/>
                <a:uFillTx/>
                <a:latin typeface="等线" panose="020F0502020204030204"/>
                <a:ea typeface="等线" panose="02010600030101010101" pitchFamily="2" charset="-122"/>
                <a:cs typeface="Arial" panose="020B0604020202020204" pitchFamily="34" charset="0"/>
              </a:rPr>
              <a:t>Indoors &amp; Outdoors</a:t>
            </a:r>
          </a:p>
          <a:p>
            <a:pPr marL="182563" marR="0" lvl="2"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600" b="0" i="0" u="none" strike="noStrike" kern="1200" cap="none" spc="0" normalizeH="0" baseline="0" noProof="0">
                <a:ln>
                  <a:noFill/>
                </a:ln>
                <a:solidFill>
                  <a:prstClr val="black">
                    <a:lumMod val="95000"/>
                    <a:lumOff val="5000"/>
                  </a:prstClr>
                </a:solidFill>
                <a:effectLst/>
                <a:uLnTx/>
                <a:uFillTx/>
                <a:latin typeface="等线" panose="020F0502020204030204"/>
                <a:ea typeface="等线" panose="02010600030101010101" pitchFamily="2" charset="-122"/>
                <a:cs typeface="Arial" panose="020B0604020202020204" pitchFamily="34" charset="0"/>
              </a:rPr>
              <a:t>Phase2</a:t>
            </a:r>
          </a:p>
          <a:p>
            <a:pPr marL="639763" marR="0" lvl="3"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600" b="0" i="0" u="none" strike="noStrike" kern="1200" cap="none" spc="0" normalizeH="0" baseline="0" noProof="0">
                <a:ln>
                  <a:noFill/>
                </a:ln>
                <a:solidFill>
                  <a:prstClr val="black">
                    <a:lumMod val="95000"/>
                    <a:lumOff val="5000"/>
                  </a:prstClr>
                </a:solidFill>
                <a:effectLst/>
                <a:uLnTx/>
                <a:uFillTx/>
                <a:latin typeface="等线" panose="020F0502020204030204"/>
                <a:ea typeface="等线" panose="02010600030101010101" pitchFamily="2" charset="-122"/>
                <a:cs typeface="Arial" panose="020B0604020202020204" pitchFamily="34" charset="0"/>
              </a:rPr>
              <a:t>others</a:t>
            </a:r>
          </a:p>
        </p:txBody>
      </p:sp>
      <p:sp>
        <p:nvSpPr>
          <p:cNvPr id="74" name="矩形 73">
            <a:extLst>
              <a:ext uri="{FF2B5EF4-FFF2-40B4-BE49-F238E27FC236}">
                <a16:creationId xmlns:a16="http://schemas.microsoft.com/office/drawing/2014/main" id="{2180B8FE-393A-491D-876C-4F2613F6DBA3}"/>
              </a:ext>
            </a:extLst>
          </p:cNvPr>
          <p:cNvSpPr/>
          <p:nvPr/>
        </p:nvSpPr>
        <p:spPr>
          <a:xfrm>
            <a:off x="235454" y="953412"/>
            <a:ext cx="5428093" cy="58477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900430" algn="ctr" defTabSz="914400" rtl="0" eaLnBrk="1" fontAlgn="auto" latinLnBrk="0" hangingPunct="1">
              <a:lnSpc>
                <a:spcPct val="100000"/>
              </a:lnSpc>
              <a:spcBef>
                <a:spcPts val="600"/>
              </a:spcBef>
              <a:spcAft>
                <a:spcPts val="900"/>
              </a:spcAft>
              <a:buClrTx/>
              <a:buSzTx/>
              <a:buFontTx/>
              <a:buNone/>
              <a:tabLst/>
              <a:defRPr/>
            </a:pPr>
            <a:r>
              <a:rPr kumimoji="0" lang="en-GB" altLang="zh-CN" sz="16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SA#1 Study</a:t>
            </a:r>
            <a:endParaRPr kumimoji="0" lang="zh-CN" altLang="zh-CN" sz="16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75" name="矩形 74">
            <a:extLst>
              <a:ext uri="{FF2B5EF4-FFF2-40B4-BE49-F238E27FC236}">
                <a16:creationId xmlns:a16="http://schemas.microsoft.com/office/drawing/2014/main" id="{ACD5199E-21AE-45DE-A313-DF222193C10A}"/>
              </a:ext>
            </a:extLst>
          </p:cNvPr>
          <p:cNvSpPr/>
          <p:nvPr/>
        </p:nvSpPr>
        <p:spPr>
          <a:xfrm>
            <a:off x="6329820" y="953412"/>
            <a:ext cx="5626726" cy="58477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900430" algn="ctr" defTabSz="914400" rtl="0" eaLnBrk="1" fontAlgn="auto" latinLnBrk="0" hangingPunct="1">
              <a:lnSpc>
                <a:spcPct val="100000"/>
              </a:lnSpc>
              <a:spcBef>
                <a:spcPts val="600"/>
              </a:spcBef>
              <a:spcAft>
                <a:spcPts val="90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RAN</a:t>
            </a:r>
            <a:r>
              <a:rPr kumimoji="0" lang="en-GB" altLang="zh-CN" sz="16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 Study</a:t>
            </a:r>
            <a:endParaRPr kumimoji="0" lang="zh-CN" altLang="zh-CN" sz="16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76" name="文本框 75">
            <a:extLst>
              <a:ext uri="{FF2B5EF4-FFF2-40B4-BE49-F238E27FC236}">
                <a16:creationId xmlns:a16="http://schemas.microsoft.com/office/drawing/2014/main" id="{2EBA3665-FBC4-4EF0-9EE6-D2291FA8FFF2}"/>
              </a:ext>
            </a:extLst>
          </p:cNvPr>
          <p:cNvSpPr txBox="1"/>
          <p:nvPr/>
        </p:nvSpPr>
        <p:spPr>
          <a:xfrm>
            <a:off x="6339432" y="1564016"/>
            <a:ext cx="5617114" cy="1323439"/>
          </a:xfrm>
          <a:prstGeom prst="rect">
            <a:avLst/>
          </a:prstGeom>
          <a:noFill/>
          <a:ln>
            <a:noFill/>
          </a:ln>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Use case categories at RAN study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Inventory, Sensor, Positioning(P2), Control;</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Indoor, Outdoor</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Four Topologies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Three Ambient IOT Devices</a:t>
            </a:r>
          </a:p>
        </p:txBody>
      </p:sp>
      <p:sp>
        <p:nvSpPr>
          <p:cNvPr id="2" name="矩形 1">
            <a:extLst>
              <a:ext uri="{FF2B5EF4-FFF2-40B4-BE49-F238E27FC236}">
                <a16:creationId xmlns:a16="http://schemas.microsoft.com/office/drawing/2014/main" id="{2C5C463C-CA08-40DC-92A1-98D081E76B27}"/>
              </a:ext>
            </a:extLst>
          </p:cNvPr>
          <p:cNvSpPr/>
          <p:nvPr/>
        </p:nvSpPr>
        <p:spPr>
          <a:xfrm>
            <a:off x="-224206" y="5870006"/>
            <a:ext cx="6096000" cy="830997"/>
          </a:xfrm>
          <a:prstGeom prst="rect">
            <a:avLst/>
          </a:prstGeom>
        </p:spPr>
        <p:txBody>
          <a:bodyPr>
            <a:spAutoFit/>
          </a:bodyPr>
          <a:lstStyle/>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200" cap="none" spc="0" normalizeH="0" baseline="0" noProof="0">
                <a:ln>
                  <a:noFill/>
                </a:ln>
                <a:solidFill>
                  <a:srgbClr val="FF0000"/>
                </a:solidFill>
                <a:effectLst/>
                <a:uLnTx/>
                <a:uFillTx/>
                <a:latin typeface="等线" panose="020F0502020204030204"/>
                <a:ea typeface="等线" panose="02010600030101010101" pitchFamily="2" charset="-122"/>
                <a:cs typeface="Arial" panose="020B0604020202020204" pitchFamily="34" charset="0"/>
              </a:rPr>
              <a:t>Note</a:t>
            </a:r>
            <a:r>
              <a:rPr kumimoji="0" lang="zh-CN" altLang="en-US" sz="1600" b="0" i="0" u="none" strike="noStrike" kern="1200" cap="none" spc="0" normalizeH="0" baseline="0" noProof="0">
                <a:ln>
                  <a:noFill/>
                </a:ln>
                <a:solidFill>
                  <a:srgbClr val="FF0000"/>
                </a:solidFill>
                <a:effectLst/>
                <a:uLnTx/>
                <a:uFillTx/>
                <a:latin typeface="等线" panose="020F0502020204030204"/>
                <a:ea typeface="等线" panose="02010600030101010101" pitchFamily="2" charset="-122"/>
                <a:cs typeface="Arial" panose="020B0604020202020204" pitchFamily="34" charset="0"/>
              </a:rPr>
              <a:t>：</a:t>
            </a:r>
            <a:r>
              <a:rPr kumimoji="0" lang="en-US" altLang="zh-CN" sz="1600" b="0" i="0" u="none" strike="noStrike" kern="1200" cap="none" spc="0" normalizeH="0" baseline="0" noProof="0">
                <a:ln>
                  <a:noFill/>
                </a:ln>
                <a:solidFill>
                  <a:srgbClr val="FF0000"/>
                </a:solidFill>
                <a:effectLst/>
                <a:uLnTx/>
                <a:uFillTx/>
                <a:latin typeface="等线" panose="020F0502020204030204"/>
                <a:ea typeface="等线" panose="02010600030101010101" pitchFamily="2" charset="-122"/>
                <a:cs typeface="Arial" panose="020B0604020202020204" pitchFamily="34" charset="0"/>
              </a:rPr>
              <a:t>Using </a:t>
            </a:r>
            <a:r>
              <a:rPr kumimoji="0" lang="zh-CN" altLang="en-US" sz="1600" b="0" i="0" u="none" strike="noStrike" kern="1200" cap="none" spc="0" normalizeH="0" baseline="0" noProof="0">
                <a:ln>
                  <a:noFill/>
                </a:ln>
                <a:solidFill>
                  <a:srgbClr val="FF0000"/>
                </a:solidFill>
                <a:effectLst/>
                <a:uLnTx/>
                <a:uFillTx/>
                <a:latin typeface="等线" panose="020F0502020204030204"/>
                <a:ea typeface="等线" panose="02010600030101010101" pitchFamily="2" charset="-122"/>
                <a:cs typeface="Arial" panose="020B0604020202020204" pitchFamily="34" charset="0"/>
              </a:rPr>
              <a:t>“</a:t>
            </a:r>
            <a:r>
              <a:rPr kumimoji="0" lang="en-US" altLang="zh-CN" sz="1600" b="0" i="0" u="none" strike="noStrike" kern="1200" cap="none" spc="0" normalizeH="0" baseline="0" noProof="0">
                <a:ln>
                  <a:noFill/>
                </a:ln>
                <a:solidFill>
                  <a:srgbClr val="FF0000"/>
                </a:solidFill>
                <a:effectLst/>
                <a:uLnTx/>
                <a:uFillTx/>
                <a:latin typeface="等线" panose="020F0502020204030204"/>
                <a:ea typeface="等线" panose="02010600030101010101" pitchFamily="2" charset="-122"/>
                <a:cs typeface="Arial" panose="020B0604020202020204" pitchFamily="34" charset="0"/>
              </a:rPr>
              <a:t>Reader” in the DP is for briefly presenting a UE/Base Station communicating with AIOT Devices. It  doesn’t means to introduce a new terminology.</a:t>
            </a:r>
          </a:p>
        </p:txBody>
      </p:sp>
    </p:spTree>
    <p:extLst>
      <p:ext uri="{BB962C8B-B14F-4D97-AF65-F5344CB8AC3E}">
        <p14:creationId xmlns:p14="http://schemas.microsoft.com/office/powerpoint/2010/main" val="720565144"/>
      </p:ext>
    </p:extLst>
  </p:cSld>
  <p:clrMapOvr>
    <a:masterClrMapping/>
  </p:clrMapOvr>
  <p:transition spd="slow">
    <p:wip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a:extLst>
              <a:ext uri="{FF2B5EF4-FFF2-40B4-BE49-F238E27FC236}">
                <a16:creationId xmlns:a16="http://schemas.microsoft.com/office/drawing/2014/main" id="{A94BBE63-45C9-4A21-BC84-6FC2E716665A}"/>
              </a:ext>
            </a:extLst>
          </p:cNvPr>
          <p:cNvSpPr/>
          <p:nvPr/>
        </p:nvSpPr>
        <p:spPr>
          <a:xfrm>
            <a:off x="9031420" y="3833695"/>
            <a:ext cx="3087422" cy="2909666"/>
          </a:xfrm>
          <a:prstGeom prst="rect">
            <a:avLst/>
          </a:prstGeom>
          <a:solidFill>
            <a:schemeClr val="accent6">
              <a:lumMod val="20000"/>
              <a:lumOff val="8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3" name="矩形 22">
            <a:extLst>
              <a:ext uri="{FF2B5EF4-FFF2-40B4-BE49-F238E27FC236}">
                <a16:creationId xmlns:a16="http://schemas.microsoft.com/office/drawing/2014/main" id="{54CCD7F1-EA5B-410B-889E-D8F362007CE3}"/>
              </a:ext>
            </a:extLst>
          </p:cNvPr>
          <p:cNvSpPr/>
          <p:nvPr/>
        </p:nvSpPr>
        <p:spPr>
          <a:xfrm>
            <a:off x="2983282" y="1474121"/>
            <a:ext cx="2830882" cy="2235164"/>
          </a:xfrm>
          <a:prstGeom prst="rect">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4" name="矩形 23">
            <a:extLst>
              <a:ext uri="{FF2B5EF4-FFF2-40B4-BE49-F238E27FC236}">
                <a16:creationId xmlns:a16="http://schemas.microsoft.com/office/drawing/2014/main" id="{C4E5A327-C0D4-4FB2-A204-0997A9A8C21F}"/>
              </a:ext>
            </a:extLst>
          </p:cNvPr>
          <p:cNvSpPr/>
          <p:nvPr/>
        </p:nvSpPr>
        <p:spPr>
          <a:xfrm>
            <a:off x="-1" y="3833696"/>
            <a:ext cx="3438153" cy="2909666"/>
          </a:xfrm>
          <a:prstGeom prst="rect">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5" name="矩形 24">
            <a:extLst>
              <a:ext uri="{FF2B5EF4-FFF2-40B4-BE49-F238E27FC236}">
                <a16:creationId xmlns:a16="http://schemas.microsoft.com/office/drawing/2014/main" id="{1A7C7464-26B6-4D46-8CC0-322D374DA839}"/>
              </a:ext>
            </a:extLst>
          </p:cNvPr>
          <p:cNvSpPr/>
          <p:nvPr/>
        </p:nvSpPr>
        <p:spPr>
          <a:xfrm>
            <a:off x="3511312" y="3833695"/>
            <a:ext cx="5446950" cy="2909666"/>
          </a:xfrm>
          <a:prstGeom prst="rect">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 name="矩形 2">
            <a:extLst>
              <a:ext uri="{FF2B5EF4-FFF2-40B4-BE49-F238E27FC236}">
                <a16:creationId xmlns:a16="http://schemas.microsoft.com/office/drawing/2014/main" id="{679F5DC1-543A-40DC-9116-74C66D09C2CF}"/>
              </a:ext>
            </a:extLst>
          </p:cNvPr>
          <p:cNvSpPr/>
          <p:nvPr/>
        </p:nvSpPr>
        <p:spPr>
          <a:xfrm>
            <a:off x="0" y="924215"/>
            <a:ext cx="2830882" cy="2785070"/>
          </a:xfrm>
          <a:prstGeom prst="rect">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 name="矩形 3">
            <a:extLst>
              <a:ext uri="{FF2B5EF4-FFF2-40B4-BE49-F238E27FC236}">
                <a16:creationId xmlns:a16="http://schemas.microsoft.com/office/drawing/2014/main" id="{3B0EC246-10A5-47CD-B759-B3FDE0CDF40B}"/>
              </a:ext>
            </a:extLst>
          </p:cNvPr>
          <p:cNvSpPr/>
          <p:nvPr/>
        </p:nvSpPr>
        <p:spPr>
          <a:xfrm>
            <a:off x="3522345" y="3840004"/>
            <a:ext cx="5446950" cy="584774"/>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Topology 3: BS ↔ assisting node ↔ Ambient IoT device ↔ BS</a:t>
            </a:r>
            <a:endParaRPr kumimoji="0" lang="zh-CN" altLang="zh-CN" sz="16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0" name="文本框 5"/>
          <p:cNvSpPr txBox="1">
            <a:spLocks noChangeArrowheads="1"/>
          </p:cNvSpPr>
          <p:nvPr/>
        </p:nvSpPr>
        <p:spPr bwMode="auto">
          <a:xfrm>
            <a:off x="1413270" y="379242"/>
            <a:ext cx="106618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133" b="0" i="0" u="none" strike="noStrike" kern="1200" cap="none" spc="0" normalizeH="0" baseline="0" noProof="0">
                <a:ln>
                  <a:noFill/>
                </a:ln>
                <a:solidFill>
                  <a:srgbClr val="0070C0"/>
                </a:solidFill>
                <a:effectLst/>
                <a:uLnTx/>
                <a:uFillTx/>
                <a:latin typeface="Arial" panose="020B0604020202020204" pitchFamily="34" charset="0"/>
                <a:ea typeface="方正兰亭黑_GBK"/>
                <a:cs typeface="Arial" panose="020B0604020202020204" pitchFamily="34" charset="0"/>
              </a:rPr>
              <a:t>Ambient IOT:  Topologies+ AIOT Devices Types</a:t>
            </a:r>
          </a:p>
        </p:txBody>
      </p:sp>
      <p:sp>
        <p:nvSpPr>
          <p:cNvPr id="21" name="文本框 5"/>
          <p:cNvSpPr txBox="1">
            <a:spLocks noChangeArrowheads="1"/>
          </p:cNvSpPr>
          <p:nvPr/>
        </p:nvSpPr>
        <p:spPr bwMode="auto">
          <a:xfrm>
            <a:off x="560032" y="371223"/>
            <a:ext cx="55976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Arial" panose="020B0604020202020204" pitchFamily="34" charset="0"/>
                <a:ea typeface="方正兰亭黑_GBK"/>
                <a:cs typeface="Arial" panose="020B0604020202020204" pitchFamily="34" charset="0"/>
              </a:rPr>
              <a:t>R19</a:t>
            </a: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方正兰亭黑_GBK"/>
              <a:cs typeface="Arial" panose="020B0604020202020204" pitchFamily="34" charset="0"/>
            </a:endParaRPr>
          </a:p>
        </p:txBody>
      </p:sp>
      <p:pic>
        <p:nvPicPr>
          <p:cNvPr id="12" name="Picture 2">
            <a:extLst>
              <a:ext uri="{FF2B5EF4-FFF2-40B4-BE49-F238E27FC236}">
                <a16:creationId xmlns:a16="http://schemas.microsoft.com/office/drawing/2014/main" id="{A65EE7B5-3092-49DA-A646-7144ABD4B0CE}"/>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35979" y="1826185"/>
            <a:ext cx="2574205" cy="1840723"/>
          </a:xfrm>
          <a:prstGeom prst="rect">
            <a:avLst/>
          </a:prstGeom>
          <a:solidFill>
            <a:schemeClr val="bg1"/>
          </a:solidFill>
          <a:ln>
            <a:noFill/>
          </a:ln>
        </p:spPr>
      </p:pic>
      <p:pic>
        <p:nvPicPr>
          <p:cNvPr id="17" name="Picture 4">
            <a:extLst>
              <a:ext uri="{FF2B5EF4-FFF2-40B4-BE49-F238E27FC236}">
                <a16:creationId xmlns:a16="http://schemas.microsoft.com/office/drawing/2014/main" id="{4DE509CA-0D7E-400C-8B4B-3116CB3D1571}"/>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73159" y="4576372"/>
            <a:ext cx="3291840" cy="1623060"/>
          </a:xfrm>
          <a:prstGeom prst="rect">
            <a:avLst/>
          </a:prstGeom>
          <a:noFill/>
          <a:ln>
            <a:noFill/>
          </a:ln>
        </p:spPr>
      </p:pic>
      <p:pic>
        <p:nvPicPr>
          <p:cNvPr id="18" name="Picture 5">
            <a:extLst>
              <a:ext uri="{FF2B5EF4-FFF2-40B4-BE49-F238E27FC236}">
                <a16:creationId xmlns:a16="http://schemas.microsoft.com/office/drawing/2014/main" id="{A46681FE-BDEB-4C8B-B2C9-AE9E4D6052A5}"/>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3615109" y="4549189"/>
            <a:ext cx="2674620" cy="1799590"/>
          </a:xfrm>
          <a:prstGeom prst="rect">
            <a:avLst/>
          </a:prstGeom>
          <a:noFill/>
          <a:ln>
            <a:noFill/>
          </a:ln>
        </p:spPr>
      </p:pic>
      <p:pic>
        <p:nvPicPr>
          <p:cNvPr id="19" name="Picture 1">
            <a:extLst>
              <a:ext uri="{FF2B5EF4-FFF2-40B4-BE49-F238E27FC236}">
                <a16:creationId xmlns:a16="http://schemas.microsoft.com/office/drawing/2014/main" id="{B861E241-1131-4741-B043-A8100DF685D8}"/>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6436042" y="4660314"/>
            <a:ext cx="2522220" cy="1577340"/>
          </a:xfrm>
          <a:prstGeom prst="rect">
            <a:avLst/>
          </a:prstGeom>
          <a:noFill/>
          <a:ln>
            <a:noFill/>
          </a:ln>
        </p:spPr>
      </p:pic>
      <p:pic>
        <p:nvPicPr>
          <p:cNvPr id="20" name="Picture 11">
            <a:extLst>
              <a:ext uri="{FF2B5EF4-FFF2-40B4-BE49-F238E27FC236}">
                <a16:creationId xmlns:a16="http://schemas.microsoft.com/office/drawing/2014/main" id="{70EFB6B5-5EB3-49AF-80B1-271CA51AD6B7}"/>
              </a:ext>
            </a:extLst>
          </p:cNvPr>
          <p:cNvPicPr/>
          <p:nvPr/>
        </p:nvPicPr>
        <p:blipFill>
          <a:blip r:embed="rId7">
            <a:extLst>
              <a:ext uri="{28A0092B-C50C-407E-A947-70E740481C1C}">
                <a14:useLocalDpi xmlns:a14="http://schemas.microsoft.com/office/drawing/2010/main" val="0"/>
              </a:ext>
            </a:extLst>
          </a:blip>
          <a:srcRect/>
          <a:stretch>
            <a:fillRect/>
          </a:stretch>
        </p:blipFill>
        <p:spPr bwMode="auto">
          <a:xfrm>
            <a:off x="3028465" y="1826186"/>
            <a:ext cx="2752985" cy="1623060"/>
          </a:xfrm>
          <a:prstGeom prst="rect">
            <a:avLst/>
          </a:prstGeom>
          <a:noFill/>
          <a:ln>
            <a:noFill/>
          </a:ln>
        </p:spPr>
      </p:pic>
      <p:sp>
        <p:nvSpPr>
          <p:cNvPr id="2" name="矩形 1">
            <a:extLst>
              <a:ext uri="{FF2B5EF4-FFF2-40B4-BE49-F238E27FC236}">
                <a16:creationId xmlns:a16="http://schemas.microsoft.com/office/drawing/2014/main" id="{0B43765E-8AE4-452B-9DF3-50B5EE2ADFB6}"/>
              </a:ext>
            </a:extLst>
          </p:cNvPr>
          <p:cNvSpPr/>
          <p:nvPr/>
        </p:nvSpPr>
        <p:spPr>
          <a:xfrm>
            <a:off x="2989518" y="924216"/>
            <a:ext cx="2830882" cy="584775"/>
          </a:xfrm>
          <a:prstGeom prst="rect">
            <a:avLst/>
          </a:prstGeom>
          <a:solidFill>
            <a:srgbClr val="00B050"/>
          </a:solidFill>
        </p:spPr>
        <p:txBody>
          <a:bodyPr wrap="square">
            <a:spAutoFit/>
          </a:bodyPr>
          <a:lstStyle/>
          <a:p>
            <a:pPr marL="900430" marR="0" lvl="0" indent="-900430" algn="l" defTabSz="914400" rtl="0" eaLnBrk="1" fontAlgn="auto" latinLnBrk="0" hangingPunct="1">
              <a:lnSpc>
                <a:spcPct val="100000"/>
              </a:lnSpc>
              <a:spcBef>
                <a:spcPts val="600"/>
              </a:spcBef>
              <a:spcAft>
                <a:spcPts val="900"/>
              </a:spcAft>
              <a:buClrTx/>
              <a:buSzTx/>
              <a:buFontTx/>
              <a:buNone/>
              <a:tabLst/>
              <a:defRPr/>
            </a:pPr>
            <a:r>
              <a:rPr kumimoji="0" lang="en-GB" altLang="zh-CN" sz="16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Topology 4: UE ↔ Ambient IoT device</a:t>
            </a:r>
          </a:p>
        </p:txBody>
      </p:sp>
      <p:sp>
        <p:nvSpPr>
          <p:cNvPr id="6" name="矩形 5">
            <a:extLst>
              <a:ext uri="{FF2B5EF4-FFF2-40B4-BE49-F238E27FC236}">
                <a16:creationId xmlns:a16="http://schemas.microsoft.com/office/drawing/2014/main" id="{B94EF065-7F1E-4D72-8B3A-28539F5C533B}"/>
              </a:ext>
            </a:extLst>
          </p:cNvPr>
          <p:cNvSpPr/>
          <p:nvPr/>
        </p:nvSpPr>
        <p:spPr>
          <a:xfrm>
            <a:off x="0" y="924216"/>
            <a:ext cx="2830882" cy="584775"/>
          </a:xfrm>
          <a:prstGeom prst="rect">
            <a:avLst/>
          </a:prstGeom>
          <a:solidFill>
            <a:srgbClr val="00B050"/>
          </a:solidFill>
        </p:spPr>
        <p:txBody>
          <a:bodyPr wrap="square">
            <a:spAutoFit/>
          </a:bodyPr>
          <a:lstStyle/>
          <a:p>
            <a:pPr marL="900430" marR="0" lvl="0" indent="-900430" algn="l" defTabSz="914400" rtl="0" eaLnBrk="1" fontAlgn="auto" latinLnBrk="0" hangingPunct="1">
              <a:lnSpc>
                <a:spcPct val="100000"/>
              </a:lnSpc>
              <a:spcBef>
                <a:spcPts val="600"/>
              </a:spcBef>
              <a:spcAft>
                <a:spcPts val="900"/>
              </a:spcAft>
              <a:buClrTx/>
              <a:buSzTx/>
              <a:buFontTx/>
              <a:buNone/>
              <a:tabLst/>
              <a:defRPr/>
            </a:pPr>
            <a:r>
              <a:rPr kumimoji="0" lang="en-GB" altLang="zh-CN" sz="16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Topology 1: BS ↔ Ambient IoT device</a:t>
            </a:r>
            <a:endParaRPr kumimoji="0" lang="zh-CN" altLang="zh-CN" sz="16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1" name="矩形 10">
            <a:extLst>
              <a:ext uri="{FF2B5EF4-FFF2-40B4-BE49-F238E27FC236}">
                <a16:creationId xmlns:a16="http://schemas.microsoft.com/office/drawing/2014/main" id="{3073C7AB-95F0-472F-88EF-C578E2AEEC96}"/>
              </a:ext>
            </a:extLst>
          </p:cNvPr>
          <p:cNvSpPr/>
          <p:nvPr/>
        </p:nvSpPr>
        <p:spPr>
          <a:xfrm>
            <a:off x="2" y="3840004"/>
            <a:ext cx="3438150" cy="584775"/>
          </a:xfrm>
          <a:prstGeom prst="rect">
            <a:avLst/>
          </a:prstGeom>
          <a:solidFill>
            <a:srgbClr val="92D050"/>
          </a:solidFill>
        </p:spPr>
        <p:txBody>
          <a:bodyPr wrap="square">
            <a:spAutoFit/>
          </a:bodyPr>
          <a:lstStyle/>
          <a:p>
            <a:pPr marL="0" marR="0" lvl="0" indent="-900430" algn="ctr" defTabSz="914400" rtl="0" eaLnBrk="1" fontAlgn="auto" latinLnBrk="0" hangingPunct="1">
              <a:lnSpc>
                <a:spcPct val="100000"/>
              </a:lnSpc>
              <a:spcBef>
                <a:spcPts val="600"/>
              </a:spcBef>
              <a:spcAft>
                <a:spcPts val="900"/>
              </a:spcAft>
              <a:buClrTx/>
              <a:buSzTx/>
              <a:buFontTx/>
              <a:buNone/>
              <a:tabLst/>
              <a:defRPr/>
            </a:pPr>
            <a:r>
              <a:rPr kumimoji="0" lang="en-GB" altLang="zh-CN" sz="16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Topology 2: BS ↔ intermediate node ↔ Ambient IoT device</a:t>
            </a:r>
            <a:endParaRPr kumimoji="0" lang="zh-CN" altLang="zh-CN" sz="16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graphicFrame>
        <p:nvGraphicFramePr>
          <p:cNvPr id="22" name="表格 21">
            <a:extLst>
              <a:ext uri="{FF2B5EF4-FFF2-40B4-BE49-F238E27FC236}">
                <a16:creationId xmlns:a16="http://schemas.microsoft.com/office/drawing/2014/main" id="{662E9754-5736-4039-A6AE-9646A316BC53}"/>
              </a:ext>
            </a:extLst>
          </p:cNvPr>
          <p:cNvGraphicFramePr>
            <a:graphicFrameLocks noGrp="1"/>
          </p:cNvGraphicFramePr>
          <p:nvPr>
            <p:extLst/>
          </p:nvPr>
        </p:nvGraphicFramePr>
        <p:xfrm>
          <a:off x="5999730" y="930525"/>
          <a:ext cx="6148595" cy="2778760"/>
        </p:xfrm>
        <a:graphic>
          <a:graphicData uri="http://schemas.openxmlformats.org/drawingml/2006/table">
            <a:tbl>
              <a:tblPr firstRow="1" bandRow="1">
                <a:tableStyleId>{E8B1032C-EA38-4F05-BA0D-38AFFFC7BED3}</a:tableStyleId>
              </a:tblPr>
              <a:tblGrid>
                <a:gridCol w="1214460">
                  <a:extLst>
                    <a:ext uri="{9D8B030D-6E8A-4147-A177-3AD203B41FA5}">
                      <a16:colId xmlns:a16="http://schemas.microsoft.com/office/drawing/2014/main" val="3161549519"/>
                    </a:ext>
                  </a:extLst>
                </a:gridCol>
                <a:gridCol w="1825943">
                  <a:extLst>
                    <a:ext uri="{9D8B030D-6E8A-4147-A177-3AD203B41FA5}">
                      <a16:colId xmlns:a16="http://schemas.microsoft.com/office/drawing/2014/main" val="36220222"/>
                    </a:ext>
                  </a:extLst>
                </a:gridCol>
                <a:gridCol w="3108192">
                  <a:extLst>
                    <a:ext uri="{9D8B030D-6E8A-4147-A177-3AD203B41FA5}">
                      <a16:colId xmlns:a16="http://schemas.microsoft.com/office/drawing/2014/main" val="1738071420"/>
                    </a:ext>
                  </a:extLst>
                </a:gridCol>
              </a:tblGrid>
              <a:tr h="370840">
                <a:tc>
                  <a:txBody>
                    <a:bodyPr/>
                    <a:lstStyle/>
                    <a:p>
                      <a:r>
                        <a:rPr lang="en-US" altLang="zh-CN" sz="1400"/>
                        <a:t>Device Type</a:t>
                      </a:r>
                      <a:endParaRPr lang="zh-CN" altLang="en-US" sz="1400"/>
                    </a:p>
                  </a:txBody>
                  <a:tcPr/>
                </a:tc>
                <a:tc>
                  <a:txBody>
                    <a:bodyPr/>
                    <a:lstStyle/>
                    <a:p>
                      <a:endParaRPr lang="zh-CN" altLang="en-US" sz="1400"/>
                    </a:p>
                  </a:txBody>
                  <a:tcPr/>
                </a:tc>
                <a:tc>
                  <a:txBody>
                    <a:bodyPr/>
                    <a:lstStyle/>
                    <a:p>
                      <a:endParaRPr lang="zh-CN" altLang="en-US" sz="1400"/>
                    </a:p>
                  </a:txBody>
                  <a:tcPr/>
                </a:tc>
                <a:extLst>
                  <a:ext uri="{0D108BD9-81ED-4DB2-BD59-A6C34878D82A}">
                    <a16:rowId xmlns:a16="http://schemas.microsoft.com/office/drawing/2014/main" val="1936329648"/>
                  </a:ext>
                </a:extLst>
              </a:tr>
              <a:tr h="601572">
                <a:tc>
                  <a:txBody>
                    <a:bodyPr/>
                    <a:lstStyle/>
                    <a:p>
                      <a:r>
                        <a:rPr lang="en-US" altLang="zh-CN" sz="1400"/>
                        <a:t>Device A</a:t>
                      </a:r>
                      <a:endParaRPr lang="zh-CN" altLang="en-US" sz="1400" b="0">
                        <a:latin typeface="Arial" panose="020B0604020202020204" pitchFamily="34" charset="0"/>
                        <a:cs typeface="Arial" panose="020B0604020202020204" pitchFamily="34" charset="0"/>
                      </a:endParaRPr>
                    </a:p>
                  </a:txBody>
                  <a:tcPr/>
                </a:tc>
                <a:tc>
                  <a:txBody>
                    <a:bodyPr/>
                    <a:lstStyle/>
                    <a:p>
                      <a:r>
                        <a:rPr lang="en-US" altLang="zh-CN" sz="1400"/>
                        <a:t>No energy storage </a:t>
                      </a:r>
                      <a:endParaRPr lang="zh-CN" altLang="en-US" sz="1400" b="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a:t>no independent signal generation, i.e. backscattering transmission</a:t>
                      </a:r>
                    </a:p>
                    <a:p>
                      <a:endParaRPr lang="zh-CN" altLang="en-US" sz="1400" b="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637352597"/>
                  </a:ext>
                </a:extLst>
              </a:tr>
              <a:tr h="370840">
                <a:tc>
                  <a:txBody>
                    <a:bodyPr/>
                    <a:lstStyle/>
                    <a:p>
                      <a:r>
                        <a:rPr lang="en-US" altLang="zh-CN" sz="1400"/>
                        <a:t>Device B</a:t>
                      </a:r>
                      <a:endParaRPr lang="zh-CN" altLang="en-US" sz="1400" b="0">
                        <a:latin typeface="Arial" panose="020B0604020202020204" pitchFamily="34" charset="0"/>
                        <a:cs typeface="Arial" panose="020B0604020202020204" pitchFamily="34" charset="0"/>
                      </a:endParaRPr>
                    </a:p>
                  </a:txBody>
                  <a:tcPr/>
                </a:tc>
                <a:tc>
                  <a:txBody>
                    <a:bodyPr/>
                    <a:lstStyle/>
                    <a:p>
                      <a:r>
                        <a:rPr lang="en-US" altLang="zh-CN" sz="1400"/>
                        <a:t>Has energy storage</a:t>
                      </a:r>
                      <a:endParaRPr lang="zh-CN" altLang="en-US" sz="1400" b="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a:t>no independent signal generation, i.e. backscattering transmission. Use of stored energy can include amplification for reflected signals</a:t>
                      </a:r>
                    </a:p>
                    <a:p>
                      <a:endParaRPr lang="zh-CN" altLang="en-US" sz="1400" b="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4789919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a:t>Device C</a:t>
                      </a:r>
                      <a:endParaRPr lang="zh-CN" altLang="en-US" sz="1400" b="0">
                        <a:latin typeface="Arial" panose="020B0604020202020204" pitchFamily="34" charset="0"/>
                        <a:cs typeface="Arial" panose="020B0604020202020204" pitchFamily="34" charset="0"/>
                      </a:endParaRPr>
                    </a:p>
                  </a:txBody>
                  <a:tcPr/>
                </a:tc>
                <a:tc>
                  <a:txBody>
                    <a:bodyPr/>
                    <a:lstStyle/>
                    <a:p>
                      <a:r>
                        <a:rPr lang="en-US" altLang="zh-CN" sz="1400"/>
                        <a:t>Has energy storage</a:t>
                      </a:r>
                      <a:endParaRPr lang="zh-CN" altLang="en-US" sz="1400" b="0">
                        <a:latin typeface="Arial" panose="020B0604020202020204" pitchFamily="34" charset="0"/>
                        <a:cs typeface="Arial" panose="020B0604020202020204" pitchFamily="34" charset="0"/>
                      </a:endParaRPr>
                    </a:p>
                  </a:txBody>
                  <a:tcPr/>
                </a:tc>
                <a:tc>
                  <a:txBody>
                    <a:bodyPr/>
                    <a:lstStyle/>
                    <a:p>
                      <a:r>
                        <a:rPr lang="en-US" altLang="zh-CN" sz="1400"/>
                        <a:t>has independent signal generation, i.e. active RF component for transmission </a:t>
                      </a:r>
                      <a:endParaRPr lang="zh-CN" altLang="en-US" sz="1400" b="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38442139"/>
                  </a:ext>
                </a:extLst>
              </a:tr>
            </a:tbl>
          </a:graphicData>
        </a:graphic>
      </p:graphicFrame>
      <p:sp>
        <p:nvSpPr>
          <p:cNvPr id="15" name="矩形 14">
            <a:extLst>
              <a:ext uri="{FF2B5EF4-FFF2-40B4-BE49-F238E27FC236}">
                <a16:creationId xmlns:a16="http://schemas.microsoft.com/office/drawing/2014/main" id="{38344006-C33C-4B43-B585-9DF70D9C19A3}"/>
              </a:ext>
            </a:extLst>
          </p:cNvPr>
          <p:cNvSpPr/>
          <p:nvPr/>
        </p:nvSpPr>
        <p:spPr>
          <a:xfrm>
            <a:off x="9031420" y="3840004"/>
            <a:ext cx="3087422" cy="584774"/>
          </a:xfrm>
          <a:prstGeom prst="rect">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err="1">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vivo’s</a:t>
            </a:r>
            <a:r>
              <a:rPr kumimoji="0" lang="en-US" altLang="zh-CN" sz="16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  Proposal</a:t>
            </a: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6" name="文本框 15">
            <a:extLst>
              <a:ext uri="{FF2B5EF4-FFF2-40B4-BE49-F238E27FC236}">
                <a16:creationId xmlns:a16="http://schemas.microsoft.com/office/drawing/2014/main" id="{088C5150-9337-43F2-98CF-D10DA13D7806}"/>
              </a:ext>
            </a:extLst>
          </p:cNvPr>
          <p:cNvSpPr txBox="1"/>
          <p:nvPr/>
        </p:nvSpPr>
        <p:spPr>
          <a:xfrm>
            <a:off x="9031419" y="4424778"/>
            <a:ext cx="3116905" cy="1856919"/>
          </a:xfrm>
          <a:prstGeom prst="rect">
            <a:avLst/>
          </a:prstGeom>
          <a:noFill/>
          <a:ln>
            <a:noFill/>
            <a:prstDash val="solid"/>
          </a:ln>
        </p:spPr>
        <p:txBody>
          <a:bodyPr wrap="square" rtlCol="0">
            <a:spAutoFit/>
          </a:bodyPr>
          <a:lstStyle/>
          <a:p>
            <a:pPr marL="182563" marR="0" lvl="2"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400" b="0" i="0" u="none" strike="noStrike" kern="1200" cap="none" spc="0" normalizeH="0" baseline="0" noProof="0">
                <a:ln>
                  <a:noFill/>
                </a:ln>
                <a:solidFill>
                  <a:srgbClr val="E7E6E6">
                    <a:lumMod val="25000"/>
                  </a:srgbClr>
                </a:solidFill>
                <a:effectLst/>
                <a:uLnTx/>
                <a:uFillTx/>
                <a:latin typeface="Arial" panose="020B0604020202020204" pitchFamily="34" charset="0"/>
                <a:ea typeface="等线" panose="02010600030101010101" pitchFamily="2" charset="-122"/>
                <a:cs typeface="Arial" panose="020B0604020202020204" pitchFamily="34" charset="0"/>
              </a:rPr>
              <a:t>Phase1</a:t>
            </a:r>
          </a:p>
          <a:p>
            <a:pPr marL="639763" marR="0" lvl="3"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400" b="0" i="0" u="none" strike="noStrike" kern="1200" cap="none" spc="0" normalizeH="0" baseline="0" noProof="0">
                <a:ln>
                  <a:noFill/>
                </a:ln>
                <a:solidFill>
                  <a:srgbClr val="E7E6E6">
                    <a:lumMod val="25000"/>
                  </a:srgbClr>
                </a:solidFill>
                <a:effectLst/>
                <a:uLnTx/>
                <a:uFillTx/>
                <a:latin typeface="Arial" panose="020B0604020202020204" pitchFamily="34" charset="0"/>
                <a:ea typeface="等线" panose="02010600030101010101" pitchFamily="2" charset="-122"/>
                <a:cs typeface="Arial" panose="020B0604020202020204" pitchFamily="34" charset="0"/>
              </a:rPr>
              <a:t>All  AIOT device types</a:t>
            </a:r>
          </a:p>
          <a:p>
            <a:pPr marL="639763" marR="0" lvl="3"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400" b="0" i="0" u="none" strike="noStrike" kern="1200" cap="none" spc="0" normalizeH="0" baseline="0" noProof="0">
                <a:ln>
                  <a:noFill/>
                </a:ln>
                <a:solidFill>
                  <a:srgbClr val="E7E6E6">
                    <a:lumMod val="25000"/>
                  </a:srgbClr>
                </a:solidFill>
                <a:effectLst/>
                <a:uLnTx/>
                <a:uFillTx/>
                <a:latin typeface="Arial" panose="020B0604020202020204" pitchFamily="34" charset="0"/>
                <a:ea typeface="等线" panose="02010600030101010101" pitchFamily="2" charset="-122"/>
                <a:cs typeface="Arial" panose="020B0604020202020204" pitchFamily="34" charset="0"/>
              </a:rPr>
              <a:t>Basic Topology1+4 </a:t>
            </a:r>
          </a:p>
          <a:p>
            <a:pPr marL="639763" marR="0" lvl="3"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400" b="0" i="0" u="none" strike="noStrike" kern="1200" cap="none" spc="0" normalizeH="0" baseline="0" noProof="0">
                <a:ln>
                  <a:noFill/>
                </a:ln>
                <a:solidFill>
                  <a:srgbClr val="E7E6E6">
                    <a:lumMod val="25000"/>
                  </a:srgbClr>
                </a:solidFill>
                <a:effectLst/>
                <a:uLnTx/>
                <a:uFillTx/>
                <a:latin typeface="Arial" panose="020B0604020202020204" pitchFamily="34" charset="0"/>
                <a:ea typeface="等线" panose="02010600030101010101" pitchFamily="2" charset="-122"/>
                <a:cs typeface="Arial" panose="020B0604020202020204" pitchFamily="34" charset="0"/>
              </a:rPr>
              <a:t>Can further consider Topology2 if time allowed</a:t>
            </a:r>
          </a:p>
          <a:p>
            <a:pPr marL="182563" marR="0" lvl="2"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400" b="0" i="0" u="none" strike="noStrike" kern="1200" cap="none" spc="0" normalizeH="0" baseline="0" noProof="0">
                <a:ln>
                  <a:noFill/>
                </a:ln>
                <a:solidFill>
                  <a:srgbClr val="E7E6E6">
                    <a:lumMod val="25000"/>
                  </a:srgbClr>
                </a:solidFill>
                <a:effectLst/>
                <a:uLnTx/>
                <a:uFillTx/>
                <a:latin typeface="Arial" panose="020B0604020202020204" pitchFamily="34" charset="0"/>
                <a:ea typeface="等线" panose="02010600030101010101" pitchFamily="2" charset="-122"/>
                <a:cs typeface="Arial" panose="020B0604020202020204" pitchFamily="34" charset="0"/>
              </a:rPr>
              <a:t>Phase2</a:t>
            </a:r>
          </a:p>
          <a:p>
            <a:pPr marL="639763" marR="0" lvl="3"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400" b="0" i="0" u="none" strike="noStrike" kern="1200" cap="none" spc="0" normalizeH="0" baseline="0" noProof="0">
                <a:ln>
                  <a:noFill/>
                </a:ln>
                <a:solidFill>
                  <a:srgbClr val="E7E6E6">
                    <a:lumMod val="25000"/>
                  </a:srgbClr>
                </a:solidFill>
                <a:effectLst/>
                <a:uLnTx/>
                <a:uFillTx/>
                <a:latin typeface="Arial" panose="020B0604020202020204" pitchFamily="34" charset="0"/>
                <a:ea typeface="等线" panose="02010600030101010101" pitchFamily="2" charset="-122"/>
                <a:cs typeface="Arial" panose="020B0604020202020204" pitchFamily="34" charset="0"/>
              </a:rPr>
              <a:t>Topology 3 </a:t>
            </a:r>
          </a:p>
        </p:txBody>
      </p:sp>
    </p:spTree>
    <p:extLst>
      <p:ext uri="{BB962C8B-B14F-4D97-AF65-F5344CB8AC3E}">
        <p14:creationId xmlns:p14="http://schemas.microsoft.com/office/powerpoint/2010/main" val="1392066184"/>
      </p:ext>
    </p:extLst>
  </p:cSld>
  <p:clrMapOvr>
    <a:masterClrMapping/>
  </p:clrMapOvr>
  <p:transition spd="slow">
    <p:wip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5"/>
          <p:cNvSpPr txBox="1">
            <a:spLocks noChangeArrowheads="1"/>
          </p:cNvSpPr>
          <p:nvPr/>
        </p:nvSpPr>
        <p:spPr bwMode="auto">
          <a:xfrm>
            <a:off x="1400744" y="379242"/>
            <a:ext cx="9058489"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133" b="0" i="0" u="none" strike="noStrike" kern="1200" cap="none" spc="0" normalizeH="0" baseline="0" noProof="0">
                <a:ln>
                  <a:noFill/>
                </a:ln>
                <a:solidFill>
                  <a:srgbClr val="0070C0"/>
                </a:solidFill>
                <a:effectLst/>
                <a:uLnTx/>
                <a:uFillTx/>
                <a:latin typeface="方正兰亭黑_GBK"/>
                <a:ea typeface="方正兰亭黑_GBK"/>
                <a:cs typeface="Arial" panose="020B0604020202020204" pitchFamily="34" charset="0"/>
              </a:rPr>
              <a:t>Ambient IOT:  Motivation for CN involvement</a:t>
            </a:r>
          </a:p>
        </p:txBody>
      </p:sp>
      <p:sp>
        <p:nvSpPr>
          <p:cNvPr id="21" name="文本框 5"/>
          <p:cNvSpPr txBox="1">
            <a:spLocks noChangeArrowheads="1"/>
          </p:cNvSpPr>
          <p:nvPr/>
        </p:nvSpPr>
        <p:spPr bwMode="auto">
          <a:xfrm>
            <a:off x="560032" y="371223"/>
            <a:ext cx="55976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方正兰亭黑_GBK"/>
                <a:ea typeface="方正兰亭黑_GBK"/>
                <a:cs typeface="Arial" panose="020B0604020202020204" pitchFamily="34" charset="0"/>
              </a:rPr>
              <a:t>R19</a:t>
            </a:r>
            <a:endParaRPr kumimoji="0" lang="zh-CN" altLang="en-US" sz="1600" b="0" i="0" u="none" strike="noStrike" kern="1200" cap="none" spc="0" normalizeH="0" baseline="0" noProof="0">
              <a:ln>
                <a:noFill/>
              </a:ln>
              <a:solidFill>
                <a:prstClr val="white"/>
              </a:solidFill>
              <a:effectLst/>
              <a:uLnTx/>
              <a:uFillTx/>
              <a:latin typeface="方正兰亭黑_GBK"/>
              <a:ea typeface="方正兰亭黑_GBK"/>
              <a:cs typeface="Arial" panose="020B0604020202020204" pitchFamily="34" charset="0"/>
            </a:endParaRPr>
          </a:p>
        </p:txBody>
      </p:sp>
      <p:grpSp>
        <p:nvGrpSpPr>
          <p:cNvPr id="64" name="组合 63">
            <a:extLst>
              <a:ext uri="{FF2B5EF4-FFF2-40B4-BE49-F238E27FC236}">
                <a16:creationId xmlns:a16="http://schemas.microsoft.com/office/drawing/2014/main" id="{DDB5C5EC-1476-4283-88C4-8A0A46021105}"/>
              </a:ext>
            </a:extLst>
          </p:cNvPr>
          <p:cNvGrpSpPr>
            <a:grpSpLocks/>
          </p:cNvGrpSpPr>
          <p:nvPr/>
        </p:nvGrpSpPr>
        <p:grpSpPr bwMode="auto">
          <a:xfrm>
            <a:off x="1187450" y="2625609"/>
            <a:ext cx="3962400" cy="3816351"/>
            <a:chOff x="2728913" y="1465263"/>
            <a:chExt cx="3960812" cy="3816350"/>
          </a:xfrm>
        </p:grpSpPr>
        <p:sp>
          <p:nvSpPr>
            <p:cNvPr id="65" name="等腰三角形 64">
              <a:extLst>
                <a:ext uri="{FF2B5EF4-FFF2-40B4-BE49-F238E27FC236}">
                  <a16:creationId xmlns:a16="http://schemas.microsoft.com/office/drawing/2014/main" id="{9A08E966-CE2B-4103-9FFB-886B59A5BAA5}"/>
                </a:ext>
              </a:extLst>
            </p:cNvPr>
            <p:cNvSpPr/>
            <p:nvPr/>
          </p:nvSpPr>
          <p:spPr>
            <a:xfrm>
              <a:off x="4296734" y="1465263"/>
              <a:ext cx="825169" cy="721784"/>
            </a:xfrm>
            <a:prstGeom prst="triangle">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66" name="梯形 65">
              <a:extLst>
                <a:ext uri="{FF2B5EF4-FFF2-40B4-BE49-F238E27FC236}">
                  <a16:creationId xmlns:a16="http://schemas.microsoft.com/office/drawing/2014/main" id="{8265C731-A728-4A86-8C7A-DEBB22DE3578}"/>
                </a:ext>
              </a:extLst>
            </p:cNvPr>
            <p:cNvSpPr/>
            <p:nvPr/>
          </p:nvSpPr>
          <p:spPr>
            <a:xfrm>
              <a:off x="3774127" y="2498196"/>
              <a:ext cx="1870383" cy="719667"/>
            </a:xfrm>
            <a:prstGeom prst="trapezoid">
              <a:avLst>
                <a:gd name="adj" fmla="val 54308"/>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67" name="梯形 66">
              <a:extLst>
                <a:ext uri="{FF2B5EF4-FFF2-40B4-BE49-F238E27FC236}">
                  <a16:creationId xmlns:a16="http://schemas.microsoft.com/office/drawing/2014/main" id="{6D10A9ED-90F3-4FBE-A8C0-3EC3FF437CF7}"/>
                </a:ext>
              </a:extLst>
            </p:cNvPr>
            <p:cNvSpPr/>
            <p:nvPr/>
          </p:nvSpPr>
          <p:spPr>
            <a:xfrm>
              <a:off x="3251519" y="3531129"/>
              <a:ext cx="2915598" cy="719667"/>
            </a:xfrm>
            <a:prstGeom prst="trapezoid">
              <a:avLst>
                <a:gd name="adj" fmla="val 54308"/>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68" name="梯形 67">
              <a:extLst>
                <a:ext uri="{FF2B5EF4-FFF2-40B4-BE49-F238E27FC236}">
                  <a16:creationId xmlns:a16="http://schemas.microsoft.com/office/drawing/2014/main" id="{1F57FEA5-2503-425F-9A66-1D8C52129CC0}"/>
                </a:ext>
              </a:extLst>
            </p:cNvPr>
            <p:cNvSpPr/>
            <p:nvPr/>
          </p:nvSpPr>
          <p:spPr>
            <a:xfrm>
              <a:off x="2728913" y="4561946"/>
              <a:ext cx="3960812" cy="719667"/>
            </a:xfrm>
            <a:prstGeom prst="trapezoid">
              <a:avLst>
                <a:gd name="adj" fmla="val 54308"/>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grpSp>
      <p:grpSp>
        <p:nvGrpSpPr>
          <p:cNvPr id="69" name="组合 68">
            <a:extLst>
              <a:ext uri="{FF2B5EF4-FFF2-40B4-BE49-F238E27FC236}">
                <a16:creationId xmlns:a16="http://schemas.microsoft.com/office/drawing/2014/main" id="{C9926D57-258D-497B-A01B-7A360C74A581}"/>
              </a:ext>
            </a:extLst>
          </p:cNvPr>
          <p:cNvGrpSpPr>
            <a:grpSpLocks/>
          </p:cNvGrpSpPr>
          <p:nvPr/>
        </p:nvGrpSpPr>
        <p:grpSpPr bwMode="auto">
          <a:xfrm>
            <a:off x="3776978" y="2434719"/>
            <a:ext cx="8134049" cy="4348921"/>
            <a:chOff x="5183820" y="1269027"/>
            <a:chExt cx="8136656" cy="4349253"/>
          </a:xfrm>
        </p:grpSpPr>
        <p:cxnSp>
          <p:nvCxnSpPr>
            <p:cNvPr id="70" name="直接连接符 69">
              <a:extLst>
                <a:ext uri="{FF2B5EF4-FFF2-40B4-BE49-F238E27FC236}">
                  <a16:creationId xmlns:a16="http://schemas.microsoft.com/office/drawing/2014/main" id="{6A68E3BF-A376-414C-9C5C-85D6529C4995}"/>
                </a:ext>
              </a:extLst>
            </p:cNvPr>
            <p:cNvCxnSpPr/>
            <p:nvPr/>
          </p:nvCxnSpPr>
          <p:spPr>
            <a:xfrm>
              <a:off x="5502275" y="2186546"/>
              <a:ext cx="3599486" cy="0"/>
            </a:xfrm>
            <a:prstGeom prst="line">
              <a:avLst/>
            </a:prstGeom>
            <a:ln w="12700">
              <a:solidFill>
                <a:srgbClr val="254061"/>
              </a:solidFill>
              <a:prstDash val="sys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1" name="文本框 21">
              <a:extLst>
                <a:ext uri="{FF2B5EF4-FFF2-40B4-BE49-F238E27FC236}">
                  <a16:creationId xmlns:a16="http://schemas.microsoft.com/office/drawing/2014/main" id="{C671DF5E-F913-441C-9478-557E07B32229}"/>
                </a:ext>
              </a:extLst>
            </p:cNvPr>
            <p:cNvSpPr txBox="1">
              <a:spLocks noChangeArrowheads="1"/>
            </p:cNvSpPr>
            <p:nvPr/>
          </p:nvSpPr>
          <p:spPr bwMode="auto">
            <a:xfrm>
              <a:off x="5183820" y="1269027"/>
              <a:ext cx="7380384" cy="107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等线" panose="02010600030101010101" pitchFamily="2" charset="-122"/>
                  <a:ea typeface="等线" panose="02010600030101010101" pitchFamily="2" charset="-122"/>
                  <a:cs typeface="+mn-ea"/>
                </a:rPr>
                <a:t>Manage and control the reader </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等线" panose="02010600030101010101" pitchFamily="2" charset="-122"/>
                  <a:ea typeface="等线" panose="02010600030101010101" pitchFamily="2" charset="-122"/>
                  <a:cs typeface="+mn-ea"/>
                </a:rPr>
                <a:t>communication between reader and Tag is control by the Reader and/or APP,</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等线" panose="02010600030101010101" pitchFamily="2" charset="-122"/>
                  <a:ea typeface="等线" panose="02010600030101010101" pitchFamily="2" charset="-122"/>
                  <a:cs typeface="+mn-ea"/>
                </a:rPr>
                <a:t>Relay the data</a:t>
              </a:r>
            </a:p>
            <a:p>
              <a:pPr marL="285750" marR="0" lvl="0" indent="-285750" algn="l" defTabSz="914400" rtl="0" eaLnBrk="1" fontAlgn="auto" latinLnBrk="0" hangingPunct="1">
                <a:lnSpc>
                  <a:spcPct val="100000"/>
                </a:lnSpc>
                <a:spcBef>
                  <a:spcPts val="0"/>
                </a:spcBef>
                <a:spcAft>
                  <a:spcPts val="0"/>
                </a:spcAft>
                <a:buClrTx/>
                <a:buSzTx/>
                <a:buFontTx/>
                <a:buChar char="-"/>
                <a:tabLst/>
                <a:defRPr/>
              </a:pPr>
              <a:endParaRPr kumimoji="0" lang="en-US" altLang="zh-CN" sz="1600" b="0" i="0" u="none" strike="noStrike" kern="1200" cap="none" spc="0" normalizeH="0" baseline="0" noProof="0">
                <a:ln>
                  <a:noFill/>
                </a:ln>
                <a:solidFill>
                  <a:prstClr val="black">
                    <a:lumMod val="65000"/>
                    <a:lumOff val="35000"/>
                  </a:prstClr>
                </a:solidFill>
                <a:effectLst/>
                <a:uLnTx/>
                <a:uFillTx/>
                <a:latin typeface="等线" panose="02010600030101010101" pitchFamily="2" charset="-122"/>
                <a:ea typeface="等线" panose="02010600030101010101" pitchFamily="2" charset="-122"/>
                <a:cs typeface="+mn-ea"/>
              </a:endParaRPr>
            </a:p>
          </p:txBody>
        </p:sp>
        <p:cxnSp>
          <p:nvCxnSpPr>
            <p:cNvPr id="72" name="直接连接符 71">
              <a:extLst>
                <a:ext uri="{FF2B5EF4-FFF2-40B4-BE49-F238E27FC236}">
                  <a16:creationId xmlns:a16="http://schemas.microsoft.com/office/drawing/2014/main" id="{0D414BF5-42E7-4BBC-9339-CA0F1153C075}"/>
                </a:ext>
              </a:extLst>
            </p:cNvPr>
            <p:cNvCxnSpPr/>
            <p:nvPr/>
          </p:nvCxnSpPr>
          <p:spPr>
            <a:xfrm>
              <a:off x="5934213" y="3217440"/>
              <a:ext cx="3599486" cy="0"/>
            </a:xfrm>
            <a:prstGeom prst="line">
              <a:avLst/>
            </a:prstGeom>
            <a:ln w="12700">
              <a:solidFill>
                <a:srgbClr val="254061"/>
              </a:solidFill>
              <a:prstDash val="sys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3" name="文本框 27">
              <a:extLst>
                <a:ext uri="{FF2B5EF4-FFF2-40B4-BE49-F238E27FC236}">
                  <a16:creationId xmlns:a16="http://schemas.microsoft.com/office/drawing/2014/main" id="{C49B7727-D6B1-4B53-895C-E2013A3FAEAB}"/>
                </a:ext>
              </a:extLst>
            </p:cNvPr>
            <p:cNvSpPr txBox="1">
              <a:spLocks noChangeArrowheads="1"/>
            </p:cNvSpPr>
            <p:nvPr/>
          </p:nvSpPr>
          <p:spPr bwMode="auto">
            <a:xfrm>
              <a:off x="5657405" y="2112167"/>
              <a:ext cx="6568471" cy="107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等线" panose="02010600030101010101" pitchFamily="2" charset="-122"/>
                  <a:ea typeface="等线" panose="02010600030101010101" pitchFamily="2" charset="-122"/>
                  <a:cs typeface="+mn-ea"/>
                </a:rPr>
                <a:t>On top of level1 </a:t>
              </a:r>
              <a:r>
                <a:rPr kumimoji="0" lang="en-US" altLang="zh-CN" sz="1600" b="0" i="0" u="none" strike="noStrike" kern="1200" cap="none" spc="0" normalizeH="0" baseline="0" noProof="0">
                  <a:ln>
                    <a:noFill/>
                  </a:ln>
                  <a:solidFill>
                    <a:prstClr val="black">
                      <a:lumMod val="75000"/>
                      <a:lumOff val="25000"/>
                    </a:prstClr>
                  </a:solidFill>
                  <a:effectLst/>
                  <a:uLnTx/>
                  <a:uFillTx/>
                  <a:latin typeface="等线" panose="02010600030101010101" pitchFamily="2" charset="-122"/>
                  <a:ea typeface="宋体" charset="-122"/>
                  <a:cs typeface="+mn-ea"/>
                </a:rPr>
                <a:t>Control the communication between reader and Tag</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等线" panose="02010600030101010101" pitchFamily="2" charset="-122"/>
                  <a:ea typeface="等线" panose="02010600030101010101" pitchFamily="2" charset="-122"/>
                  <a:cs typeface="+mn-ea"/>
                </a:rPr>
                <a:t>Identify the Tag </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等线" panose="02010600030101010101" pitchFamily="2" charset="-122"/>
                  <a:ea typeface="等线" panose="02010600030101010101" pitchFamily="2" charset="-122"/>
                  <a:cs typeface="+mn-ea"/>
                </a:rPr>
                <a:t>Security mechanism: authentication, encryption &amp; data integrity</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等线" panose="02010600030101010101" pitchFamily="2" charset="-122"/>
                  <a:ea typeface="宋体" charset="-122"/>
                  <a:cs typeface="+mn-ea"/>
                </a:rPr>
                <a:t>Basic procedure for: read/write/inventory(collect the ID)</a:t>
              </a:r>
              <a:endParaRPr kumimoji="0" lang="zh-CN" altLang="en-US" sz="1600" b="0" i="0" u="none" strike="noStrike" kern="1200" cap="none" spc="0" normalizeH="0" baseline="0" noProof="0">
                <a:ln>
                  <a:noFill/>
                </a:ln>
                <a:solidFill>
                  <a:prstClr val="black">
                    <a:lumMod val="75000"/>
                    <a:lumOff val="25000"/>
                  </a:prstClr>
                </a:solidFill>
                <a:effectLst/>
                <a:uLnTx/>
                <a:uFillTx/>
                <a:latin typeface="等线" panose="02010600030101010101" pitchFamily="2" charset="-122"/>
                <a:ea typeface="等线" panose="02010600030101010101" pitchFamily="2" charset="-122"/>
                <a:cs typeface="+mn-ea"/>
              </a:endParaRPr>
            </a:p>
          </p:txBody>
        </p:sp>
        <p:cxnSp>
          <p:nvCxnSpPr>
            <p:cNvPr id="74" name="直接连接符 73">
              <a:extLst>
                <a:ext uri="{FF2B5EF4-FFF2-40B4-BE49-F238E27FC236}">
                  <a16:creationId xmlns:a16="http://schemas.microsoft.com/office/drawing/2014/main" id="{EF3C7C9C-218E-4ED1-AAF0-A000BAFDA66D}"/>
                </a:ext>
              </a:extLst>
            </p:cNvPr>
            <p:cNvCxnSpPr/>
            <p:nvPr/>
          </p:nvCxnSpPr>
          <p:spPr>
            <a:xfrm>
              <a:off x="6366152" y="4231402"/>
              <a:ext cx="3599486" cy="0"/>
            </a:xfrm>
            <a:prstGeom prst="line">
              <a:avLst/>
            </a:prstGeom>
            <a:ln w="12700">
              <a:solidFill>
                <a:srgbClr val="254061"/>
              </a:solidFill>
              <a:prstDash val="sys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5" name="文本框 29">
              <a:extLst>
                <a:ext uri="{FF2B5EF4-FFF2-40B4-BE49-F238E27FC236}">
                  <a16:creationId xmlns:a16="http://schemas.microsoft.com/office/drawing/2014/main" id="{4E7A39B6-A638-4250-99C9-7A6770FBD0C1}"/>
                </a:ext>
              </a:extLst>
            </p:cNvPr>
            <p:cNvSpPr txBox="1">
              <a:spLocks noChangeArrowheads="1"/>
            </p:cNvSpPr>
            <p:nvPr/>
          </p:nvSpPr>
          <p:spPr bwMode="auto">
            <a:xfrm>
              <a:off x="6204474" y="3272675"/>
              <a:ext cx="6988086" cy="831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等线" panose="02010600030101010101" pitchFamily="2" charset="-122"/>
                  <a:ea typeface="等线" panose="02010600030101010101" pitchFamily="2" charset="-122"/>
                  <a:cs typeface="+mn-ea"/>
                </a:rPr>
                <a:t>On top of level2</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等线" panose="02010600030101010101" pitchFamily="2" charset="-122"/>
                  <a:ea typeface="等线" panose="02010600030101010101" pitchFamily="2" charset="-122"/>
                  <a:cs typeface="+mn-ea"/>
                </a:rPr>
                <a:t>P</a:t>
              </a:r>
              <a:r>
                <a:rPr kumimoji="0" lang="en-US" altLang="zh-CN" sz="1600" b="0" i="0" u="none" strike="noStrike" kern="1200" cap="none" spc="0" normalizeH="0" baseline="0" noProof="0">
                  <a:ln>
                    <a:noFill/>
                  </a:ln>
                  <a:solidFill>
                    <a:prstClr val="black">
                      <a:lumMod val="75000"/>
                      <a:lumOff val="25000"/>
                    </a:prstClr>
                  </a:solidFill>
                  <a:effectLst/>
                  <a:uLnTx/>
                  <a:uFillTx/>
                  <a:latin typeface="等线" panose="02010600030101010101" pitchFamily="2" charset="-122"/>
                  <a:ea typeface="宋体" charset="-122"/>
                  <a:cs typeface="+mn-ea"/>
                </a:rPr>
                <a:t>ositioning, Mobility</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等线" panose="02010600030101010101" pitchFamily="2" charset="-122"/>
                  <a:ea typeface="宋体" charset="-122"/>
                  <a:cs typeface="+mn-ea"/>
                </a:rPr>
                <a:t>Further control procedure for Tag</a:t>
              </a:r>
            </a:p>
          </p:txBody>
        </p:sp>
        <p:cxnSp>
          <p:nvCxnSpPr>
            <p:cNvPr id="76" name="直接连接符 75">
              <a:extLst>
                <a:ext uri="{FF2B5EF4-FFF2-40B4-BE49-F238E27FC236}">
                  <a16:creationId xmlns:a16="http://schemas.microsoft.com/office/drawing/2014/main" id="{A72E186C-67CF-457D-BF68-39FEA2618950}"/>
                </a:ext>
              </a:extLst>
            </p:cNvPr>
            <p:cNvCxnSpPr/>
            <p:nvPr/>
          </p:nvCxnSpPr>
          <p:spPr>
            <a:xfrm>
              <a:off x="6817147" y="5264414"/>
              <a:ext cx="3599486" cy="0"/>
            </a:xfrm>
            <a:prstGeom prst="line">
              <a:avLst/>
            </a:prstGeom>
            <a:ln w="12700">
              <a:solidFill>
                <a:srgbClr val="254061"/>
              </a:solidFill>
              <a:prstDash val="sys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7" name="文本框 31">
              <a:extLst>
                <a:ext uri="{FF2B5EF4-FFF2-40B4-BE49-F238E27FC236}">
                  <a16:creationId xmlns:a16="http://schemas.microsoft.com/office/drawing/2014/main" id="{46C26EE4-FCCC-4E65-BFD8-7469324FCCAB}"/>
                </a:ext>
              </a:extLst>
            </p:cNvPr>
            <p:cNvSpPr txBox="1">
              <a:spLocks noChangeArrowheads="1"/>
            </p:cNvSpPr>
            <p:nvPr/>
          </p:nvSpPr>
          <p:spPr bwMode="auto">
            <a:xfrm>
              <a:off x="6636662" y="4294740"/>
              <a:ext cx="6683814" cy="1323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srgbClr val="FF0000"/>
                  </a:solidFill>
                  <a:effectLst/>
                  <a:uLnTx/>
                  <a:uFillTx/>
                  <a:latin typeface="等线" panose="02010600030101010101" pitchFamily="2" charset="-122"/>
                  <a:ea typeface="等线" panose="02010600030101010101" pitchFamily="2" charset="-122"/>
                  <a:cs typeface="+mn-ea"/>
                </a:rPr>
                <a:t>On top of level3: TBD</a:t>
              </a:r>
            </a:p>
            <a:p>
              <a:pPr marL="342900" marR="0" lvl="0" indent="-342900" algn="l" defTabSz="914400" rtl="0" eaLnBrk="1" fontAlgn="auto" latinLnBrk="0" hangingPunct="1">
                <a:lnSpc>
                  <a:spcPct val="100000"/>
                </a:lnSpc>
                <a:spcBef>
                  <a:spcPts val="0"/>
                </a:spcBef>
                <a:spcAft>
                  <a:spcPts val="0"/>
                </a:spcAft>
                <a:buClrTx/>
                <a:buSzTx/>
                <a:buFontTx/>
                <a:buChar char="-"/>
                <a:tabLst/>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等线" panose="02010600030101010101" pitchFamily="2" charset="-122"/>
                  <a:ea typeface="等线" panose="02010600030101010101" pitchFamily="2" charset="-122"/>
                  <a:cs typeface="+mn-ea"/>
                </a:rPr>
                <a:t>Treat Tag is a kind of UE?</a:t>
              </a:r>
            </a:p>
            <a:p>
              <a:pPr marL="1085850" marR="0" lvl="1" indent="-342900" algn="l" defTabSz="914400" rtl="0" eaLnBrk="1" fontAlgn="auto" latinLnBrk="0" hangingPunct="1">
                <a:lnSpc>
                  <a:spcPct val="100000"/>
                </a:lnSpc>
                <a:spcBef>
                  <a:spcPts val="0"/>
                </a:spcBef>
                <a:spcAft>
                  <a:spcPts val="0"/>
                </a:spcAft>
                <a:buClrTx/>
                <a:buSzTx/>
                <a:buFontTx/>
                <a:buChar char="-"/>
                <a:tabLst/>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等线" panose="02010600030101010101" pitchFamily="2" charset="-122"/>
                  <a:ea typeface="宋体" charset="-122"/>
                  <a:cs typeface="+mn-ea"/>
                </a:rPr>
                <a:t>Manage the tag context/status within the 5GS?</a:t>
              </a:r>
            </a:p>
            <a:p>
              <a:pPr marL="342900" marR="0" lvl="0" indent="-342900" algn="l" defTabSz="914400" rtl="0" eaLnBrk="1" fontAlgn="auto" latinLnBrk="0" hangingPunct="1">
                <a:lnSpc>
                  <a:spcPct val="100000"/>
                </a:lnSpc>
                <a:spcBef>
                  <a:spcPts val="0"/>
                </a:spcBef>
                <a:spcAft>
                  <a:spcPts val="0"/>
                </a:spcAft>
                <a:buClrTx/>
                <a:buSzTx/>
                <a:buFontTx/>
                <a:buChar char="-"/>
                <a:tabLst/>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等线" panose="02010600030101010101" pitchFamily="2" charset="-122"/>
                  <a:ea typeface="等线" panose="02010600030101010101" pitchFamily="2" charset="-122"/>
                  <a:cs typeface="+mn-ea"/>
                </a:rPr>
                <a:t> </a:t>
              </a:r>
            </a:p>
            <a:p>
              <a:pPr marL="342900" marR="0" lvl="0" indent="-342900" algn="l" defTabSz="914400" rtl="0" eaLnBrk="1" fontAlgn="auto" latinLnBrk="0" hangingPunct="1">
                <a:lnSpc>
                  <a:spcPct val="100000"/>
                </a:lnSpc>
                <a:spcBef>
                  <a:spcPts val="0"/>
                </a:spcBef>
                <a:spcAft>
                  <a:spcPts val="0"/>
                </a:spcAft>
                <a:buClrTx/>
                <a:buSzTx/>
                <a:buFontTx/>
                <a:buChar char="-"/>
                <a:tabLst/>
                <a:defRPr/>
              </a:pPr>
              <a:r>
                <a:rPr kumimoji="0" lang="en-US" altLang="zh-CN" sz="1600" b="0" i="0" u="none" strike="noStrike" kern="1200" cap="none" spc="0" normalizeH="0" baseline="0" noProof="0">
                  <a:ln>
                    <a:noFill/>
                  </a:ln>
                  <a:solidFill>
                    <a:prstClr val="black">
                      <a:lumMod val="65000"/>
                      <a:lumOff val="35000"/>
                    </a:prstClr>
                  </a:solidFill>
                  <a:effectLst/>
                  <a:uLnTx/>
                  <a:uFillTx/>
                  <a:latin typeface="等线" panose="02010600030101010101" pitchFamily="2" charset="-122"/>
                  <a:ea typeface="等线" panose="02010600030101010101" pitchFamily="2" charset="-122"/>
                  <a:cs typeface="+mn-ea"/>
                </a:rPr>
                <a:t>…</a:t>
              </a:r>
            </a:p>
          </p:txBody>
        </p:sp>
      </p:grpSp>
      <p:grpSp>
        <p:nvGrpSpPr>
          <p:cNvPr id="78" name="组合 77">
            <a:extLst>
              <a:ext uri="{FF2B5EF4-FFF2-40B4-BE49-F238E27FC236}">
                <a16:creationId xmlns:a16="http://schemas.microsoft.com/office/drawing/2014/main" id="{865CA835-3E22-4F5D-8AA4-D7A7D9FF1244}"/>
              </a:ext>
            </a:extLst>
          </p:cNvPr>
          <p:cNvGrpSpPr>
            <a:grpSpLocks/>
          </p:cNvGrpSpPr>
          <p:nvPr/>
        </p:nvGrpSpPr>
        <p:grpSpPr bwMode="auto">
          <a:xfrm>
            <a:off x="0" y="2610793"/>
            <a:ext cx="3020484" cy="3489333"/>
            <a:chOff x="1541465" y="1449388"/>
            <a:chExt cx="3019425" cy="3489596"/>
          </a:xfrm>
        </p:grpSpPr>
        <p:sp>
          <p:nvSpPr>
            <p:cNvPr id="79" name="文本框 32">
              <a:extLst>
                <a:ext uri="{FF2B5EF4-FFF2-40B4-BE49-F238E27FC236}">
                  <a16:creationId xmlns:a16="http://schemas.microsoft.com/office/drawing/2014/main" id="{0BE162AF-1A30-4220-A500-7469AF7FEEF6}"/>
                </a:ext>
              </a:extLst>
            </p:cNvPr>
            <p:cNvSpPr txBox="1">
              <a:spLocks noChangeArrowheads="1"/>
            </p:cNvSpPr>
            <p:nvPr/>
          </p:nvSpPr>
          <p:spPr bwMode="auto">
            <a:xfrm>
              <a:off x="3251203" y="1449388"/>
              <a:ext cx="1309687" cy="379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67" b="0" i="0" u="none" strike="noStrike" kern="1200" cap="none" spc="0" normalizeH="0" baseline="0" noProof="0">
                  <a:ln>
                    <a:noFill/>
                  </a:ln>
                  <a:solidFill>
                    <a:srgbClr val="969696"/>
                  </a:solidFill>
                  <a:effectLst/>
                  <a:uLnTx/>
                  <a:uFillTx/>
                  <a:latin typeface="Impact" pitchFamily="34" charset="0"/>
                  <a:ea typeface="等线" panose="02010600030101010101" pitchFamily="2" charset="-122"/>
                  <a:cs typeface="+mn-ea"/>
                </a:rPr>
                <a:t>level1</a:t>
              </a:r>
              <a:endParaRPr kumimoji="0" lang="zh-CN" altLang="en-US" sz="1867" b="0" i="0" u="none" strike="noStrike" kern="1200" cap="none" spc="0" normalizeH="0" baseline="0" noProof="0">
                <a:ln>
                  <a:noFill/>
                </a:ln>
                <a:solidFill>
                  <a:srgbClr val="969696"/>
                </a:solidFill>
                <a:effectLst/>
                <a:uLnTx/>
                <a:uFillTx/>
                <a:latin typeface="Impact" pitchFamily="34" charset="0"/>
                <a:ea typeface="等线" panose="02010600030101010101" pitchFamily="2" charset="-122"/>
                <a:cs typeface="+mn-ea"/>
              </a:endParaRPr>
            </a:p>
          </p:txBody>
        </p:sp>
        <p:sp>
          <p:nvSpPr>
            <p:cNvPr id="80" name="文本框 33">
              <a:extLst>
                <a:ext uri="{FF2B5EF4-FFF2-40B4-BE49-F238E27FC236}">
                  <a16:creationId xmlns:a16="http://schemas.microsoft.com/office/drawing/2014/main" id="{00549276-22CD-44AB-A148-4B08876F1916}"/>
                </a:ext>
              </a:extLst>
            </p:cNvPr>
            <p:cNvSpPr txBox="1">
              <a:spLocks noChangeArrowheads="1"/>
            </p:cNvSpPr>
            <p:nvPr/>
          </p:nvSpPr>
          <p:spPr bwMode="auto">
            <a:xfrm>
              <a:off x="2578103" y="2505075"/>
              <a:ext cx="1385885" cy="379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67" b="0" i="0" u="none" strike="noStrike" kern="1200" cap="none" spc="0" normalizeH="0" baseline="0" noProof="0">
                  <a:ln>
                    <a:noFill/>
                  </a:ln>
                  <a:solidFill>
                    <a:srgbClr val="969696"/>
                  </a:solidFill>
                  <a:effectLst/>
                  <a:uLnTx/>
                  <a:uFillTx/>
                  <a:latin typeface="Impact" pitchFamily="34" charset="0"/>
                  <a:ea typeface="等线" panose="02010600030101010101" pitchFamily="2" charset="-122"/>
                  <a:cs typeface="+mn-ea"/>
                </a:rPr>
                <a:t>Level2</a:t>
              </a:r>
              <a:endParaRPr kumimoji="0" lang="zh-CN" altLang="en-US" sz="1867" b="0" i="0" u="none" strike="noStrike" kern="1200" cap="none" spc="0" normalizeH="0" baseline="0" noProof="0">
                <a:ln>
                  <a:noFill/>
                </a:ln>
                <a:solidFill>
                  <a:srgbClr val="969696"/>
                </a:solidFill>
                <a:effectLst/>
                <a:uLnTx/>
                <a:uFillTx/>
                <a:latin typeface="Impact" pitchFamily="34" charset="0"/>
                <a:ea typeface="等线" panose="02010600030101010101" pitchFamily="2" charset="-122"/>
                <a:cs typeface="+mn-ea"/>
              </a:endParaRPr>
            </a:p>
          </p:txBody>
        </p:sp>
        <p:sp>
          <p:nvSpPr>
            <p:cNvPr id="81" name="文本框 34">
              <a:extLst>
                <a:ext uri="{FF2B5EF4-FFF2-40B4-BE49-F238E27FC236}">
                  <a16:creationId xmlns:a16="http://schemas.microsoft.com/office/drawing/2014/main" id="{1AE1DC43-A448-43EB-B309-0DFC71F35AC6}"/>
                </a:ext>
              </a:extLst>
            </p:cNvPr>
            <p:cNvSpPr txBox="1">
              <a:spLocks noChangeArrowheads="1"/>
            </p:cNvSpPr>
            <p:nvPr/>
          </p:nvSpPr>
          <p:spPr bwMode="auto">
            <a:xfrm>
              <a:off x="2059783" y="3532187"/>
              <a:ext cx="1354929" cy="379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67" b="0" i="0" u="none" strike="noStrike" kern="1200" cap="none" spc="0" normalizeH="0" baseline="0" noProof="0">
                  <a:ln>
                    <a:noFill/>
                  </a:ln>
                  <a:solidFill>
                    <a:srgbClr val="969696"/>
                  </a:solidFill>
                  <a:effectLst/>
                  <a:uLnTx/>
                  <a:uFillTx/>
                  <a:latin typeface="Impact" pitchFamily="34" charset="0"/>
                  <a:ea typeface="等线" panose="02010600030101010101" pitchFamily="2" charset="-122"/>
                  <a:cs typeface="+mn-ea"/>
                </a:rPr>
                <a:t>level3</a:t>
              </a:r>
              <a:endParaRPr kumimoji="0" lang="zh-CN" altLang="en-US" sz="1867" b="0" i="0" u="none" strike="noStrike" kern="1200" cap="none" spc="0" normalizeH="0" baseline="0" noProof="0">
                <a:ln>
                  <a:noFill/>
                </a:ln>
                <a:solidFill>
                  <a:srgbClr val="969696"/>
                </a:solidFill>
                <a:effectLst/>
                <a:uLnTx/>
                <a:uFillTx/>
                <a:latin typeface="Impact" pitchFamily="34" charset="0"/>
                <a:ea typeface="等线" panose="02010600030101010101" pitchFamily="2" charset="-122"/>
                <a:cs typeface="+mn-ea"/>
              </a:endParaRPr>
            </a:p>
          </p:txBody>
        </p:sp>
        <p:sp>
          <p:nvSpPr>
            <p:cNvPr id="82" name="文本框 35">
              <a:extLst>
                <a:ext uri="{FF2B5EF4-FFF2-40B4-BE49-F238E27FC236}">
                  <a16:creationId xmlns:a16="http://schemas.microsoft.com/office/drawing/2014/main" id="{6C0919AE-6B46-4FA3-BE48-BC1892F64671}"/>
                </a:ext>
              </a:extLst>
            </p:cNvPr>
            <p:cNvSpPr txBox="1">
              <a:spLocks noChangeArrowheads="1"/>
            </p:cNvSpPr>
            <p:nvPr/>
          </p:nvSpPr>
          <p:spPr bwMode="auto">
            <a:xfrm>
              <a:off x="1541465" y="4559299"/>
              <a:ext cx="1211259" cy="379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67" b="0" i="0" u="none" strike="noStrike" kern="1200" cap="none" spc="0" normalizeH="0" baseline="0" noProof="0">
                  <a:ln>
                    <a:noFill/>
                  </a:ln>
                  <a:solidFill>
                    <a:srgbClr val="969696"/>
                  </a:solidFill>
                  <a:effectLst/>
                  <a:uLnTx/>
                  <a:uFillTx/>
                  <a:latin typeface="Impact" pitchFamily="34" charset="0"/>
                  <a:ea typeface="等线" panose="02010600030101010101" pitchFamily="2" charset="-122"/>
                  <a:cs typeface="+mn-ea"/>
                </a:rPr>
                <a:t>level4</a:t>
              </a:r>
              <a:endParaRPr kumimoji="0" lang="zh-CN" altLang="en-US" sz="1867" b="0" i="0" u="none" strike="noStrike" kern="1200" cap="none" spc="0" normalizeH="0" baseline="0" noProof="0">
                <a:ln>
                  <a:noFill/>
                </a:ln>
                <a:solidFill>
                  <a:srgbClr val="969696"/>
                </a:solidFill>
                <a:effectLst/>
                <a:uLnTx/>
                <a:uFillTx/>
                <a:latin typeface="Impact" pitchFamily="34" charset="0"/>
                <a:ea typeface="等线" panose="02010600030101010101" pitchFamily="2" charset="-122"/>
                <a:cs typeface="+mn-ea"/>
              </a:endParaRPr>
            </a:p>
          </p:txBody>
        </p:sp>
      </p:grpSp>
      <p:sp>
        <p:nvSpPr>
          <p:cNvPr id="35" name="文本框 34">
            <a:extLst>
              <a:ext uri="{FF2B5EF4-FFF2-40B4-BE49-F238E27FC236}">
                <a16:creationId xmlns:a16="http://schemas.microsoft.com/office/drawing/2014/main" id="{A7F8762B-CF9F-4D67-AAC6-FB60C80055D5}"/>
              </a:ext>
            </a:extLst>
          </p:cNvPr>
          <p:cNvSpPr txBox="1"/>
          <p:nvPr/>
        </p:nvSpPr>
        <p:spPr>
          <a:xfrm>
            <a:off x="1400744" y="843484"/>
            <a:ext cx="9921702" cy="1231106"/>
          </a:xfrm>
          <a:prstGeom prst="rect">
            <a:avLst/>
          </a:prstGeom>
          <a:noFill/>
          <a:ln>
            <a:noFill/>
          </a:ln>
        </p:spPr>
        <p:txBody>
          <a:bodyPr wrap="square" rtlCol="0">
            <a:spAutoFit/>
          </a:bodyPr>
          <a:lstStyle/>
          <a:p>
            <a:pPr marL="182563" marR="0" lvl="2"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600" b="0" i="0" u="none" strike="noStrike" kern="1200" cap="none" spc="0" normalizeH="0" baseline="0" noProof="0">
                <a:ln>
                  <a:noFill/>
                </a:ln>
                <a:solidFill>
                  <a:srgbClr val="0070C0"/>
                </a:solidFill>
                <a:effectLst/>
                <a:uLnTx/>
                <a:uFillTx/>
                <a:latin typeface="Arial" panose="020B0604020202020204" pitchFamily="34" charset="0"/>
                <a:ea typeface="等线" panose="02010600030101010101" pitchFamily="2" charset="-122"/>
                <a:cs typeface="Arial" panose="020B0604020202020204" pitchFamily="34" charset="0"/>
              </a:rPr>
              <a:t>CN involvement could be </a:t>
            </a:r>
            <a:r>
              <a:rPr kumimoji="0" lang="en-US" altLang="zh-CN" sz="1600" b="1" i="0" u="sng" strike="noStrike" kern="1200" cap="none" spc="0" normalizeH="0" baseline="0" noProof="0">
                <a:ln>
                  <a:noFill/>
                </a:ln>
                <a:solidFill>
                  <a:srgbClr val="0070C0"/>
                </a:solidFill>
                <a:effectLst/>
                <a:uLnTx/>
                <a:uFillTx/>
                <a:latin typeface="Arial" panose="020B0604020202020204" pitchFamily="34" charset="0"/>
                <a:ea typeface="等线" panose="02010600030101010101" pitchFamily="2" charset="-122"/>
                <a:cs typeface="Arial" panose="020B0604020202020204" pitchFamily="34" charset="0"/>
              </a:rPr>
              <a:t>optional</a:t>
            </a:r>
            <a:r>
              <a:rPr kumimoji="0" lang="en-US" altLang="zh-CN" sz="1600" b="0" i="0" u="none" strike="noStrike" kern="1200" cap="none" spc="0" normalizeH="0" baseline="0" noProof="0">
                <a:ln>
                  <a:noFill/>
                </a:ln>
                <a:solidFill>
                  <a:srgbClr val="0070C0"/>
                </a:solidFill>
                <a:effectLst/>
                <a:uLnTx/>
                <a:uFillTx/>
                <a:latin typeface="Arial" panose="020B0604020202020204" pitchFamily="34" charset="0"/>
                <a:ea typeface="等线" panose="02010600030101010101" pitchFamily="2" charset="-122"/>
                <a:cs typeface="Arial" panose="020B0604020202020204" pitchFamily="34" charset="0"/>
              </a:rPr>
              <a:t> to connect reader and 3rd party App</a:t>
            </a:r>
          </a:p>
          <a:p>
            <a:pPr marL="639763" marR="0" lvl="3"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600" b="0" i="0" u="none" strike="noStrike" kern="1200" cap="none" spc="0" normalizeH="0" baseline="0" noProof="0">
                <a:ln>
                  <a:noFill/>
                </a:ln>
                <a:solidFill>
                  <a:srgbClr val="0070C0"/>
                </a:solidFill>
                <a:effectLst/>
                <a:uLnTx/>
                <a:uFillTx/>
                <a:latin typeface="Arial" panose="020B0604020202020204" pitchFamily="34" charset="0"/>
                <a:ea typeface="等线" panose="02010600030101010101" pitchFamily="2" charset="-122"/>
                <a:cs typeface="Arial" panose="020B0604020202020204" pitchFamily="34" charset="0"/>
              </a:rPr>
              <a:t>However, at least in the 3</a:t>
            </a:r>
            <a:r>
              <a:rPr kumimoji="0" lang="en-US" altLang="zh-CN" sz="1600" b="0" i="0" u="none" strike="noStrike" kern="1200" cap="none" spc="0" normalizeH="0" baseline="30000" noProof="0">
                <a:ln>
                  <a:noFill/>
                </a:ln>
                <a:solidFill>
                  <a:srgbClr val="0070C0"/>
                </a:solidFill>
                <a:effectLst/>
                <a:uLnTx/>
                <a:uFillTx/>
                <a:latin typeface="Arial" panose="020B0604020202020204" pitchFamily="34" charset="0"/>
                <a:ea typeface="等线" panose="02010600030101010101" pitchFamily="2" charset="-122"/>
                <a:cs typeface="Arial" panose="020B0604020202020204" pitchFamily="34" charset="0"/>
              </a:rPr>
              <a:t>rd</a:t>
            </a:r>
            <a:r>
              <a:rPr kumimoji="0" lang="en-US" altLang="zh-CN" sz="1600" b="0" i="0" u="none" strike="noStrike" kern="1200" cap="none" spc="0" normalizeH="0" baseline="0" noProof="0">
                <a:ln>
                  <a:noFill/>
                </a:ln>
                <a:solidFill>
                  <a:srgbClr val="0070C0"/>
                </a:solidFill>
                <a:effectLst/>
                <a:uLnTx/>
                <a:uFillTx/>
                <a:latin typeface="Arial" panose="020B0604020202020204" pitchFamily="34" charset="0"/>
                <a:ea typeface="等线" panose="02010600030101010101" pitchFamily="2" charset="-122"/>
                <a:cs typeface="Arial" panose="020B0604020202020204" pitchFamily="34" charset="0"/>
              </a:rPr>
              <a:t> party request scenario, CN behavior needs to be discussed</a:t>
            </a:r>
          </a:p>
          <a:p>
            <a:pPr marL="182563" marR="0" lvl="2"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600" b="0" i="0" u="none" strike="noStrike" kern="1200" cap="none" spc="0" normalizeH="0" baseline="0" noProof="0">
                <a:ln>
                  <a:noFill/>
                </a:ln>
                <a:solidFill>
                  <a:srgbClr val="0070C0"/>
                </a:solidFill>
                <a:effectLst/>
                <a:uLnTx/>
                <a:uFillTx/>
                <a:latin typeface="Arial" panose="020B0604020202020204" pitchFamily="34" charset="0"/>
                <a:ea typeface="等线" panose="02010600030101010101" pitchFamily="2" charset="-122"/>
                <a:cs typeface="Arial" panose="020B0604020202020204" pitchFamily="34" charset="0"/>
              </a:rPr>
              <a:t>Different involvement levels can be considered</a:t>
            </a:r>
          </a:p>
          <a:p>
            <a:pPr marL="182563" marR="0" lvl="2"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600" b="0" i="0" u="none" strike="noStrike" kern="1200" cap="none" spc="0" normalizeH="0" baseline="0" noProof="0">
                <a:ln>
                  <a:noFill/>
                </a:ln>
                <a:solidFill>
                  <a:srgbClr val="0070C0"/>
                </a:solidFill>
                <a:effectLst/>
                <a:uLnTx/>
                <a:uFillTx/>
                <a:latin typeface="Arial" panose="020B0604020202020204" pitchFamily="34" charset="0"/>
                <a:ea typeface="等线" panose="02010600030101010101" pitchFamily="2" charset="-122"/>
                <a:cs typeface="Arial" panose="020B0604020202020204" pitchFamily="34" charset="0"/>
              </a:rPr>
              <a:t>Phase1 study focus on level1 or level2 </a:t>
            </a:r>
          </a:p>
        </p:txBody>
      </p:sp>
      <p:sp>
        <p:nvSpPr>
          <p:cNvPr id="2" name="矩形 1">
            <a:extLst>
              <a:ext uri="{FF2B5EF4-FFF2-40B4-BE49-F238E27FC236}">
                <a16:creationId xmlns:a16="http://schemas.microsoft.com/office/drawing/2014/main" id="{2E8E9E29-B6D8-4B80-9B1C-1B90D972548E}"/>
              </a:ext>
            </a:extLst>
          </p:cNvPr>
          <p:cNvSpPr/>
          <p:nvPr/>
        </p:nvSpPr>
        <p:spPr>
          <a:xfrm>
            <a:off x="518500" y="2329841"/>
            <a:ext cx="11392527" cy="223397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94393981"/>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椭圆 41">
            <a:extLst>
              <a:ext uri="{FF2B5EF4-FFF2-40B4-BE49-F238E27FC236}">
                <a16:creationId xmlns:a16="http://schemas.microsoft.com/office/drawing/2014/main" id="{B48431BA-7A7C-491E-84AA-E042A8F49486}"/>
              </a:ext>
            </a:extLst>
          </p:cNvPr>
          <p:cNvSpPr/>
          <p:nvPr/>
        </p:nvSpPr>
        <p:spPr>
          <a:xfrm>
            <a:off x="1989034" y="2578226"/>
            <a:ext cx="2235676" cy="2235676"/>
          </a:xfrm>
          <a:prstGeom prst="ellipse">
            <a:avLst/>
          </a:prstGeom>
          <a:noFill/>
          <a:ln w="9525" cap="flat" cmpd="sng" algn="ctr">
            <a:solidFill>
              <a:sysClr val="window" lastClr="FFFFFF">
                <a:lumMod val="7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43" name="椭圆 42">
            <a:extLst>
              <a:ext uri="{FF2B5EF4-FFF2-40B4-BE49-F238E27FC236}">
                <a16:creationId xmlns:a16="http://schemas.microsoft.com/office/drawing/2014/main" id="{B3D091B8-7404-4599-BF0A-2ECD0EC566EC}"/>
              </a:ext>
            </a:extLst>
          </p:cNvPr>
          <p:cNvSpPr/>
          <p:nvPr/>
        </p:nvSpPr>
        <p:spPr>
          <a:xfrm>
            <a:off x="2249135" y="2824389"/>
            <a:ext cx="1743351" cy="1743351"/>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44" name="文本框 5">
            <a:extLst>
              <a:ext uri="{FF2B5EF4-FFF2-40B4-BE49-F238E27FC236}">
                <a16:creationId xmlns:a16="http://schemas.microsoft.com/office/drawing/2014/main" id="{6A6AF16A-3C4D-41AA-9A29-F8B04CEBF5CD}"/>
              </a:ext>
            </a:extLst>
          </p:cNvPr>
          <p:cNvSpPr txBox="1">
            <a:spLocks noChangeArrowheads="1"/>
          </p:cNvSpPr>
          <p:nvPr/>
        </p:nvSpPr>
        <p:spPr bwMode="auto">
          <a:xfrm>
            <a:off x="2213898" y="3142065"/>
            <a:ext cx="1771639"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6400" b="1" i="0" u="none" strike="noStrike" kern="1200" cap="none" spc="0" normalizeH="0" baseline="0" noProof="0">
                <a:ln>
                  <a:noFill/>
                </a:ln>
                <a:solidFill>
                  <a:prstClr val="white"/>
                </a:solidFill>
                <a:effectLst/>
                <a:uLnTx/>
                <a:uFillTx/>
                <a:latin typeface="方正兰亭黑_GBK"/>
                <a:ea typeface="方正兰亭黑_GBK"/>
                <a:cs typeface="Arial" panose="020B0604020202020204" pitchFamily="34" charset="0"/>
              </a:rPr>
              <a:t>R19</a:t>
            </a:r>
            <a:endParaRPr kumimoji="0" lang="zh-CN" altLang="en-US" sz="6400" b="1" i="0" u="none" strike="noStrike" kern="1200" cap="none" spc="0" normalizeH="0" baseline="0" noProof="0">
              <a:ln>
                <a:noFill/>
              </a:ln>
              <a:solidFill>
                <a:prstClr val="white"/>
              </a:solidFill>
              <a:effectLst/>
              <a:uLnTx/>
              <a:uFillTx/>
              <a:latin typeface="方正兰亭黑_GBK"/>
              <a:ea typeface="方正兰亭黑_GBK"/>
              <a:cs typeface="Arial" panose="020B0604020202020204" pitchFamily="34" charset="0"/>
            </a:endParaRPr>
          </a:p>
        </p:txBody>
      </p:sp>
      <p:sp>
        <p:nvSpPr>
          <p:cNvPr id="45" name="文本框 5">
            <a:extLst>
              <a:ext uri="{FF2B5EF4-FFF2-40B4-BE49-F238E27FC236}">
                <a16:creationId xmlns:a16="http://schemas.microsoft.com/office/drawing/2014/main" id="{F61FDA01-78B9-489D-B6C3-2EBA450E8F76}"/>
              </a:ext>
            </a:extLst>
          </p:cNvPr>
          <p:cNvSpPr txBox="1">
            <a:spLocks noChangeArrowheads="1"/>
          </p:cNvSpPr>
          <p:nvPr/>
        </p:nvSpPr>
        <p:spPr bwMode="auto">
          <a:xfrm>
            <a:off x="4673078" y="2761338"/>
            <a:ext cx="6884905" cy="2144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667" b="0" i="0" u="none" strike="noStrike" kern="1200" cap="none" spc="0" normalizeH="0" baseline="0" noProof="0" dirty="0">
                <a:ln>
                  <a:noFill/>
                </a:ln>
                <a:solidFill>
                  <a:srgbClr val="27506E"/>
                </a:solidFill>
                <a:effectLst/>
                <a:uLnTx/>
                <a:uFillTx/>
                <a:latin typeface="方正兰亭黑_GBK"/>
                <a:ea typeface="方正兰亭黑_GBK"/>
                <a:cs typeface="Arial" panose="020B0604020202020204" pitchFamily="34" charset="0"/>
              </a:rPr>
              <a:t>FS_ALML_5GS: </a:t>
            </a:r>
            <a:r>
              <a:rPr kumimoji="0" lang="en-US" altLang="zh-CN" sz="2667" b="0" i="0" u="none" strike="noStrike" kern="1200" cap="none" spc="0" normalizeH="0" baseline="0" noProof="0" dirty="0" err="1">
                <a:ln>
                  <a:noFill/>
                </a:ln>
                <a:solidFill>
                  <a:srgbClr val="27506E"/>
                </a:solidFill>
                <a:effectLst/>
                <a:uLnTx/>
                <a:uFillTx/>
                <a:latin typeface="方正兰亭黑_GBK"/>
                <a:ea typeface="方正兰亭黑_GBK"/>
                <a:cs typeface="Arial" panose="020B0604020202020204" pitchFamily="34" charset="0"/>
              </a:rPr>
              <a:t>AIML</a:t>
            </a:r>
            <a:r>
              <a:rPr kumimoji="0" lang="en-US" altLang="zh-CN" sz="2667" b="0" i="0" u="none" strike="noStrike" kern="1200" cap="none" spc="0" normalizeH="0" baseline="0" noProof="0" dirty="0">
                <a:ln>
                  <a:noFill/>
                </a:ln>
                <a:solidFill>
                  <a:srgbClr val="27506E"/>
                </a:solidFill>
                <a:effectLst/>
                <a:uLnTx/>
                <a:uFillTx/>
                <a:latin typeface="方正兰亭黑_GBK"/>
                <a:ea typeface="方正兰亭黑_GBK"/>
                <a:cs typeface="Arial" panose="020B0604020202020204" pitchFamily="34" charset="0"/>
              </a:rPr>
              <a:t> for 5GS Service to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667" b="0" i="0" u="none" strike="noStrike" kern="1200" cap="none" spc="0" normalizeH="0" baseline="0" noProof="0" dirty="0">
                <a:ln>
                  <a:noFill/>
                </a:ln>
                <a:solidFill>
                  <a:srgbClr val="27506E"/>
                </a:solidFill>
                <a:effectLst/>
                <a:uLnTx/>
                <a:uFillTx/>
                <a:latin typeface="方正兰亭黑_GBK"/>
                <a:ea typeface="方正兰亭黑_GBK"/>
                <a:cs typeface="Arial" panose="020B0604020202020204" pitchFamily="34" charset="0"/>
              </a:rPr>
              <a:t>enable 5GC and Air </a:t>
            </a:r>
            <a:r>
              <a:rPr lang="en-US" altLang="zh-CN" sz="2667" dirty="0">
                <a:solidFill>
                  <a:srgbClr val="27506E"/>
                </a:solidFill>
                <a:latin typeface="方正兰亭黑_GBK"/>
                <a:ea typeface="方正兰亭黑_GBK"/>
              </a:rPr>
              <a:t>In</a:t>
            </a:r>
            <a:r>
              <a:rPr kumimoji="0" lang="en-US" altLang="zh-CN" sz="2667" b="0" i="0" u="none" strike="noStrike" kern="1200" cap="none" spc="0" normalizeH="0" baseline="0" noProof="0" dirty="0" err="1">
                <a:ln>
                  <a:noFill/>
                </a:ln>
                <a:solidFill>
                  <a:srgbClr val="27506E"/>
                </a:solidFill>
                <a:effectLst/>
                <a:uLnTx/>
                <a:uFillTx/>
                <a:latin typeface="方正兰亭黑_GBK"/>
                <a:ea typeface="方正兰亭黑_GBK"/>
                <a:cs typeface="Arial" panose="020B0604020202020204" pitchFamily="34" charset="0"/>
              </a:rPr>
              <a:t>terface</a:t>
            </a:r>
            <a:r>
              <a:rPr kumimoji="0" lang="en-US" altLang="zh-CN" sz="2667" b="0" i="0" u="none" strike="noStrike" kern="1200" cap="none" spc="0" normalizeH="0" baseline="0" noProof="0" dirty="0">
                <a:ln>
                  <a:noFill/>
                </a:ln>
                <a:solidFill>
                  <a:srgbClr val="27506E"/>
                </a:solidFill>
                <a:effectLst/>
                <a:uLnTx/>
                <a:uFillTx/>
                <a:latin typeface="方正兰亭黑_GBK"/>
                <a:ea typeface="方正兰亭黑_GBK"/>
                <a:cs typeface="Arial" panose="020B0604020202020204" pitchFamily="34" charset="0"/>
              </a:rPr>
              <a:t> Intelligence</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2667" b="0" i="0" u="none" strike="noStrike" kern="1200" cap="none" spc="0" normalizeH="0" baseline="0" noProof="0" dirty="0">
              <a:ln>
                <a:noFill/>
              </a:ln>
              <a:solidFill>
                <a:srgbClr val="27506E"/>
              </a:solidFill>
              <a:effectLst/>
              <a:uLnTx/>
              <a:uFillTx/>
              <a:latin typeface="方正兰亭黑_GBK"/>
              <a:ea typeface="方正兰亭黑_GBK"/>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2667" b="0" i="0" u="none" strike="noStrike" kern="1200" cap="none" spc="0" normalizeH="0" baseline="0" noProof="0" dirty="0">
              <a:ln>
                <a:noFill/>
              </a:ln>
              <a:solidFill>
                <a:srgbClr val="27506E"/>
              </a:solidFill>
              <a:effectLst/>
              <a:uLnTx/>
              <a:uFillTx/>
              <a:latin typeface="方正兰亭黑_GBK"/>
              <a:ea typeface="方正兰亭黑_GBK"/>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2667" b="0" i="0" u="none" strike="noStrike" kern="1200" cap="none" spc="0" normalizeH="0" baseline="0" noProof="0" dirty="0">
              <a:ln>
                <a:noFill/>
              </a:ln>
              <a:solidFill>
                <a:srgbClr val="27506E"/>
              </a:solidFill>
              <a:effectLst/>
              <a:uLnTx/>
              <a:uFillTx/>
              <a:latin typeface="方正兰亭黑_GBK"/>
              <a:ea typeface="方正兰亭黑_GBK"/>
              <a:cs typeface="Arial" panose="020B0604020202020204" pitchFamily="34" charset="0"/>
            </a:endParaRPr>
          </a:p>
        </p:txBody>
      </p:sp>
      <p:sp>
        <p:nvSpPr>
          <p:cNvPr id="49" name="矩形 48">
            <a:extLst>
              <a:ext uri="{FF2B5EF4-FFF2-40B4-BE49-F238E27FC236}">
                <a16:creationId xmlns:a16="http://schemas.microsoft.com/office/drawing/2014/main" id="{84887974-2D02-4A3D-8002-5573FE0AD73F}"/>
              </a:ext>
            </a:extLst>
          </p:cNvPr>
          <p:cNvSpPr/>
          <p:nvPr/>
        </p:nvSpPr>
        <p:spPr>
          <a:xfrm>
            <a:off x="4772663" y="4233362"/>
            <a:ext cx="1953257" cy="407489"/>
          </a:xfrm>
          <a:prstGeom prst="rect">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a:ln>
                  <a:noFill/>
                </a:ln>
                <a:solidFill>
                  <a:prstClr val="white"/>
                </a:solidFill>
                <a:effectLst/>
                <a:uLnTx/>
                <a:uFillTx/>
                <a:latin typeface="Arial" panose="020B0604020202020204"/>
                <a:ea typeface="等线" panose="02010600030101010101" pitchFamily="2" charset="-122"/>
                <a:cs typeface="Arial" panose="020B0604020202020204" pitchFamily="34" charset="0"/>
              </a:rPr>
              <a:t>SA2/RAN</a:t>
            </a:r>
            <a:endParaRPr kumimoji="0" lang="zh-CN" altLang="en-US" sz="1600" b="0" i="0" u="none" strike="noStrike" kern="0" cap="none" spc="0" normalizeH="0" baseline="0" noProof="0">
              <a:ln>
                <a:noFill/>
              </a:ln>
              <a:solidFill>
                <a:prstClr val="white"/>
              </a:solidFill>
              <a:effectLst/>
              <a:uLnTx/>
              <a:uFillTx/>
              <a:latin typeface="Arial" panose="020B0604020202020204"/>
              <a:ea typeface="等线" panose="02010600030101010101" pitchFamily="2" charset="-122"/>
              <a:cs typeface="Arial" panose="020B0604020202020204" pitchFamily="34" charset="0"/>
            </a:endParaRPr>
          </a:p>
        </p:txBody>
      </p:sp>
      <p:sp>
        <p:nvSpPr>
          <p:cNvPr id="50" name="椭圆 49">
            <a:extLst>
              <a:ext uri="{FF2B5EF4-FFF2-40B4-BE49-F238E27FC236}">
                <a16:creationId xmlns:a16="http://schemas.microsoft.com/office/drawing/2014/main" id="{91E90A78-9643-4C67-85CD-8004D8DBBDE4}"/>
              </a:ext>
            </a:extLst>
          </p:cNvPr>
          <p:cNvSpPr/>
          <p:nvPr/>
        </p:nvSpPr>
        <p:spPr>
          <a:xfrm>
            <a:off x="3697242" y="2592797"/>
            <a:ext cx="520689" cy="520689"/>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51" name="椭圆 50">
            <a:extLst>
              <a:ext uri="{FF2B5EF4-FFF2-40B4-BE49-F238E27FC236}">
                <a16:creationId xmlns:a16="http://schemas.microsoft.com/office/drawing/2014/main" id="{3096A17F-1CC9-4577-97FE-182A7DC1CEAC}"/>
              </a:ext>
            </a:extLst>
          </p:cNvPr>
          <p:cNvSpPr/>
          <p:nvPr/>
        </p:nvSpPr>
        <p:spPr>
          <a:xfrm>
            <a:off x="1889481" y="3015197"/>
            <a:ext cx="382375" cy="382375"/>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52" name="椭圆 51">
            <a:extLst>
              <a:ext uri="{FF2B5EF4-FFF2-40B4-BE49-F238E27FC236}">
                <a16:creationId xmlns:a16="http://schemas.microsoft.com/office/drawing/2014/main" id="{2A529BE5-B9B3-456C-90A0-AA29722BDF1D}"/>
              </a:ext>
            </a:extLst>
          </p:cNvPr>
          <p:cNvSpPr/>
          <p:nvPr/>
        </p:nvSpPr>
        <p:spPr>
          <a:xfrm>
            <a:off x="1698293" y="4863033"/>
            <a:ext cx="213793" cy="213793"/>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53" name="椭圆 52">
            <a:extLst>
              <a:ext uri="{FF2B5EF4-FFF2-40B4-BE49-F238E27FC236}">
                <a16:creationId xmlns:a16="http://schemas.microsoft.com/office/drawing/2014/main" id="{3D1C6D1F-621F-44EF-9415-BC5410BC06A6}"/>
              </a:ext>
            </a:extLst>
          </p:cNvPr>
          <p:cNvSpPr/>
          <p:nvPr/>
        </p:nvSpPr>
        <p:spPr>
          <a:xfrm>
            <a:off x="2249135" y="4410935"/>
            <a:ext cx="294040" cy="294040"/>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54" name="椭圆 53">
            <a:extLst>
              <a:ext uri="{FF2B5EF4-FFF2-40B4-BE49-F238E27FC236}">
                <a16:creationId xmlns:a16="http://schemas.microsoft.com/office/drawing/2014/main" id="{464BF8ED-4F25-4695-980C-EC0679249FC2}"/>
              </a:ext>
            </a:extLst>
          </p:cNvPr>
          <p:cNvSpPr/>
          <p:nvPr/>
        </p:nvSpPr>
        <p:spPr>
          <a:xfrm>
            <a:off x="4021772" y="3972331"/>
            <a:ext cx="304395" cy="304395"/>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55" name="椭圆 54">
            <a:extLst>
              <a:ext uri="{FF2B5EF4-FFF2-40B4-BE49-F238E27FC236}">
                <a16:creationId xmlns:a16="http://schemas.microsoft.com/office/drawing/2014/main" id="{ACDE4167-759C-47CD-BE54-CD7CA9AAD618}"/>
              </a:ext>
            </a:extLst>
          </p:cNvPr>
          <p:cNvSpPr/>
          <p:nvPr/>
        </p:nvSpPr>
        <p:spPr>
          <a:xfrm>
            <a:off x="3786429" y="4799329"/>
            <a:ext cx="206056" cy="206056"/>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56" name="椭圆 55">
            <a:extLst>
              <a:ext uri="{FF2B5EF4-FFF2-40B4-BE49-F238E27FC236}">
                <a16:creationId xmlns:a16="http://schemas.microsoft.com/office/drawing/2014/main" id="{4252DA63-044F-4EDE-B5E5-8138349E2F1A}"/>
              </a:ext>
            </a:extLst>
          </p:cNvPr>
          <p:cNvSpPr/>
          <p:nvPr/>
        </p:nvSpPr>
        <p:spPr>
          <a:xfrm>
            <a:off x="1669784" y="3972331"/>
            <a:ext cx="132944" cy="132944"/>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Tree>
    <p:extLst>
      <p:ext uri="{BB962C8B-B14F-4D97-AF65-F5344CB8AC3E}">
        <p14:creationId xmlns:p14="http://schemas.microsoft.com/office/powerpoint/2010/main" val="1560175972"/>
      </p:ext>
    </p:extLst>
  </p:cSld>
  <p:clrMapOvr>
    <a:masterClrMapping/>
  </p:clrMapOvr>
  <p:transition spd="slow">
    <p:push dir="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5"/>
          <p:cNvSpPr txBox="1">
            <a:spLocks noChangeArrowheads="1"/>
          </p:cNvSpPr>
          <p:nvPr/>
        </p:nvSpPr>
        <p:spPr bwMode="auto">
          <a:xfrm>
            <a:off x="1400744" y="379242"/>
            <a:ext cx="9686356" cy="748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133" b="0" i="0" u="none" strike="noStrike" kern="1200" cap="none" spc="0" normalizeH="0" baseline="0" noProof="0">
                <a:ln>
                  <a:noFill/>
                </a:ln>
                <a:solidFill>
                  <a:srgbClr val="4472C4"/>
                </a:solidFill>
                <a:effectLst/>
                <a:uLnTx/>
                <a:uFillTx/>
                <a:latin typeface="Arial" panose="020B0604020202020204" pitchFamily="34" charset="0"/>
                <a:ea typeface="方正兰亭黑_GBK"/>
                <a:cs typeface="Arial" panose="020B0604020202020204" pitchFamily="34" charset="0"/>
              </a:rPr>
              <a:t>Ambient IOT:  Architecture</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2133" b="0" i="0" u="none" strike="noStrike" kern="1200" cap="none" spc="0" normalizeH="0" baseline="0" noProof="0">
              <a:ln>
                <a:noFill/>
              </a:ln>
              <a:solidFill>
                <a:srgbClr val="4472C4"/>
              </a:solidFill>
              <a:effectLst/>
              <a:uLnTx/>
              <a:uFillTx/>
              <a:latin typeface="Arial" panose="020B0604020202020204" pitchFamily="34" charset="0"/>
              <a:ea typeface="方正兰亭黑_GBK"/>
              <a:cs typeface="Arial" panose="020B0604020202020204" pitchFamily="34" charset="0"/>
            </a:endParaRPr>
          </a:p>
        </p:txBody>
      </p:sp>
      <p:sp>
        <p:nvSpPr>
          <p:cNvPr id="21" name="文本框 5"/>
          <p:cNvSpPr txBox="1">
            <a:spLocks noChangeArrowheads="1"/>
          </p:cNvSpPr>
          <p:nvPr/>
        </p:nvSpPr>
        <p:spPr bwMode="auto">
          <a:xfrm>
            <a:off x="560032" y="371223"/>
            <a:ext cx="55976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方正兰亭黑_GBK"/>
                <a:ea typeface="方正兰亭黑_GBK"/>
                <a:cs typeface="Arial" panose="020B0604020202020204" pitchFamily="34" charset="0"/>
              </a:rPr>
              <a:t>R19</a:t>
            </a:r>
            <a:endParaRPr kumimoji="0" lang="zh-CN" altLang="en-US" sz="1600" b="0" i="0" u="none" strike="noStrike" kern="1200" cap="none" spc="0" normalizeH="0" baseline="0" noProof="0">
              <a:ln>
                <a:noFill/>
              </a:ln>
              <a:solidFill>
                <a:prstClr val="white"/>
              </a:solidFill>
              <a:effectLst/>
              <a:uLnTx/>
              <a:uFillTx/>
              <a:latin typeface="方正兰亭黑_GBK"/>
              <a:ea typeface="方正兰亭黑_GBK"/>
              <a:cs typeface="Arial" panose="020B0604020202020204" pitchFamily="34" charset="0"/>
            </a:endParaRPr>
          </a:p>
        </p:txBody>
      </p:sp>
      <p:sp>
        <p:nvSpPr>
          <p:cNvPr id="7" name="文本框 5">
            <a:extLst>
              <a:ext uri="{FF2B5EF4-FFF2-40B4-BE49-F238E27FC236}">
                <a16:creationId xmlns:a16="http://schemas.microsoft.com/office/drawing/2014/main" id="{7E9ED820-47BB-428E-AD9B-14DE5512DBDE}"/>
              </a:ext>
            </a:extLst>
          </p:cNvPr>
          <p:cNvSpPr txBox="1">
            <a:spLocks noChangeArrowheads="1"/>
          </p:cNvSpPr>
          <p:nvPr/>
        </p:nvSpPr>
        <p:spPr bwMode="auto">
          <a:xfrm>
            <a:off x="0" y="1409126"/>
            <a:ext cx="664457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marL="182563" marR="0" lvl="2"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400" b="0" i="0" u="none" strike="noStrike" kern="1200" cap="none" spc="0" normalizeH="0" baseline="0" noProof="0" dirty="0">
                <a:ln>
                  <a:noFill/>
                </a:ln>
                <a:solidFill>
                  <a:srgbClr val="4472C4"/>
                </a:solidFill>
                <a:effectLst/>
                <a:uLnTx/>
                <a:uFillTx/>
                <a:latin typeface="方正兰亭黑_GBK"/>
                <a:ea typeface="方正兰亭黑_GBK"/>
                <a:cs typeface="Arial" panose="020B0604020202020204" pitchFamily="34" charset="0"/>
              </a:rPr>
              <a:t>“UE as reader”: left is reader, </a:t>
            </a:r>
            <a:r>
              <a:rPr kumimoji="0" lang="en-US" altLang="zh-CN" sz="1400" b="0" i="0" u="none" strike="noStrike" kern="1200" cap="none" spc="0" normalizeH="0" baseline="0" noProof="0" dirty="0">
                <a:ln>
                  <a:noFill/>
                </a:ln>
                <a:solidFill>
                  <a:srgbClr val="4472C4"/>
                </a:solidFill>
                <a:effectLst/>
                <a:uLnTx/>
                <a:uFillTx/>
                <a:latin typeface="方正兰亭黑_GBK"/>
                <a:ea typeface="方正宋刻本秀楷简体" panose="02000000000000000000" pitchFamily="2" charset="-122"/>
                <a:cs typeface="Arial" panose="020B0604020202020204" pitchFamily="34" charset="0"/>
              </a:rPr>
              <a:t>right connecting to 5GC in UE</a:t>
            </a:r>
            <a:r>
              <a:rPr kumimoji="0" lang="en-US" altLang="zh-CN" sz="1400" b="0" i="0" u="none" strike="noStrike" kern="1200" cap="none" spc="0" normalizeH="0" baseline="0" noProof="0" dirty="0">
                <a:ln>
                  <a:noFill/>
                </a:ln>
                <a:solidFill>
                  <a:srgbClr val="4472C4"/>
                </a:solidFill>
                <a:effectLst/>
                <a:uLnTx/>
                <a:uFillTx/>
                <a:latin typeface="等线 Light" panose="020F0302020204030204"/>
                <a:ea typeface="方正宋刻本秀楷简体" panose="02000000000000000000" pitchFamily="2" charset="-122"/>
                <a:cs typeface="Arial" panose="020B0604020202020204" pitchFamily="34" charset="0"/>
              </a:rPr>
              <a:t>’</a:t>
            </a:r>
            <a:r>
              <a:rPr kumimoji="0" lang="en-US" altLang="zh-CN" sz="1400" b="0" i="0" u="none" strike="noStrike" kern="1200" cap="none" spc="0" normalizeH="0" baseline="0" noProof="0" dirty="0">
                <a:ln>
                  <a:noFill/>
                </a:ln>
                <a:solidFill>
                  <a:srgbClr val="4472C4"/>
                </a:solidFill>
                <a:effectLst/>
                <a:uLnTx/>
                <a:uFillTx/>
                <a:latin typeface="方正兰亭黑_GBK"/>
                <a:ea typeface="方正宋刻本秀楷简体" panose="02000000000000000000" pitchFamily="2" charset="-122"/>
                <a:cs typeface="Arial" panose="020B0604020202020204" pitchFamily="34" charset="0"/>
              </a:rPr>
              <a:t>s way</a:t>
            </a:r>
            <a:endParaRPr kumimoji="0" lang="en-US" altLang="zh-CN" sz="1400" b="0" i="0" u="none" strike="noStrike" kern="1200" cap="none" spc="0" normalizeH="0" baseline="0" noProof="0" dirty="0">
              <a:ln>
                <a:noFill/>
              </a:ln>
              <a:solidFill>
                <a:srgbClr val="4472C4"/>
              </a:solidFill>
              <a:effectLst/>
              <a:uLnTx/>
              <a:uFillTx/>
              <a:latin typeface="方正兰亭黑_GBK"/>
              <a:ea typeface="方正兰亭黑_GBK"/>
              <a:cs typeface="Arial" panose="020B0604020202020204" pitchFamily="34" charset="0"/>
            </a:endParaRPr>
          </a:p>
        </p:txBody>
      </p:sp>
      <p:sp>
        <p:nvSpPr>
          <p:cNvPr id="8" name="文本框 5">
            <a:extLst>
              <a:ext uri="{FF2B5EF4-FFF2-40B4-BE49-F238E27FC236}">
                <a16:creationId xmlns:a16="http://schemas.microsoft.com/office/drawing/2014/main" id="{47679D60-00B3-4340-8DA4-90F0D351DB7E}"/>
              </a:ext>
            </a:extLst>
          </p:cNvPr>
          <p:cNvSpPr txBox="1">
            <a:spLocks noChangeArrowheads="1"/>
          </p:cNvSpPr>
          <p:nvPr/>
        </p:nvSpPr>
        <p:spPr bwMode="auto">
          <a:xfrm>
            <a:off x="0" y="4173286"/>
            <a:ext cx="77898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marL="182563" marR="0" lvl="2"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400" b="0" i="0" u="none" strike="noStrike" kern="1200" cap="none" spc="0" normalizeH="0" baseline="0" noProof="0" dirty="0">
                <a:ln>
                  <a:noFill/>
                </a:ln>
                <a:solidFill>
                  <a:srgbClr val="4472C4"/>
                </a:solidFill>
                <a:effectLst/>
                <a:uLnTx/>
                <a:uFillTx/>
                <a:latin typeface="方正兰亭黑_GBK"/>
                <a:ea typeface="方正宋刻本秀楷简体" panose="02000000000000000000" pitchFamily="2" charset="-122"/>
                <a:cs typeface="Arial" panose="020B0604020202020204" pitchFamily="34" charset="0"/>
              </a:rPr>
              <a:t>“Base Station as reader”: left is reader, right connecting to 5GC in Base Station</a:t>
            </a:r>
            <a:r>
              <a:rPr kumimoji="0" lang="en-US" altLang="zh-CN" sz="1400" b="0" i="0" u="none" strike="noStrike" kern="1200" cap="none" spc="0" normalizeH="0" baseline="0" noProof="0" dirty="0">
                <a:ln>
                  <a:noFill/>
                </a:ln>
                <a:solidFill>
                  <a:srgbClr val="4472C4"/>
                </a:solidFill>
                <a:effectLst/>
                <a:uLnTx/>
                <a:uFillTx/>
                <a:latin typeface="等线" panose="020F0502020204030204"/>
                <a:ea typeface="方正宋刻本秀楷简体" panose="02000000000000000000" pitchFamily="2" charset="-122"/>
                <a:cs typeface="Arial" panose="020B0604020202020204" pitchFamily="34" charset="0"/>
              </a:rPr>
              <a:t>’</a:t>
            </a:r>
            <a:r>
              <a:rPr kumimoji="0" lang="en-US" altLang="zh-CN" sz="1400" b="0" i="0" u="none" strike="noStrike" kern="1200" cap="none" spc="0" normalizeH="0" baseline="0" noProof="0" dirty="0">
                <a:ln>
                  <a:noFill/>
                </a:ln>
                <a:solidFill>
                  <a:srgbClr val="4472C4"/>
                </a:solidFill>
                <a:effectLst/>
                <a:uLnTx/>
                <a:uFillTx/>
                <a:latin typeface="方正兰亭黑_GBK"/>
                <a:ea typeface="方正宋刻本秀楷简体" panose="02000000000000000000" pitchFamily="2" charset="-122"/>
                <a:cs typeface="Arial" panose="020B0604020202020204" pitchFamily="34" charset="0"/>
              </a:rPr>
              <a:t>s way</a:t>
            </a:r>
          </a:p>
        </p:txBody>
      </p:sp>
      <p:sp>
        <p:nvSpPr>
          <p:cNvPr id="16" name="文本框 15">
            <a:extLst>
              <a:ext uri="{FF2B5EF4-FFF2-40B4-BE49-F238E27FC236}">
                <a16:creationId xmlns:a16="http://schemas.microsoft.com/office/drawing/2014/main" id="{643868BA-DE52-42C8-85ED-7355BF87D534}"/>
              </a:ext>
            </a:extLst>
          </p:cNvPr>
          <p:cNvSpPr txBox="1"/>
          <p:nvPr/>
        </p:nvSpPr>
        <p:spPr>
          <a:xfrm>
            <a:off x="6820151" y="2063365"/>
            <a:ext cx="5150878" cy="4811574"/>
          </a:xfrm>
          <a:prstGeom prst="rect">
            <a:avLst/>
          </a:prstGeom>
          <a:noFill/>
        </p:spPr>
        <p:txBody>
          <a:bodyPr wrap="square" rtlCol="0">
            <a:spAutoFit/>
          </a:bodyPr>
          <a:lstStyle/>
          <a:p>
            <a:pPr marL="182563" marR="0" lvl="2"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800" b="0" i="0" u="none" strike="noStrike" kern="1200" cap="none" spc="0" normalizeH="0" baseline="0" noProof="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CN impact for Ambient IOT </a:t>
            </a:r>
          </a:p>
          <a:p>
            <a:pPr marL="639763" marR="0" lvl="3"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800" b="0" i="0" u="none" strike="noStrike" kern="1200" cap="none" spc="0" normalizeH="0" baseline="0" noProof="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Option1: enhance existing NF (preferred)</a:t>
            </a:r>
          </a:p>
          <a:p>
            <a:pPr marL="639763" marR="0" lvl="3"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800" b="0" i="0" u="none" strike="noStrike" kern="1200" cap="none" spc="0" normalizeH="0" baseline="0" noProof="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Option2: consider new NF</a:t>
            </a:r>
          </a:p>
          <a:p>
            <a:pPr marL="639763" marR="0" lvl="3"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800" b="0" i="0" u="none" strike="noStrike" kern="1200" cap="none" spc="0" normalizeH="0" baseline="0" noProof="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Support: </a:t>
            </a:r>
          </a:p>
          <a:p>
            <a:pPr marL="1096963" marR="0" lvl="4"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800" b="0" i="0" u="none" strike="noStrike" kern="1200" cap="none" spc="0" normalizeH="0" baseline="0" noProof="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Device Type A/B/C </a:t>
            </a:r>
          </a:p>
          <a:p>
            <a:pPr marL="1096963" marR="0" lvl="4"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800" b="0" i="0" u="none" strike="noStrike" kern="1200" cap="none" spc="0" normalizeH="0" baseline="0" noProof="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Topology1+4: UE Reader + Base Station reader</a:t>
            </a:r>
          </a:p>
          <a:p>
            <a:pPr marL="1096963" marR="0" lvl="4"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800" b="0" i="0" u="none" strike="noStrike" kern="1200" cap="none" spc="0" normalizeH="0" baseline="0" noProof="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Use cases: Inventory/Sensor data/Control</a:t>
            </a:r>
          </a:p>
          <a:p>
            <a:pPr marL="1096963" marR="0" lvl="4"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800" b="0" i="0" u="none" strike="noStrike" kern="1200" cap="none" spc="0" normalizeH="0" baseline="0" noProof="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Group handling for massive Tag number</a:t>
            </a:r>
          </a:p>
          <a:p>
            <a:pPr marL="1096963" marR="0" lvl="4"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800" b="0" i="0" u="none" strike="noStrike" kern="1200" cap="none" spc="0" normalizeH="0" baseline="0" noProof="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licensed spectrum, Indoors &amp; Outdoors</a:t>
            </a:r>
            <a:endParaRPr kumimoji="0" lang="en-US" altLang="zh-CN" sz="1800" b="1" i="0" u="none" strike="noStrike" kern="1200" cap="none" spc="0" normalizeH="0" baseline="0" noProof="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endParaRPr>
          </a:p>
          <a:p>
            <a:pPr marL="639763" marR="0" lvl="3"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800" b="0" i="0" u="none" strike="noStrike" kern="1200" cap="none" spc="0" normalizeH="0" baseline="0" noProof="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Consider:</a:t>
            </a:r>
          </a:p>
          <a:p>
            <a:pPr marL="1096963" marR="0" lvl="4"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800" b="0" i="0" u="none" strike="noStrike" kern="1200" cap="none" spc="0" normalizeH="0" baseline="0" noProof="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Positioning/Mobility </a:t>
            </a:r>
          </a:p>
          <a:p>
            <a:pPr marL="1096963" marR="0" lvl="4"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800" b="0" i="0" u="none" strike="noStrike" kern="1200" cap="none" spc="0" normalizeH="0" baseline="0" noProof="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Energy Harvest</a:t>
            </a:r>
          </a:p>
        </p:txBody>
      </p:sp>
      <p:pic>
        <p:nvPicPr>
          <p:cNvPr id="3" name="图片 2">
            <a:extLst>
              <a:ext uri="{FF2B5EF4-FFF2-40B4-BE49-F238E27FC236}">
                <a16:creationId xmlns:a16="http://schemas.microsoft.com/office/drawing/2014/main" id="{18E245AF-A4BE-4AD0-825D-5A1F6198D501}"/>
              </a:ext>
            </a:extLst>
          </p:cNvPr>
          <p:cNvPicPr>
            <a:picLocks noChangeAspect="1"/>
          </p:cNvPicPr>
          <p:nvPr/>
        </p:nvPicPr>
        <p:blipFill>
          <a:blip r:embed="rId3"/>
          <a:stretch>
            <a:fillRect/>
          </a:stretch>
        </p:blipFill>
        <p:spPr>
          <a:xfrm>
            <a:off x="337974" y="4860733"/>
            <a:ext cx="5314950" cy="1568450"/>
          </a:xfrm>
          <a:prstGeom prst="rect">
            <a:avLst/>
          </a:prstGeom>
        </p:spPr>
      </p:pic>
      <p:pic>
        <p:nvPicPr>
          <p:cNvPr id="6" name="图片 5">
            <a:extLst>
              <a:ext uri="{FF2B5EF4-FFF2-40B4-BE49-F238E27FC236}">
                <a16:creationId xmlns:a16="http://schemas.microsoft.com/office/drawing/2014/main" id="{2EEFE1E4-9589-4188-83E3-86DFFD928472}"/>
              </a:ext>
            </a:extLst>
          </p:cNvPr>
          <p:cNvPicPr>
            <a:picLocks noChangeAspect="1"/>
          </p:cNvPicPr>
          <p:nvPr/>
        </p:nvPicPr>
        <p:blipFill>
          <a:blip r:embed="rId4"/>
          <a:stretch>
            <a:fillRect/>
          </a:stretch>
        </p:blipFill>
        <p:spPr>
          <a:xfrm>
            <a:off x="147003" y="2136177"/>
            <a:ext cx="6654800" cy="1574800"/>
          </a:xfrm>
          <a:prstGeom prst="rect">
            <a:avLst/>
          </a:prstGeom>
        </p:spPr>
      </p:pic>
      <p:sp>
        <p:nvSpPr>
          <p:cNvPr id="13" name="矩形 12">
            <a:extLst>
              <a:ext uri="{FF2B5EF4-FFF2-40B4-BE49-F238E27FC236}">
                <a16:creationId xmlns:a16="http://schemas.microsoft.com/office/drawing/2014/main" id="{412042B8-5D53-41BC-8B0C-371FE15691CE}"/>
              </a:ext>
            </a:extLst>
          </p:cNvPr>
          <p:cNvSpPr/>
          <p:nvPr/>
        </p:nvSpPr>
        <p:spPr>
          <a:xfrm>
            <a:off x="6651321" y="916629"/>
            <a:ext cx="5393676" cy="1002508"/>
          </a:xfrm>
          <a:prstGeom prst="rect">
            <a:avLst/>
          </a:prstGeom>
          <a:noFill/>
          <a:ln>
            <a:solidFill>
              <a:schemeClr val="tx1"/>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2" indent="0" algn="ctr" defTabSz="1219170" rtl="0" eaLnBrk="1" fontAlgn="auto" latinLnBrk="0" hangingPunct="1">
              <a:lnSpc>
                <a:spcPct val="100000"/>
              </a:lnSpc>
              <a:spcBef>
                <a:spcPts val="0"/>
              </a:spcBef>
              <a:spcAft>
                <a:spcPts val="400"/>
              </a:spcAft>
              <a:buClrTx/>
              <a:buSzPct val="70000"/>
              <a:buFontTx/>
              <a:buNone/>
              <a:tabLst>
                <a:tab pos="952476" algn="l"/>
              </a:tabLst>
              <a:defRPr/>
            </a:pPr>
            <a:r>
              <a:rPr kumimoji="0" lang="en-US" altLang="zh-CN" sz="1800" b="1" i="0" u="none" strike="noStrike" kern="1200" cap="none" spc="0" normalizeH="0" baseline="0" noProof="0">
                <a:ln>
                  <a:noFill/>
                </a:ln>
                <a:solidFill>
                  <a:srgbClr val="0070C0"/>
                </a:solidFill>
                <a:effectLst/>
                <a:uLnTx/>
                <a:uFillTx/>
                <a:latin typeface="等线" panose="020F0502020204030204"/>
                <a:ea typeface="等线" panose="02010600030101010101" pitchFamily="2" charset="-122"/>
                <a:cs typeface="+mn-cs"/>
              </a:rPr>
              <a:t>A compatible and sufficiently extensible Arch. for different kinds of readers and AIOT devices types</a:t>
            </a:r>
          </a:p>
        </p:txBody>
      </p:sp>
    </p:spTree>
    <p:extLst>
      <p:ext uri="{BB962C8B-B14F-4D97-AF65-F5344CB8AC3E}">
        <p14:creationId xmlns:p14="http://schemas.microsoft.com/office/powerpoint/2010/main" val="1706670554"/>
      </p:ext>
    </p:extLst>
  </p:cSld>
  <p:clrMapOvr>
    <a:masterClrMapping/>
  </p:clrMapOvr>
  <p:transition spd="slow">
    <p:wip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a:extLst>
              <a:ext uri="{FF2B5EF4-FFF2-40B4-BE49-F238E27FC236}">
                <a16:creationId xmlns:a16="http://schemas.microsoft.com/office/drawing/2014/main" id="{3051DA26-AAC8-465B-A01B-D7FB448C7E30}"/>
              </a:ext>
            </a:extLst>
          </p:cNvPr>
          <p:cNvSpPr/>
          <p:nvPr/>
        </p:nvSpPr>
        <p:spPr>
          <a:xfrm>
            <a:off x="6475175" y="1157568"/>
            <a:ext cx="1534311" cy="58477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sng" strike="noStrike" kern="0" cap="none" spc="0" normalizeH="0" baseline="0" noProof="0">
                <a:ln>
                  <a:noFill/>
                </a:ln>
                <a:solidFill>
                  <a:srgbClr val="0070C0"/>
                </a:solidFill>
                <a:effectLst/>
                <a:uLnTx/>
                <a:uFillTx/>
                <a:latin typeface="等线" panose="020F0502020204030204"/>
                <a:ea typeface="等线" panose="02010600030101010101" pitchFamily="2" charset="-122"/>
                <a:cs typeface="+mn-cs"/>
              </a:rPr>
              <a:t>Low complexity</a:t>
            </a:r>
            <a:endParaRPr kumimoji="0" lang="zh-CN" altLang="en-US" sz="1800" b="1" i="0" u="sng" strike="noStrike" kern="1200" cap="none" spc="0" normalizeH="0" baseline="0" noProof="0">
              <a:ln>
                <a:noFill/>
              </a:ln>
              <a:solidFill>
                <a:srgbClr val="0070C0"/>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3" name="文本框 5">
            <a:extLst>
              <a:ext uri="{FF2B5EF4-FFF2-40B4-BE49-F238E27FC236}">
                <a16:creationId xmlns:a16="http://schemas.microsoft.com/office/drawing/2014/main" id="{CD8B26CB-AE70-4FE5-95BC-8F9545E902D4}"/>
              </a:ext>
            </a:extLst>
          </p:cNvPr>
          <p:cNvSpPr txBox="1">
            <a:spLocks noChangeArrowheads="1"/>
          </p:cNvSpPr>
          <p:nvPr/>
        </p:nvSpPr>
        <p:spPr bwMode="auto">
          <a:xfrm>
            <a:off x="560032" y="371223"/>
            <a:ext cx="55976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方正兰亭黑_GBK"/>
                <a:ea typeface="方正兰亭黑_GBK"/>
                <a:cs typeface="Arial" panose="020B0604020202020204" pitchFamily="34" charset="0"/>
              </a:rPr>
              <a:t>R19</a:t>
            </a:r>
            <a:endParaRPr kumimoji="0" lang="zh-CN" altLang="en-US" sz="1600" b="0" i="0" u="none" strike="noStrike" kern="1200" cap="none" spc="0" normalizeH="0" baseline="0" noProof="0">
              <a:ln>
                <a:noFill/>
              </a:ln>
              <a:solidFill>
                <a:prstClr val="white"/>
              </a:solidFill>
              <a:effectLst/>
              <a:uLnTx/>
              <a:uFillTx/>
              <a:latin typeface="方正兰亭黑_GBK"/>
              <a:ea typeface="方正兰亭黑_GBK"/>
              <a:cs typeface="Arial" panose="020B0604020202020204" pitchFamily="34" charset="0"/>
            </a:endParaRPr>
          </a:p>
        </p:txBody>
      </p:sp>
      <p:sp>
        <p:nvSpPr>
          <p:cNvPr id="2" name="矩形 1">
            <a:extLst>
              <a:ext uri="{FF2B5EF4-FFF2-40B4-BE49-F238E27FC236}">
                <a16:creationId xmlns:a16="http://schemas.microsoft.com/office/drawing/2014/main" id="{1CE7BDF9-6230-47FA-B113-51DB894F24EF}"/>
              </a:ext>
            </a:extLst>
          </p:cNvPr>
          <p:cNvSpPr/>
          <p:nvPr/>
        </p:nvSpPr>
        <p:spPr>
          <a:xfrm>
            <a:off x="-7872524" y="3170855"/>
            <a:ext cx="4866446"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a:ln>
                  <a:noFill/>
                </a:ln>
                <a:solidFill>
                  <a:srgbClr val="4472C4">
                    <a:lumMod val="75000"/>
                  </a:srgbClr>
                </a:solidFill>
                <a:effectLst/>
                <a:uLnTx/>
                <a:uFillTx/>
                <a:latin typeface="等线" panose="020F0502020204030204"/>
                <a:ea typeface="等线" panose="02010600030101010101" pitchFamily="2" charset="-122"/>
                <a:cs typeface="Arial" panose="020B0604020202020204" pitchFamily="34" charset="0"/>
              </a:rPr>
              <a:t> </a:t>
            </a: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endParaRPr>
          </a:p>
        </p:txBody>
      </p:sp>
      <p:sp>
        <p:nvSpPr>
          <p:cNvPr id="18" name="文本框 17">
            <a:extLst>
              <a:ext uri="{FF2B5EF4-FFF2-40B4-BE49-F238E27FC236}">
                <a16:creationId xmlns:a16="http://schemas.microsoft.com/office/drawing/2014/main" id="{6A74E3D7-6CC1-4654-81EC-0C1EE64527B1}"/>
              </a:ext>
            </a:extLst>
          </p:cNvPr>
          <p:cNvSpPr txBox="1"/>
          <p:nvPr/>
        </p:nvSpPr>
        <p:spPr>
          <a:xfrm>
            <a:off x="839916" y="3599180"/>
            <a:ext cx="5530849" cy="2349361"/>
          </a:xfrm>
          <a:prstGeom prst="rect">
            <a:avLst/>
          </a:prstGeom>
          <a:noFill/>
        </p:spPr>
        <p:txBody>
          <a:bodyPr wrap="square" rtlCol="0">
            <a:spAutoFit/>
          </a:bodyPr>
          <a:lstStyle/>
          <a:p>
            <a:pPr marL="182563" marR="0" lvl="2"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2000" b="1" i="0" u="none" strike="noStrike" kern="0" cap="none" spc="0" normalizeH="0" baseline="0" noProof="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Simplified</a:t>
            </a:r>
            <a:r>
              <a:rPr kumimoji="0" lang="en-US" altLang="zh-CN" sz="2000" b="0" i="0" u="none" strike="noStrike" kern="0" cap="none" spc="0" normalizeH="0" baseline="0" noProof="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 protocol stack of the interface </a:t>
            </a:r>
            <a:r>
              <a:rPr kumimoji="0" lang="en-US" altLang="zh-CN" sz="2000" b="0" i="0" u="none" strike="noStrike" kern="1200" cap="none" spc="0" normalizeH="0" baseline="0" noProof="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between Reader and AIOT devices </a:t>
            </a:r>
            <a:r>
              <a:rPr kumimoji="0" lang="en-US" altLang="zh-CN" sz="2000" b="0" i="0" u="none" strike="noStrike" kern="0" cap="none" spc="0" normalizeH="0" baseline="0" noProof="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for low power consumption, low complexity and low cost.</a:t>
            </a:r>
          </a:p>
          <a:p>
            <a:pPr marL="182563" marR="0" lvl="2"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2000" b="1" i="0" u="none" strike="noStrike" kern="0" cap="none" spc="0" normalizeH="0" baseline="0" noProof="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Simplified procedures and features for AIOT devices</a:t>
            </a:r>
          </a:p>
          <a:p>
            <a:pPr marL="182563" marR="0" lvl="2"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endParaRPr kumimoji="0" lang="en-US" altLang="zh-CN" sz="2000" b="0" i="0" u="none" strike="noStrike" kern="1200" cap="none" spc="0" normalizeH="0" baseline="0" noProof="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endParaRPr>
          </a:p>
        </p:txBody>
      </p:sp>
      <p:sp>
        <p:nvSpPr>
          <p:cNvPr id="21" name="文本框 5">
            <a:extLst>
              <a:ext uri="{FF2B5EF4-FFF2-40B4-BE49-F238E27FC236}">
                <a16:creationId xmlns:a16="http://schemas.microsoft.com/office/drawing/2014/main" id="{A756ED17-BFBC-4C53-AAAA-A6411FC718C3}"/>
              </a:ext>
            </a:extLst>
          </p:cNvPr>
          <p:cNvSpPr txBox="1">
            <a:spLocks noChangeArrowheads="1"/>
          </p:cNvSpPr>
          <p:nvPr/>
        </p:nvSpPr>
        <p:spPr bwMode="auto">
          <a:xfrm>
            <a:off x="1400744" y="284205"/>
            <a:ext cx="107912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133" b="0" i="0" u="none" strike="noStrike" kern="1200" cap="none" spc="0" normalizeH="0" baseline="0" noProof="0">
                <a:ln>
                  <a:noFill/>
                </a:ln>
                <a:solidFill>
                  <a:srgbClr val="0070C0"/>
                </a:solidFill>
                <a:effectLst/>
                <a:uLnTx/>
                <a:uFillTx/>
                <a:latin typeface="Arial" panose="020B0604020202020204" pitchFamily="34" charset="0"/>
                <a:ea typeface="方正兰亭黑_GBK"/>
                <a:cs typeface="Arial" panose="020B0604020202020204" pitchFamily="34" charset="0"/>
              </a:rPr>
              <a:t>Ambient IOT: </a:t>
            </a:r>
            <a:r>
              <a:rPr kumimoji="0" lang="en-US" altLang="zh-CN" sz="2400" b="0" i="0" u="none" strike="noStrike" kern="0" cap="none" spc="0" normalizeH="0" baseline="0" noProof="0">
                <a:ln>
                  <a:noFill/>
                </a:ln>
                <a:solidFill>
                  <a:srgbClr val="0070C0"/>
                </a:solidFill>
                <a:effectLst/>
                <a:uLnTx/>
                <a:uFillTx/>
                <a:latin typeface="Arial" panose="020B0604020202020204" pitchFamily="34" charset="0"/>
                <a:ea typeface="方正宋刻本秀楷简体" panose="02000000000000000000" pitchFamily="2" charset="-122"/>
                <a:cs typeface="Arial" panose="020B0604020202020204" pitchFamily="34" charset="0"/>
              </a:rPr>
              <a:t>Simplified and Common interface/protocol stack</a:t>
            </a:r>
            <a:endParaRPr kumimoji="0" lang="en-US" altLang="zh-CN" sz="2133" b="0" i="0" u="none" strike="noStrike" kern="1200" cap="none" spc="0" normalizeH="0" baseline="0" noProof="0">
              <a:ln>
                <a:noFill/>
              </a:ln>
              <a:solidFill>
                <a:srgbClr val="0070C0"/>
              </a:solidFill>
              <a:effectLst/>
              <a:uLnTx/>
              <a:uFillTx/>
              <a:latin typeface="Arial" panose="020B0604020202020204" pitchFamily="34" charset="0"/>
              <a:ea typeface="方正兰亭黑_GBK"/>
              <a:cs typeface="Arial" panose="020B0604020202020204" pitchFamily="34" charset="0"/>
            </a:endParaRPr>
          </a:p>
        </p:txBody>
      </p:sp>
      <p:pic>
        <p:nvPicPr>
          <p:cNvPr id="10" name="图片 9">
            <a:extLst>
              <a:ext uri="{FF2B5EF4-FFF2-40B4-BE49-F238E27FC236}">
                <a16:creationId xmlns:a16="http://schemas.microsoft.com/office/drawing/2014/main" id="{083F8421-CFB2-4E80-BA87-87DCA07DA8ED}"/>
              </a:ext>
            </a:extLst>
          </p:cNvPr>
          <p:cNvPicPr>
            <a:picLocks noChangeAspect="1"/>
          </p:cNvPicPr>
          <p:nvPr/>
        </p:nvPicPr>
        <p:blipFill>
          <a:blip r:embed="rId3"/>
          <a:stretch>
            <a:fillRect/>
          </a:stretch>
        </p:blipFill>
        <p:spPr>
          <a:xfrm>
            <a:off x="17079034" y="4315811"/>
            <a:ext cx="5530850" cy="2578100"/>
          </a:xfrm>
          <a:prstGeom prst="rect">
            <a:avLst/>
          </a:prstGeom>
        </p:spPr>
      </p:pic>
      <p:sp>
        <p:nvSpPr>
          <p:cNvPr id="11" name="矩形 10">
            <a:extLst>
              <a:ext uri="{FF2B5EF4-FFF2-40B4-BE49-F238E27FC236}">
                <a16:creationId xmlns:a16="http://schemas.microsoft.com/office/drawing/2014/main" id="{CF565524-4E8C-460D-9AFB-BB1623B7E69E}"/>
              </a:ext>
            </a:extLst>
          </p:cNvPr>
          <p:cNvSpPr/>
          <p:nvPr/>
        </p:nvSpPr>
        <p:spPr>
          <a:xfrm>
            <a:off x="2855284" y="1157568"/>
            <a:ext cx="2385758" cy="58477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sng" strike="noStrike" kern="0" cap="none" spc="0" normalizeH="0" baseline="0" noProof="0">
                <a:ln>
                  <a:noFill/>
                </a:ln>
                <a:solidFill>
                  <a:srgbClr val="0070C0"/>
                </a:solidFill>
                <a:effectLst/>
                <a:uLnTx/>
                <a:uFillTx/>
                <a:latin typeface="等线" panose="020F0502020204030204"/>
                <a:ea typeface="等线" panose="02010600030101010101" pitchFamily="2" charset="-122"/>
                <a:cs typeface="+mn-cs"/>
              </a:rPr>
              <a:t>Low power consumption</a:t>
            </a:r>
            <a:endParaRPr kumimoji="0" lang="zh-CN" altLang="en-US" sz="1800" b="1" i="0" u="sng" strike="noStrike" kern="1200" cap="none" spc="0" normalizeH="0" baseline="0" noProof="0">
              <a:ln>
                <a:noFill/>
              </a:ln>
              <a:solidFill>
                <a:srgbClr val="0070C0"/>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4" name="Freeform 7">
            <a:extLst>
              <a:ext uri="{FF2B5EF4-FFF2-40B4-BE49-F238E27FC236}">
                <a16:creationId xmlns:a16="http://schemas.microsoft.com/office/drawing/2014/main" id="{B722856C-E351-4F26-8714-815280FF0059}"/>
              </a:ext>
            </a:extLst>
          </p:cNvPr>
          <p:cNvSpPr>
            <a:spLocks noEditPoints="1"/>
          </p:cNvSpPr>
          <p:nvPr/>
        </p:nvSpPr>
        <p:spPr bwMode="auto">
          <a:xfrm>
            <a:off x="1742108" y="1399932"/>
            <a:ext cx="1534311" cy="1544317"/>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5" name="Freeform 8">
            <a:extLst>
              <a:ext uri="{FF2B5EF4-FFF2-40B4-BE49-F238E27FC236}">
                <a16:creationId xmlns:a16="http://schemas.microsoft.com/office/drawing/2014/main" id="{C4C1DE7A-038C-4F78-A4DB-612183182826}"/>
              </a:ext>
            </a:extLst>
          </p:cNvPr>
          <p:cNvSpPr/>
          <p:nvPr/>
        </p:nvSpPr>
        <p:spPr bwMode="auto">
          <a:xfrm>
            <a:off x="1536044" y="1278363"/>
            <a:ext cx="617536" cy="709241"/>
          </a:xfrm>
          <a:custGeom>
            <a:avLst/>
            <a:gdLst>
              <a:gd name="T0" fmla="*/ 162 w 162"/>
              <a:gd name="T1" fmla="*/ 0 h 185"/>
              <a:gd name="T2" fmla="*/ 96 w 162"/>
              <a:gd name="T3" fmla="*/ 14 h 185"/>
              <a:gd name="T4" fmla="*/ 102 w 162"/>
              <a:gd name="T5" fmla="*/ 25 h 185"/>
              <a:gd name="T6" fmla="*/ 1 w 162"/>
              <a:gd name="T7" fmla="*/ 178 h 185"/>
              <a:gd name="T8" fmla="*/ 5 w 162"/>
              <a:gd name="T9" fmla="*/ 185 h 185"/>
              <a:gd name="T10" fmla="*/ 7 w 162"/>
              <a:gd name="T11" fmla="*/ 185 h 185"/>
              <a:gd name="T12" fmla="*/ 13 w 162"/>
              <a:gd name="T13" fmla="*/ 180 h 185"/>
              <a:gd name="T14" fmla="*/ 107 w 162"/>
              <a:gd name="T15" fmla="*/ 36 h 185"/>
              <a:gd name="T16" fmla="*/ 112 w 162"/>
              <a:gd name="T17" fmla="*/ 45 h 185"/>
              <a:gd name="T18" fmla="*/ 162 w 162"/>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162" y="0"/>
                </a:moveTo>
                <a:cubicBezTo>
                  <a:pt x="96" y="14"/>
                  <a:pt x="96" y="14"/>
                  <a:pt x="96" y="14"/>
                </a:cubicBezTo>
                <a:cubicBezTo>
                  <a:pt x="102" y="25"/>
                  <a:pt x="102" y="25"/>
                  <a:pt x="102" y="25"/>
                </a:cubicBezTo>
                <a:cubicBezTo>
                  <a:pt x="51" y="62"/>
                  <a:pt x="14" y="117"/>
                  <a:pt x="1" y="178"/>
                </a:cubicBezTo>
                <a:cubicBezTo>
                  <a:pt x="0" y="181"/>
                  <a:pt x="2" y="184"/>
                  <a:pt x="5" y="185"/>
                </a:cubicBezTo>
                <a:cubicBezTo>
                  <a:pt x="6" y="185"/>
                  <a:pt x="6" y="185"/>
                  <a:pt x="7" y="185"/>
                </a:cubicBezTo>
                <a:cubicBezTo>
                  <a:pt x="10" y="185"/>
                  <a:pt x="12" y="183"/>
                  <a:pt x="13" y="180"/>
                </a:cubicBezTo>
                <a:cubicBezTo>
                  <a:pt x="25" y="123"/>
                  <a:pt x="59" y="71"/>
                  <a:pt x="107" y="36"/>
                </a:cubicBezTo>
                <a:cubicBezTo>
                  <a:pt x="112" y="45"/>
                  <a:pt x="112" y="45"/>
                  <a:pt x="112" y="45"/>
                </a:cubicBezTo>
                <a:lnTo>
                  <a:pt x="162" y="0"/>
                </a:ln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 name="Oval 9">
            <a:extLst>
              <a:ext uri="{FF2B5EF4-FFF2-40B4-BE49-F238E27FC236}">
                <a16:creationId xmlns:a16="http://schemas.microsoft.com/office/drawing/2014/main" id="{680B355D-E5A4-4077-BAD6-317D5965AC04}"/>
              </a:ext>
            </a:extLst>
          </p:cNvPr>
          <p:cNvSpPr>
            <a:spLocks noChangeArrowheads="1"/>
          </p:cNvSpPr>
          <p:nvPr/>
        </p:nvSpPr>
        <p:spPr bwMode="auto">
          <a:xfrm>
            <a:off x="2023975" y="1703527"/>
            <a:ext cx="924399" cy="930403"/>
          </a:xfrm>
          <a:prstGeom prst="ellipse">
            <a:avLst/>
          </a:prstGeom>
          <a:noFill/>
          <a:ln w="6350">
            <a:solidFill>
              <a:schemeClr val="tx1">
                <a:lumMod val="75000"/>
                <a:lumOff val="25000"/>
              </a:schemeClr>
            </a:solidFill>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lumMod val="75000"/>
                  <a:lumOff val="25000"/>
                </a:prstClr>
              </a:solidFill>
              <a:effectLst/>
              <a:uLnTx/>
              <a:uFillTx/>
              <a:latin typeface="等线" panose="020F0502020204030204"/>
              <a:ea typeface="等线" panose="02010600030101010101" pitchFamily="2" charset="-122"/>
              <a:cs typeface="Arial" panose="020B0604020202020204" pitchFamily="34" charset="0"/>
            </a:endParaRPr>
          </a:p>
        </p:txBody>
      </p:sp>
      <p:sp>
        <p:nvSpPr>
          <p:cNvPr id="20" name="AutoShape 59">
            <a:extLst>
              <a:ext uri="{FF2B5EF4-FFF2-40B4-BE49-F238E27FC236}">
                <a16:creationId xmlns:a16="http://schemas.microsoft.com/office/drawing/2014/main" id="{6F5633D3-04FC-44FE-B3EA-A4D8ECFCA155}"/>
              </a:ext>
            </a:extLst>
          </p:cNvPr>
          <p:cNvSpPr/>
          <p:nvPr/>
        </p:nvSpPr>
        <p:spPr bwMode="auto">
          <a:xfrm>
            <a:off x="2272115" y="1983130"/>
            <a:ext cx="372839" cy="371197"/>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accent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mn-ea"/>
              <a:cs typeface="Arial" panose="020B0604020202020204" pitchFamily="34" charset="0"/>
              <a:sym typeface="Gill Sans" charset="0"/>
            </a:endParaRPr>
          </a:p>
        </p:txBody>
      </p:sp>
      <p:sp>
        <p:nvSpPr>
          <p:cNvPr id="35" name="Freeform 13">
            <a:extLst>
              <a:ext uri="{FF2B5EF4-FFF2-40B4-BE49-F238E27FC236}">
                <a16:creationId xmlns:a16="http://schemas.microsoft.com/office/drawing/2014/main" id="{779324BD-AA7A-44EE-8991-1A2CE32C81D9}"/>
              </a:ext>
            </a:extLst>
          </p:cNvPr>
          <p:cNvSpPr>
            <a:spLocks noEditPoints="1"/>
          </p:cNvSpPr>
          <p:nvPr/>
        </p:nvSpPr>
        <p:spPr bwMode="auto">
          <a:xfrm>
            <a:off x="4989197" y="1349909"/>
            <a:ext cx="1534311" cy="1544317"/>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6" name="Oval 14">
            <a:extLst>
              <a:ext uri="{FF2B5EF4-FFF2-40B4-BE49-F238E27FC236}">
                <a16:creationId xmlns:a16="http://schemas.microsoft.com/office/drawing/2014/main" id="{06B20620-9EA5-49DA-9357-DD341CC2D3F0}"/>
              </a:ext>
            </a:extLst>
          </p:cNvPr>
          <p:cNvSpPr>
            <a:spLocks noChangeArrowheads="1"/>
          </p:cNvSpPr>
          <p:nvPr/>
        </p:nvSpPr>
        <p:spPr bwMode="auto">
          <a:xfrm>
            <a:off x="5294154" y="1656865"/>
            <a:ext cx="924399" cy="930403"/>
          </a:xfrm>
          <a:prstGeom prst="ellipse">
            <a:avLst/>
          </a:prstGeom>
          <a:noFill/>
          <a:ln w="6350">
            <a:solidFill>
              <a:schemeClr val="tx1">
                <a:lumMod val="75000"/>
                <a:lumOff val="25000"/>
              </a:schemeClr>
            </a:solidFill>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lumMod val="75000"/>
                  <a:lumOff val="25000"/>
                </a:prstClr>
              </a:solidFill>
              <a:effectLst/>
              <a:uLnTx/>
              <a:uFillTx/>
              <a:latin typeface="等线" panose="020F0502020204030204"/>
              <a:ea typeface="等线" panose="02010600030101010101" pitchFamily="2" charset="-122"/>
              <a:cs typeface="Arial" panose="020B0604020202020204" pitchFamily="34" charset="0"/>
            </a:endParaRPr>
          </a:p>
        </p:txBody>
      </p:sp>
      <p:grpSp>
        <p:nvGrpSpPr>
          <p:cNvPr id="37" name="组合 36">
            <a:extLst>
              <a:ext uri="{FF2B5EF4-FFF2-40B4-BE49-F238E27FC236}">
                <a16:creationId xmlns:a16="http://schemas.microsoft.com/office/drawing/2014/main" id="{1348F6C6-3A7B-45B2-A71D-D527A05DBB44}"/>
              </a:ext>
            </a:extLst>
          </p:cNvPr>
          <p:cNvGrpSpPr/>
          <p:nvPr/>
        </p:nvGrpSpPr>
        <p:grpSpPr>
          <a:xfrm>
            <a:off x="5570044" y="1984585"/>
            <a:ext cx="383712" cy="336383"/>
            <a:chOff x="1035050" y="1447800"/>
            <a:chExt cx="360363" cy="315913"/>
          </a:xfrm>
          <a:solidFill>
            <a:schemeClr val="accent1"/>
          </a:solidFill>
        </p:grpSpPr>
        <p:sp>
          <p:nvSpPr>
            <p:cNvPr id="38" name="AutoShape 147">
              <a:extLst>
                <a:ext uri="{FF2B5EF4-FFF2-40B4-BE49-F238E27FC236}">
                  <a16:creationId xmlns:a16="http://schemas.microsoft.com/office/drawing/2014/main" id="{76F2144F-ED6E-4902-99E4-E683A309713B}"/>
                </a:ext>
              </a:extLst>
            </p:cNvPr>
            <p:cNvSpPr/>
            <p:nvPr/>
          </p:nvSpPr>
          <p:spPr bwMode="auto">
            <a:xfrm>
              <a:off x="1035050" y="1447800"/>
              <a:ext cx="360363" cy="315913"/>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mn-ea"/>
                <a:cs typeface="Arial" panose="020B0604020202020204" pitchFamily="34" charset="0"/>
                <a:sym typeface="Gill Sans" charset="0"/>
              </a:endParaRPr>
            </a:p>
          </p:txBody>
        </p:sp>
        <p:sp>
          <p:nvSpPr>
            <p:cNvPr id="39" name="AutoShape 148">
              <a:extLst>
                <a:ext uri="{FF2B5EF4-FFF2-40B4-BE49-F238E27FC236}">
                  <a16:creationId xmlns:a16="http://schemas.microsoft.com/office/drawing/2014/main" id="{5F02AB5C-A044-4DB9-B55C-44A98D1F1254}"/>
                </a:ext>
              </a:extLst>
            </p:cNvPr>
            <p:cNvSpPr/>
            <p:nvPr/>
          </p:nvSpPr>
          <p:spPr bwMode="auto">
            <a:xfrm>
              <a:off x="1092200" y="1504950"/>
              <a:ext cx="52388" cy="523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mn-ea"/>
                <a:cs typeface="Arial" panose="020B0604020202020204" pitchFamily="34" charset="0"/>
                <a:sym typeface="Gill Sans" charset="0"/>
              </a:endParaRPr>
            </a:p>
          </p:txBody>
        </p:sp>
      </p:grpSp>
      <p:sp>
        <p:nvSpPr>
          <p:cNvPr id="42" name="矩形 41">
            <a:extLst>
              <a:ext uri="{FF2B5EF4-FFF2-40B4-BE49-F238E27FC236}">
                <a16:creationId xmlns:a16="http://schemas.microsoft.com/office/drawing/2014/main" id="{A9BD1595-F0C4-4DCE-AD33-76B8F25631E9}"/>
              </a:ext>
            </a:extLst>
          </p:cNvPr>
          <p:cNvSpPr/>
          <p:nvPr/>
        </p:nvSpPr>
        <p:spPr>
          <a:xfrm>
            <a:off x="9987692" y="1132154"/>
            <a:ext cx="924399" cy="58477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sng" strike="noStrike" kern="0" cap="none" spc="0" normalizeH="0" baseline="0" noProof="0">
                <a:ln>
                  <a:noFill/>
                </a:ln>
                <a:solidFill>
                  <a:srgbClr val="0070C0"/>
                </a:solidFill>
                <a:effectLst/>
                <a:uLnTx/>
                <a:uFillTx/>
                <a:latin typeface="等线" panose="020F0502020204030204"/>
                <a:ea typeface="等线" panose="02010600030101010101" pitchFamily="2" charset="-122"/>
                <a:cs typeface="+mn-cs"/>
              </a:rPr>
              <a:t>Low cost</a:t>
            </a:r>
          </a:p>
        </p:txBody>
      </p:sp>
      <p:sp>
        <p:nvSpPr>
          <p:cNvPr id="43" name="Freeform 11">
            <a:extLst>
              <a:ext uri="{FF2B5EF4-FFF2-40B4-BE49-F238E27FC236}">
                <a16:creationId xmlns:a16="http://schemas.microsoft.com/office/drawing/2014/main" id="{16C07EDA-514D-4D60-B197-CA7DE99C2E48}"/>
              </a:ext>
            </a:extLst>
          </p:cNvPr>
          <p:cNvSpPr/>
          <p:nvPr/>
        </p:nvSpPr>
        <p:spPr bwMode="auto">
          <a:xfrm>
            <a:off x="9723176" y="2279309"/>
            <a:ext cx="617536" cy="709241"/>
          </a:xfrm>
          <a:custGeom>
            <a:avLst/>
            <a:gdLst>
              <a:gd name="T0" fmla="*/ 0 w 162"/>
              <a:gd name="T1" fmla="*/ 185 h 185"/>
              <a:gd name="T2" fmla="*/ 66 w 162"/>
              <a:gd name="T3" fmla="*/ 171 h 185"/>
              <a:gd name="T4" fmla="*/ 60 w 162"/>
              <a:gd name="T5" fmla="*/ 160 h 185"/>
              <a:gd name="T6" fmla="*/ 161 w 162"/>
              <a:gd name="T7" fmla="*/ 8 h 185"/>
              <a:gd name="T8" fmla="*/ 156 w 162"/>
              <a:gd name="T9" fmla="*/ 0 h 185"/>
              <a:gd name="T10" fmla="*/ 155 w 162"/>
              <a:gd name="T11" fmla="*/ 0 h 185"/>
              <a:gd name="T12" fmla="*/ 149 w 162"/>
              <a:gd name="T13" fmla="*/ 5 h 185"/>
              <a:gd name="T14" fmla="*/ 54 w 162"/>
              <a:gd name="T15" fmla="*/ 149 h 185"/>
              <a:gd name="T16" fmla="*/ 50 w 162"/>
              <a:gd name="T17" fmla="*/ 140 h 185"/>
              <a:gd name="T18" fmla="*/ 0 w 162"/>
              <a:gd name="T19" fmla="*/ 18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0" y="185"/>
                </a:moveTo>
                <a:cubicBezTo>
                  <a:pt x="66" y="171"/>
                  <a:pt x="66" y="171"/>
                  <a:pt x="66" y="171"/>
                </a:cubicBezTo>
                <a:cubicBezTo>
                  <a:pt x="60" y="160"/>
                  <a:pt x="60" y="160"/>
                  <a:pt x="60" y="160"/>
                </a:cubicBezTo>
                <a:cubicBezTo>
                  <a:pt x="111" y="124"/>
                  <a:pt x="147" y="69"/>
                  <a:pt x="161" y="8"/>
                </a:cubicBezTo>
                <a:cubicBezTo>
                  <a:pt x="162" y="4"/>
                  <a:pt x="159" y="1"/>
                  <a:pt x="156" y="0"/>
                </a:cubicBezTo>
                <a:cubicBezTo>
                  <a:pt x="156" y="0"/>
                  <a:pt x="155" y="0"/>
                  <a:pt x="155" y="0"/>
                </a:cubicBezTo>
                <a:cubicBezTo>
                  <a:pt x="152" y="0"/>
                  <a:pt x="150" y="2"/>
                  <a:pt x="149" y="5"/>
                </a:cubicBezTo>
                <a:cubicBezTo>
                  <a:pt x="136" y="63"/>
                  <a:pt x="102" y="114"/>
                  <a:pt x="54" y="149"/>
                </a:cubicBezTo>
                <a:cubicBezTo>
                  <a:pt x="50" y="140"/>
                  <a:pt x="50" y="140"/>
                  <a:pt x="50" y="140"/>
                </a:cubicBezTo>
                <a:lnTo>
                  <a:pt x="0" y="185"/>
                </a:ln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4" name="Freeform 19">
            <a:extLst>
              <a:ext uri="{FF2B5EF4-FFF2-40B4-BE49-F238E27FC236}">
                <a16:creationId xmlns:a16="http://schemas.microsoft.com/office/drawing/2014/main" id="{9AF16BD3-9A3B-4F00-965D-B899C9C96FDB}"/>
              </a:ext>
            </a:extLst>
          </p:cNvPr>
          <p:cNvSpPr>
            <a:spLocks noEditPoints="1"/>
          </p:cNvSpPr>
          <p:nvPr/>
        </p:nvSpPr>
        <p:spPr bwMode="auto">
          <a:xfrm>
            <a:off x="8453656" y="1308251"/>
            <a:ext cx="1534311" cy="1544317"/>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5" name="Oval 20">
            <a:extLst>
              <a:ext uri="{FF2B5EF4-FFF2-40B4-BE49-F238E27FC236}">
                <a16:creationId xmlns:a16="http://schemas.microsoft.com/office/drawing/2014/main" id="{FCDF6925-D22C-4588-9E5A-9EB9B18DC8D8}"/>
              </a:ext>
            </a:extLst>
          </p:cNvPr>
          <p:cNvSpPr>
            <a:spLocks noChangeArrowheads="1"/>
          </p:cNvSpPr>
          <p:nvPr/>
        </p:nvSpPr>
        <p:spPr bwMode="auto">
          <a:xfrm>
            <a:off x="8758614" y="1615207"/>
            <a:ext cx="924399" cy="930403"/>
          </a:xfrm>
          <a:prstGeom prst="ellipse">
            <a:avLst/>
          </a:prstGeom>
          <a:noFill/>
          <a:ln w="6350">
            <a:solidFill>
              <a:schemeClr val="tx1">
                <a:lumMod val="75000"/>
                <a:lumOff val="25000"/>
              </a:schemeClr>
            </a:solidFill>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lumMod val="75000"/>
                  <a:lumOff val="25000"/>
                </a:prstClr>
              </a:solidFill>
              <a:effectLst/>
              <a:uLnTx/>
              <a:uFillTx/>
              <a:latin typeface="等线" panose="020F0502020204030204"/>
              <a:ea typeface="等线" panose="02010600030101010101" pitchFamily="2" charset="-122"/>
              <a:cs typeface="Arial" panose="020B0604020202020204" pitchFamily="34" charset="0"/>
            </a:endParaRPr>
          </a:p>
        </p:txBody>
      </p:sp>
      <p:grpSp>
        <p:nvGrpSpPr>
          <p:cNvPr id="46" name="Group 85">
            <a:extLst>
              <a:ext uri="{FF2B5EF4-FFF2-40B4-BE49-F238E27FC236}">
                <a16:creationId xmlns:a16="http://schemas.microsoft.com/office/drawing/2014/main" id="{AE5BD064-AF9C-478A-BEAF-738B1F69DCB6}"/>
              </a:ext>
            </a:extLst>
          </p:cNvPr>
          <p:cNvGrpSpPr/>
          <p:nvPr/>
        </p:nvGrpSpPr>
        <p:grpSpPr>
          <a:xfrm>
            <a:off x="9025728" y="1911311"/>
            <a:ext cx="392489" cy="392489"/>
            <a:chOff x="1200150" y="3768725"/>
            <a:chExt cx="446088" cy="446088"/>
          </a:xfrm>
          <a:solidFill>
            <a:schemeClr val="accent1"/>
          </a:solidFill>
        </p:grpSpPr>
        <p:sp>
          <p:nvSpPr>
            <p:cNvPr id="47" name="Freeform 78">
              <a:extLst>
                <a:ext uri="{FF2B5EF4-FFF2-40B4-BE49-F238E27FC236}">
                  <a16:creationId xmlns:a16="http://schemas.microsoft.com/office/drawing/2014/main" id="{95D3ACEF-283B-47B1-849E-4EE9529BB6AF}"/>
                </a:ext>
              </a:extLst>
            </p:cNvPr>
            <p:cNvSpPr/>
            <p:nvPr/>
          </p:nvSpPr>
          <p:spPr bwMode="auto">
            <a:xfrm>
              <a:off x="1200150" y="3768725"/>
              <a:ext cx="446088" cy="446088"/>
            </a:xfrm>
            <a:custGeom>
              <a:avLst/>
              <a:gdLst>
                <a:gd name="T0" fmla="*/ 539 w 580"/>
                <a:gd name="T1" fmla="*/ 141 h 580"/>
                <a:gd name="T2" fmla="*/ 509 w 580"/>
                <a:gd name="T3" fmla="*/ 171 h 580"/>
                <a:gd name="T4" fmla="*/ 489 w 580"/>
                <a:gd name="T5" fmla="*/ 181 h 580"/>
                <a:gd name="T6" fmla="*/ 517 w 580"/>
                <a:gd name="T7" fmla="*/ 290 h 580"/>
                <a:gd name="T8" fmla="*/ 290 w 580"/>
                <a:gd name="T9" fmla="*/ 517 h 580"/>
                <a:gd name="T10" fmla="*/ 63 w 580"/>
                <a:gd name="T11" fmla="*/ 290 h 580"/>
                <a:gd name="T12" fmla="*/ 290 w 580"/>
                <a:gd name="T13" fmla="*/ 63 h 580"/>
                <a:gd name="T14" fmla="*/ 401 w 580"/>
                <a:gd name="T15" fmla="*/ 92 h 580"/>
                <a:gd name="T16" fmla="*/ 411 w 580"/>
                <a:gd name="T17" fmla="*/ 72 h 580"/>
                <a:gd name="T18" fmla="*/ 441 w 580"/>
                <a:gd name="T19" fmla="*/ 42 h 580"/>
                <a:gd name="T20" fmla="*/ 290 w 580"/>
                <a:gd name="T21" fmla="*/ 0 h 580"/>
                <a:gd name="T22" fmla="*/ 0 w 580"/>
                <a:gd name="T23" fmla="*/ 290 h 580"/>
                <a:gd name="T24" fmla="*/ 290 w 580"/>
                <a:gd name="T25" fmla="*/ 580 h 580"/>
                <a:gd name="T26" fmla="*/ 580 w 580"/>
                <a:gd name="T27" fmla="*/ 290 h 580"/>
                <a:gd name="T28" fmla="*/ 539 w 580"/>
                <a:gd name="T29" fmla="*/ 14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0" h="580">
                  <a:moveTo>
                    <a:pt x="539" y="141"/>
                  </a:moveTo>
                  <a:cubicBezTo>
                    <a:pt x="509" y="171"/>
                    <a:pt x="509" y="171"/>
                    <a:pt x="509" y="171"/>
                  </a:cubicBezTo>
                  <a:cubicBezTo>
                    <a:pt x="504" y="176"/>
                    <a:pt x="496" y="179"/>
                    <a:pt x="489" y="181"/>
                  </a:cubicBezTo>
                  <a:cubicBezTo>
                    <a:pt x="506" y="213"/>
                    <a:pt x="517" y="250"/>
                    <a:pt x="517" y="290"/>
                  </a:cubicBezTo>
                  <a:cubicBezTo>
                    <a:pt x="517" y="415"/>
                    <a:pt x="415" y="517"/>
                    <a:pt x="290" y="517"/>
                  </a:cubicBezTo>
                  <a:cubicBezTo>
                    <a:pt x="165" y="517"/>
                    <a:pt x="63" y="415"/>
                    <a:pt x="63" y="290"/>
                  </a:cubicBezTo>
                  <a:cubicBezTo>
                    <a:pt x="63" y="165"/>
                    <a:pt x="165" y="63"/>
                    <a:pt x="290" y="63"/>
                  </a:cubicBezTo>
                  <a:cubicBezTo>
                    <a:pt x="330" y="63"/>
                    <a:pt x="368" y="74"/>
                    <a:pt x="401" y="92"/>
                  </a:cubicBezTo>
                  <a:cubicBezTo>
                    <a:pt x="402" y="85"/>
                    <a:pt x="406" y="78"/>
                    <a:pt x="411" y="72"/>
                  </a:cubicBezTo>
                  <a:cubicBezTo>
                    <a:pt x="441" y="42"/>
                    <a:pt x="441" y="42"/>
                    <a:pt x="441" y="42"/>
                  </a:cubicBezTo>
                  <a:cubicBezTo>
                    <a:pt x="397" y="15"/>
                    <a:pt x="345" y="0"/>
                    <a:pt x="290" y="0"/>
                  </a:cubicBezTo>
                  <a:cubicBezTo>
                    <a:pt x="130" y="0"/>
                    <a:pt x="0" y="130"/>
                    <a:pt x="0" y="290"/>
                  </a:cubicBezTo>
                  <a:cubicBezTo>
                    <a:pt x="0" y="450"/>
                    <a:pt x="130" y="580"/>
                    <a:pt x="290" y="580"/>
                  </a:cubicBezTo>
                  <a:cubicBezTo>
                    <a:pt x="450" y="580"/>
                    <a:pt x="580" y="450"/>
                    <a:pt x="580" y="290"/>
                  </a:cubicBezTo>
                  <a:cubicBezTo>
                    <a:pt x="580" y="235"/>
                    <a:pt x="565" y="184"/>
                    <a:pt x="539" y="141"/>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cs typeface="Arial" panose="020B0604020202020204" pitchFamily="34" charset="0"/>
              </a:endParaRPr>
            </a:p>
          </p:txBody>
        </p:sp>
        <p:sp>
          <p:nvSpPr>
            <p:cNvPr id="48" name="Freeform 79">
              <a:extLst>
                <a:ext uri="{FF2B5EF4-FFF2-40B4-BE49-F238E27FC236}">
                  <a16:creationId xmlns:a16="http://schemas.microsoft.com/office/drawing/2014/main" id="{10E7F33D-3080-4776-AB77-1FCCEFC0435E}"/>
                </a:ext>
              </a:extLst>
            </p:cNvPr>
            <p:cNvSpPr/>
            <p:nvPr/>
          </p:nvSpPr>
          <p:spPr bwMode="auto">
            <a:xfrm>
              <a:off x="1381125" y="3781425"/>
              <a:ext cx="252413" cy="252413"/>
            </a:xfrm>
            <a:custGeom>
              <a:avLst/>
              <a:gdLst>
                <a:gd name="T0" fmla="*/ 186 w 329"/>
                <a:gd name="T1" fmla="*/ 67 h 328"/>
                <a:gd name="T2" fmla="*/ 249 w 329"/>
                <a:gd name="T3" fmla="*/ 4 h 328"/>
                <a:gd name="T4" fmla="*/ 257 w 329"/>
                <a:gd name="T5" fmla="*/ 7 h 328"/>
                <a:gd name="T6" fmla="*/ 263 w 329"/>
                <a:gd name="T7" fmla="*/ 66 h 328"/>
                <a:gd name="T8" fmla="*/ 322 w 329"/>
                <a:gd name="T9" fmla="*/ 71 h 328"/>
                <a:gd name="T10" fmla="*/ 325 w 329"/>
                <a:gd name="T11" fmla="*/ 80 h 328"/>
                <a:gd name="T12" fmla="*/ 262 w 329"/>
                <a:gd name="T13" fmla="*/ 142 h 328"/>
                <a:gd name="T14" fmla="*/ 245 w 329"/>
                <a:gd name="T15" fmla="*/ 149 h 328"/>
                <a:gd name="T16" fmla="*/ 207 w 329"/>
                <a:gd name="T17" fmla="*/ 145 h 328"/>
                <a:gd name="T18" fmla="*/ 99 w 329"/>
                <a:gd name="T19" fmla="*/ 253 h 328"/>
                <a:gd name="T20" fmla="*/ 89 w 329"/>
                <a:gd name="T21" fmla="*/ 309 h 328"/>
                <a:gd name="T22" fmla="*/ 19 w 329"/>
                <a:gd name="T23" fmla="*/ 309 h 328"/>
                <a:gd name="T24" fmla="*/ 19 w 329"/>
                <a:gd name="T25" fmla="*/ 239 h 328"/>
                <a:gd name="T26" fmla="*/ 75 w 329"/>
                <a:gd name="T27" fmla="*/ 230 h 328"/>
                <a:gd name="T28" fmla="*/ 184 w 329"/>
                <a:gd name="T29" fmla="*/ 121 h 328"/>
                <a:gd name="T30" fmla="*/ 180 w 329"/>
                <a:gd name="T31" fmla="*/ 84 h 328"/>
                <a:gd name="T32" fmla="*/ 186 w 329"/>
                <a:gd name="T33" fmla="*/ 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9" h="328">
                  <a:moveTo>
                    <a:pt x="186" y="67"/>
                  </a:moveTo>
                  <a:cubicBezTo>
                    <a:pt x="249" y="4"/>
                    <a:pt x="249" y="4"/>
                    <a:pt x="249" y="4"/>
                  </a:cubicBezTo>
                  <a:cubicBezTo>
                    <a:pt x="253" y="0"/>
                    <a:pt x="256" y="1"/>
                    <a:pt x="257" y="7"/>
                  </a:cubicBezTo>
                  <a:cubicBezTo>
                    <a:pt x="263" y="66"/>
                    <a:pt x="263" y="66"/>
                    <a:pt x="263" y="66"/>
                  </a:cubicBezTo>
                  <a:cubicBezTo>
                    <a:pt x="322" y="71"/>
                    <a:pt x="322" y="71"/>
                    <a:pt x="322" y="71"/>
                  </a:cubicBezTo>
                  <a:cubicBezTo>
                    <a:pt x="327" y="72"/>
                    <a:pt x="329" y="76"/>
                    <a:pt x="325" y="80"/>
                  </a:cubicBezTo>
                  <a:cubicBezTo>
                    <a:pt x="262" y="142"/>
                    <a:pt x="262" y="142"/>
                    <a:pt x="262" y="142"/>
                  </a:cubicBezTo>
                  <a:cubicBezTo>
                    <a:pt x="258" y="146"/>
                    <a:pt x="250" y="149"/>
                    <a:pt x="245" y="149"/>
                  </a:cubicBezTo>
                  <a:cubicBezTo>
                    <a:pt x="207" y="145"/>
                    <a:pt x="207" y="145"/>
                    <a:pt x="207" y="145"/>
                  </a:cubicBezTo>
                  <a:cubicBezTo>
                    <a:pt x="99" y="253"/>
                    <a:pt x="99" y="253"/>
                    <a:pt x="99" y="253"/>
                  </a:cubicBezTo>
                  <a:cubicBezTo>
                    <a:pt x="107" y="272"/>
                    <a:pt x="104" y="294"/>
                    <a:pt x="89" y="309"/>
                  </a:cubicBezTo>
                  <a:cubicBezTo>
                    <a:pt x="70" y="328"/>
                    <a:pt x="39" y="328"/>
                    <a:pt x="19" y="309"/>
                  </a:cubicBezTo>
                  <a:cubicBezTo>
                    <a:pt x="0" y="290"/>
                    <a:pt x="0" y="259"/>
                    <a:pt x="19" y="239"/>
                  </a:cubicBezTo>
                  <a:cubicBezTo>
                    <a:pt x="34" y="224"/>
                    <a:pt x="57" y="221"/>
                    <a:pt x="75" y="230"/>
                  </a:cubicBezTo>
                  <a:cubicBezTo>
                    <a:pt x="184" y="121"/>
                    <a:pt x="184" y="121"/>
                    <a:pt x="184" y="121"/>
                  </a:cubicBezTo>
                  <a:cubicBezTo>
                    <a:pt x="180" y="84"/>
                    <a:pt x="180" y="84"/>
                    <a:pt x="180" y="84"/>
                  </a:cubicBezTo>
                  <a:cubicBezTo>
                    <a:pt x="179" y="78"/>
                    <a:pt x="182" y="71"/>
                    <a:pt x="186" y="67"/>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cs typeface="Arial" panose="020B0604020202020204" pitchFamily="34" charset="0"/>
              </a:endParaRPr>
            </a:p>
          </p:txBody>
        </p:sp>
        <p:sp>
          <p:nvSpPr>
            <p:cNvPr id="49" name="Freeform 80">
              <a:extLst>
                <a:ext uri="{FF2B5EF4-FFF2-40B4-BE49-F238E27FC236}">
                  <a16:creationId xmlns:a16="http://schemas.microsoft.com/office/drawing/2014/main" id="{95D7BB51-0D3B-411B-86D0-9F8E97BFB91A}"/>
                </a:ext>
              </a:extLst>
            </p:cNvPr>
            <p:cNvSpPr/>
            <p:nvPr/>
          </p:nvSpPr>
          <p:spPr bwMode="auto">
            <a:xfrm>
              <a:off x="1292225" y="3860800"/>
              <a:ext cx="261938" cy="261938"/>
            </a:xfrm>
            <a:custGeom>
              <a:avLst/>
              <a:gdLst>
                <a:gd name="T0" fmla="*/ 170 w 340"/>
                <a:gd name="T1" fmla="*/ 73 h 340"/>
                <a:gd name="T2" fmla="*/ 212 w 340"/>
                <a:gd name="T3" fmla="*/ 83 h 340"/>
                <a:gd name="T4" fmla="*/ 266 w 340"/>
                <a:gd name="T5" fmla="*/ 30 h 340"/>
                <a:gd name="T6" fmla="*/ 170 w 340"/>
                <a:gd name="T7" fmla="*/ 0 h 340"/>
                <a:gd name="T8" fmla="*/ 0 w 340"/>
                <a:gd name="T9" fmla="*/ 170 h 340"/>
                <a:gd name="T10" fmla="*/ 170 w 340"/>
                <a:gd name="T11" fmla="*/ 340 h 340"/>
                <a:gd name="T12" fmla="*/ 340 w 340"/>
                <a:gd name="T13" fmla="*/ 170 h 340"/>
                <a:gd name="T14" fmla="*/ 311 w 340"/>
                <a:gd name="T15" fmla="*/ 76 h 340"/>
                <a:gd name="T16" fmla="*/ 258 w 340"/>
                <a:gd name="T17" fmla="*/ 130 h 340"/>
                <a:gd name="T18" fmla="*/ 267 w 340"/>
                <a:gd name="T19" fmla="*/ 170 h 340"/>
                <a:gd name="T20" fmla="*/ 170 w 340"/>
                <a:gd name="T21" fmla="*/ 267 h 340"/>
                <a:gd name="T22" fmla="*/ 73 w 340"/>
                <a:gd name="T23" fmla="*/ 170 h 340"/>
                <a:gd name="T24" fmla="*/ 170 w 340"/>
                <a:gd name="T25" fmla="*/ 7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0" h="340">
                  <a:moveTo>
                    <a:pt x="170" y="73"/>
                  </a:moveTo>
                  <a:cubicBezTo>
                    <a:pt x="185" y="73"/>
                    <a:pt x="199" y="77"/>
                    <a:pt x="212" y="83"/>
                  </a:cubicBezTo>
                  <a:cubicBezTo>
                    <a:pt x="266" y="30"/>
                    <a:pt x="266" y="30"/>
                    <a:pt x="266" y="30"/>
                  </a:cubicBezTo>
                  <a:cubicBezTo>
                    <a:pt x="238" y="11"/>
                    <a:pt x="205" y="0"/>
                    <a:pt x="170" y="0"/>
                  </a:cubicBezTo>
                  <a:cubicBezTo>
                    <a:pt x="76" y="0"/>
                    <a:pt x="0" y="76"/>
                    <a:pt x="0" y="170"/>
                  </a:cubicBezTo>
                  <a:cubicBezTo>
                    <a:pt x="0" y="264"/>
                    <a:pt x="76" y="340"/>
                    <a:pt x="170" y="340"/>
                  </a:cubicBezTo>
                  <a:cubicBezTo>
                    <a:pt x="264" y="340"/>
                    <a:pt x="340" y="264"/>
                    <a:pt x="340" y="170"/>
                  </a:cubicBezTo>
                  <a:cubicBezTo>
                    <a:pt x="340" y="135"/>
                    <a:pt x="329" y="103"/>
                    <a:pt x="311" y="76"/>
                  </a:cubicBezTo>
                  <a:cubicBezTo>
                    <a:pt x="258" y="130"/>
                    <a:pt x="258" y="130"/>
                    <a:pt x="258" y="130"/>
                  </a:cubicBezTo>
                  <a:cubicBezTo>
                    <a:pt x="264" y="142"/>
                    <a:pt x="267" y="156"/>
                    <a:pt x="267" y="170"/>
                  </a:cubicBezTo>
                  <a:cubicBezTo>
                    <a:pt x="267" y="223"/>
                    <a:pt x="223" y="267"/>
                    <a:pt x="170" y="267"/>
                  </a:cubicBezTo>
                  <a:cubicBezTo>
                    <a:pt x="117" y="267"/>
                    <a:pt x="73" y="223"/>
                    <a:pt x="73" y="170"/>
                  </a:cubicBezTo>
                  <a:cubicBezTo>
                    <a:pt x="73" y="117"/>
                    <a:pt x="117" y="73"/>
                    <a:pt x="170" y="73"/>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cs typeface="Arial" panose="020B0604020202020204" pitchFamily="34" charset="0"/>
              </a:endParaRPr>
            </a:p>
          </p:txBody>
        </p:sp>
      </p:grpSp>
      <p:sp>
        <p:nvSpPr>
          <p:cNvPr id="52" name="文本框 51">
            <a:extLst>
              <a:ext uri="{FF2B5EF4-FFF2-40B4-BE49-F238E27FC236}">
                <a16:creationId xmlns:a16="http://schemas.microsoft.com/office/drawing/2014/main" id="{976F1E80-B578-4489-BD8B-45F8A99A6055}"/>
              </a:ext>
            </a:extLst>
          </p:cNvPr>
          <p:cNvSpPr txBox="1"/>
          <p:nvPr/>
        </p:nvSpPr>
        <p:spPr>
          <a:xfrm>
            <a:off x="6725842" y="3564700"/>
            <a:ext cx="4566878" cy="3272691"/>
          </a:xfrm>
          <a:prstGeom prst="rect">
            <a:avLst/>
          </a:prstGeom>
          <a:noFill/>
        </p:spPr>
        <p:txBody>
          <a:bodyPr wrap="square" rtlCol="0">
            <a:spAutoFit/>
          </a:bodyPr>
          <a:lstStyle/>
          <a:p>
            <a:pPr marL="182563" marR="0" lvl="2"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2000" b="1" i="0" u="none" strike="noStrike" kern="1200" cap="none" spc="0" normalizeH="0" baseline="0" noProof="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Common and consolidated </a:t>
            </a:r>
            <a:r>
              <a:rPr kumimoji="0" lang="en-US" altLang="zh-CN" sz="2000" b="0" i="0" u="none" strike="noStrike" kern="1200" cap="none" spc="0" normalizeH="0" baseline="0" noProof="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interface between AIOT device and reader for all topologies and device types and it is beneficial for the business</a:t>
            </a:r>
          </a:p>
          <a:p>
            <a:pPr marL="639763" marR="0" lvl="3"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2000" b="0" i="0" u="none" strike="noStrike" kern="1200" cap="none" spc="0" normalizeH="0" baseline="0" noProof="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Common signal channel design and procedures for all topologies, as much as possible.</a:t>
            </a:r>
          </a:p>
          <a:p>
            <a:pPr marL="639763" marR="0" lvl="3"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2000" b="0" i="0" u="none" strike="noStrike" kern="1200" cap="none" spc="0" normalizeH="0" baseline="0" noProof="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CN involvement should be </a:t>
            </a:r>
            <a:r>
              <a:rPr kumimoji="0" lang="en-US" altLang="zh-CN" sz="2000" b="1" i="0" u="none" strike="noStrike" kern="1200" cap="none" spc="0" normalizeH="0" baseline="0" noProof="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compatible </a:t>
            </a:r>
            <a:r>
              <a:rPr kumimoji="0" lang="en-US" altLang="zh-CN" sz="2000" b="0" i="0" u="none" strike="noStrike" kern="1200" cap="none" spc="0" normalizeH="0" baseline="0" noProof="0">
                <a:ln>
                  <a:noFill/>
                </a:ln>
                <a:solidFill>
                  <a:prstClr val="black">
                    <a:lumMod val="85000"/>
                    <a:lumOff val="15000"/>
                  </a:prstClr>
                </a:solidFill>
                <a:effectLst/>
                <a:uLnTx/>
                <a:uFillTx/>
                <a:latin typeface="等线" panose="020F0502020204030204"/>
                <a:ea typeface="等线" panose="02010600030101010101" pitchFamily="2" charset="-122"/>
                <a:cs typeface="Arial" panose="020B0604020202020204" pitchFamily="34" charset="0"/>
              </a:rPr>
              <a:t>to both UE reader and Base Station reader</a:t>
            </a:r>
          </a:p>
        </p:txBody>
      </p:sp>
    </p:spTree>
    <p:extLst>
      <p:ext uri="{BB962C8B-B14F-4D97-AF65-F5344CB8AC3E}">
        <p14:creationId xmlns:p14="http://schemas.microsoft.com/office/powerpoint/2010/main" val="2366553452"/>
      </p:ext>
    </p:extLst>
  </p:cSld>
  <p:clrMapOvr>
    <a:masterClrMapping/>
  </p:clrMapOvr>
  <p:transition spd="slow">
    <p:wip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5"/>
          <p:cNvSpPr txBox="1">
            <a:spLocks noChangeArrowheads="1"/>
          </p:cNvSpPr>
          <p:nvPr/>
        </p:nvSpPr>
        <p:spPr bwMode="auto">
          <a:xfrm>
            <a:off x="1400744" y="379242"/>
            <a:ext cx="1034867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133" b="0" i="0" u="none" strike="noStrike" kern="1200" cap="none" spc="0" normalizeH="0" baseline="0" noProof="0">
                <a:ln>
                  <a:noFill/>
                </a:ln>
                <a:solidFill>
                  <a:srgbClr val="4472C4"/>
                </a:solidFill>
                <a:effectLst/>
                <a:uLnTx/>
                <a:uFillTx/>
                <a:latin typeface="方正兰亭黑_GBK"/>
                <a:ea typeface="方正兰亭黑_GBK"/>
                <a:cs typeface="Arial" panose="020B0604020202020204" pitchFamily="34" charset="0"/>
              </a:rPr>
              <a:t>Ambient IOT Phase1 study</a:t>
            </a:r>
            <a:endParaRPr kumimoji="0" lang="en-US" altLang="zh-CN" sz="2133" b="0" i="0" u="none" strike="noStrike" kern="1200" cap="none" spc="0" normalizeH="0" baseline="0" noProof="0">
              <a:ln>
                <a:noFill/>
              </a:ln>
              <a:solidFill>
                <a:srgbClr val="4472C4"/>
              </a:solidFill>
              <a:effectLst/>
              <a:uLnTx/>
              <a:uFillTx/>
              <a:latin typeface="Arial Black" panose="020B0A04020102020204" pitchFamily="34" charset="0"/>
              <a:ea typeface="方正兰亭黑_GBK"/>
              <a:cs typeface="Arial" panose="020B0604020202020204" pitchFamily="34" charset="0"/>
            </a:endParaRPr>
          </a:p>
        </p:txBody>
      </p:sp>
      <p:sp>
        <p:nvSpPr>
          <p:cNvPr id="21" name="文本框 5"/>
          <p:cNvSpPr txBox="1">
            <a:spLocks noChangeArrowheads="1"/>
          </p:cNvSpPr>
          <p:nvPr/>
        </p:nvSpPr>
        <p:spPr bwMode="auto">
          <a:xfrm>
            <a:off x="560032" y="371223"/>
            <a:ext cx="55976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方正兰亭黑_GBK"/>
                <a:ea typeface="方正兰亭黑_GBK"/>
                <a:cs typeface="Arial" panose="020B0604020202020204" pitchFamily="34" charset="0"/>
              </a:rPr>
              <a:t>R19</a:t>
            </a:r>
            <a:endParaRPr kumimoji="0" lang="zh-CN" altLang="en-US" sz="1600" b="0" i="0" u="none" strike="noStrike" kern="1200" cap="none" spc="0" normalizeH="0" baseline="0" noProof="0">
              <a:ln>
                <a:noFill/>
              </a:ln>
              <a:solidFill>
                <a:prstClr val="white"/>
              </a:solidFill>
              <a:effectLst/>
              <a:uLnTx/>
              <a:uFillTx/>
              <a:latin typeface="方正兰亭黑_GBK"/>
              <a:ea typeface="方正兰亭黑_GBK"/>
              <a:cs typeface="Arial" panose="020B0604020202020204" pitchFamily="34" charset="0"/>
            </a:endParaRPr>
          </a:p>
        </p:txBody>
      </p:sp>
      <p:sp>
        <p:nvSpPr>
          <p:cNvPr id="16" name="文本框 15">
            <a:extLst>
              <a:ext uri="{FF2B5EF4-FFF2-40B4-BE49-F238E27FC236}">
                <a16:creationId xmlns:a16="http://schemas.microsoft.com/office/drawing/2014/main" id="{643868BA-DE52-42C8-85ED-7355BF87D534}"/>
              </a:ext>
            </a:extLst>
          </p:cNvPr>
          <p:cNvSpPr txBox="1"/>
          <p:nvPr/>
        </p:nvSpPr>
        <p:spPr>
          <a:xfrm>
            <a:off x="48347" y="954224"/>
            <a:ext cx="5338540" cy="4708981"/>
          </a:xfrm>
          <a:prstGeom prst="rect">
            <a:avLst/>
          </a:prstGeom>
          <a:noFill/>
        </p:spPr>
        <p:txBody>
          <a:bodyPr wrap="square" rtlCol="0">
            <a:spAutoFit/>
          </a:bodyPr>
          <a:lstStyle/>
          <a:p>
            <a:pPr marL="182563" marR="0" lvl="2"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800" b="0" i="0" u="none" strike="noStrike" kern="1200" cap="none" spc="0" normalizeH="0" baseline="0" noProof="0">
                <a:ln>
                  <a:noFill/>
                </a:ln>
                <a:solidFill>
                  <a:srgbClr val="FF0000"/>
                </a:solidFill>
                <a:effectLst/>
                <a:uLnTx/>
                <a:uFillTx/>
                <a:latin typeface="等线" panose="020F0502020204030204"/>
                <a:ea typeface="等线" panose="02010600030101010101" pitchFamily="2" charset="-122"/>
                <a:cs typeface="Arial" panose="020B0604020202020204" pitchFamily="34" charset="0"/>
              </a:rPr>
              <a:t>SA2</a:t>
            </a:r>
            <a:r>
              <a:rPr kumimoji="0" lang="zh-CN" altLang="en-US" sz="1800" b="0" i="0" u="none" strike="noStrike" kern="1200" cap="none" spc="0" normalizeH="0" baseline="0" noProof="0">
                <a:ln>
                  <a:noFill/>
                </a:ln>
                <a:solidFill>
                  <a:srgbClr val="FF0000"/>
                </a:solidFill>
                <a:effectLst/>
                <a:uLnTx/>
                <a:uFillTx/>
                <a:latin typeface="等线" panose="020F0502020204030204"/>
                <a:ea typeface="等线" panose="02010600030101010101" pitchFamily="2" charset="-122"/>
                <a:cs typeface="Arial" panose="020B0604020202020204" pitchFamily="34" charset="0"/>
              </a:rPr>
              <a:t> </a:t>
            </a:r>
            <a:r>
              <a:rPr kumimoji="0" lang="en-US" altLang="zh-CN" sz="1800" b="0" i="0" u="none" strike="noStrike" kern="1200" cap="none" spc="0" normalizeH="0" baseline="0" noProof="0">
                <a:ln>
                  <a:noFill/>
                </a:ln>
                <a:solidFill>
                  <a:srgbClr val="FF0000"/>
                </a:solidFill>
                <a:effectLst/>
                <a:uLnTx/>
                <a:uFillTx/>
                <a:latin typeface="等线" panose="020F0502020204030204"/>
                <a:ea typeface="等线" panose="02010600030101010101" pitchFamily="2" charset="-122"/>
                <a:cs typeface="Arial" panose="020B0604020202020204" pitchFamily="34" charset="0"/>
              </a:rPr>
              <a:t>Responsibility</a:t>
            </a:r>
          </a:p>
          <a:p>
            <a:pPr marL="639763" marR="0" lvl="3"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GB" altLang="zh-CN" sz="1400" b="0" i="0" u="none" strike="noStrike" kern="0" cap="none" spc="0" normalizeH="0" baseline="0" noProof="0">
                <a:ln>
                  <a:noFill/>
                </a:ln>
                <a:solidFill>
                  <a:prstClr val="black"/>
                </a:solidFill>
                <a:effectLst/>
                <a:uLnTx/>
                <a:uFillTx/>
                <a:latin typeface="等线" panose="020F0502020204030204"/>
                <a:ea typeface="等线 Light" panose="02010600030101010101" pitchFamily="2" charset="-122"/>
                <a:cs typeface="Arial" panose="020B0604020202020204" pitchFamily="34" charset="0"/>
              </a:rPr>
              <a:t>Architecture enhancement for ambient IOT within 5GS </a:t>
            </a:r>
          </a:p>
          <a:p>
            <a:pPr marL="1096963" marR="0" lvl="4"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400" b="0" i="0" u="none" strike="noStrike" kern="0" cap="none" spc="0" normalizeH="0" baseline="0" noProof="0">
                <a:ln>
                  <a:noFill/>
                </a:ln>
                <a:solidFill>
                  <a:prstClr val="black"/>
                </a:solidFill>
                <a:effectLst/>
                <a:uLnTx/>
                <a:uFillTx/>
                <a:latin typeface="等线" panose="020F0502020204030204"/>
                <a:ea typeface="等线 Light" panose="02010600030101010101" pitchFamily="2" charset="-122"/>
                <a:cs typeface="Arial" panose="020B0604020202020204" pitchFamily="34" charset="0"/>
              </a:rPr>
              <a:t>Considering two new roles and possible </a:t>
            </a:r>
            <a:r>
              <a:rPr kumimoji="0" lang="en-GB" altLang="zh-CN" sz="14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CN impact for AIOT: </a:t>
            </a:r>
            <a:r>
              <a:rPr kumimoji="0" lang="en-US" altLang="zh-CN"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AIOT </a:t>
            </a:r>
            <a:r>
              <a:rPr kumimoji="0" lang="en-GB" altLang="zh-CN" sz="1400" b="0" i="0" u="none" strike="noStrike" kern="0" cap="none" spc="0" normalizeH="0" baseline="0" noProof="0">
                <a:ln>
                  <a:noFill/>
                </a:ln>
                <a:solidFill>
                  <a:prstClr val="black"/>
                </a:solidFill>
                <a:effectLst/>
                <a:uLnTx/>
                <a:uFillTx/>
                <a:latin typeface="等线" panose="020F0502020204030204"/>
                <a:ea typeface="等线 Light" panose="02010600030101010101" pitchFamily="2" charset="-122"/>
                <a:cs typeface="Arial" panose="020B0604020202020204" pitchFamily="34" charset="0"/>
              </a:rPr>
              <a:t>device, Reader Device</a:t>
            </a:r>
          </a:p>
          <a:p>
            <a:pPr marL="1096963" marR="0" lvl="4"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GB" altLang="zh-CN" sz="1400" b="0" i="0" u="none" strike="noStrike" kern="0" cap="none" spc="0" normalizeH="0" baseline="0" noProof="0">
                <a:ln>
                  <a:noFill/>
                </a:ln>
                <a:solidFill>
                  <a:prstClr val="black"/>
                </a:solidFill>
                <a:effectLst/>
                <a:uLnTx/>
                <a:uFillTx/>
                <a:latin typeface="等线" panose="020F0502020204030204"/>
                <a:ea typeface="等线 Light" panose="02010600030101010101" pitchFamily="2" charset="-122"/>
                <a:cs typeface="Arial" panose="020B0604020202020204" pitchFamily="34" charset="0"/>
              </a:rPr>
              <a:t>Two communication between </a:t>
            </a:r>
            <a:r>
              <a:rPr kumimoji="0" lang="en-US" altLang="zh-CN"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AIOT </a:t>
            </a:r>
            <a:r>
              <a:rPr kumimoji="0" lang="en-GB" altLang="zh-CN" sz="14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device</a:t>
            </a:r>
            <a:r>
              <a:rPr kumimoji="0" lang="en-GB" altLang="zh-CN" sz="1400" b="0" i="0" u="none" strike="noStrike" kern="0" cap="none" spc="0" normalizeH="0" baseline="0" noProof="0">
                <a:ln>
                  <a:noFill/>
                </a:ln>
                <a:solidFill>
                  <a:prstClr val="black"/>
                </a:solidFill>
                <a:effectLst/>
                <a:uLnTx/>
                <a:uFillTx/>
                <a:latin typeface="等线" panose="020F0502020204030204"/>
                <a:ea typeface="等线 Light" panose="02010600030101010101" pitchFamily="2" charset="-122"/>
                <a:cs typeface="Arial" panose="020B0604020202020204" pitchFamily="34" charset="0"/>
              </a:rPr>
              <a:t> and Network:  direct access or indirect access, i.e. Base Station reader and UE reader</a:t>
            </a:r>
            <a:endParaRPr kumimoji="0" lang="en-US" altLang="zh-CN" sz="1400" b="0" i="0" u="none" strike="noStrike" kern="0" cap="none" spc="0" normalizeH="0" baseline="0" noProof="0">
              <a:ln>
                <a:noFill/>
              </a:ln>
              <a:solidFill>
                <a:prstClr val="black"/>
              </a:solidFill>
              <a:effectLst/>
              <a:uLnTx/>
              <a:uFillTx/>
              <a:latin typeface="等线" panose="020F0502020204030204"/>
              <a:ea typeface="等线 Light" panose="02010600030101010101" pitchFamily="2" charset="-122"/>
              <a:cs typeface="Arial" panose="020B0604020202020204" pitchFamily="34" charset="0"/>
            </a:endParaRPr>
          </a:p>
          <a:p>
            <a:pPr marL="639763" marR="0" lvl="3"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400" b="0" i="0" u="none" strike="noStrike" kern="0" cap="none" spc="0" normalizeH="0" baseline="0" noProof="0">
                <a:ln>
                  <a:noFill/>
                </a:ln>
                <a:solidFill>
                  <a:prstClr val="black"/>
                </a:solidFill>
                <a:effectLst/>
                <a:uLnTx/>
                <a:uFillTx/>
                <a:latin typeface="等线" panose="020F0502020204030204"/>
                <a:ea typeface="等线 Light" panose="02010600030101010101" pitchFamily="2" charset="-122"/>
                <a:cs typeface="Arial" panose="020B0604020202020204" pitchFamily="34" charset="0"/>
              </a:rPr>
              <a:t>Reader control and management, support both 3rd party reader, operator reader, and personal reader,</a:t>
            </a:r>
            <a:r>
              <a:rPr kumimoji="0" lang="zh-CN" altLang="en-US" sz="1400" b="0" i="0" u="none" strike="noStrike" kern="0" cap="none" spc="0" normalizeH="0" baseline="0" noProof="0">
                <a:ln>
                  <a:noFill/>
                </a:ln>
                <a:solidFill>
                  <a:prstClr val="black"/>
                </a:solidFill>
                <a:effectLst/>
                <a:uLnTx/>
                <a:uFillTx/>
                <a:latin typeface="等线" panose="020F0502020204030204"/>
                <a:ea typeface="等线 Light" panose="02010600030101010101" pitchFamily="2" charset="-122"/>
                <a:cs typeface="Arial" panose="020B0604020202020204" pitchFamily="34" charset="0"/>
              </a:rPr>
              <a:t> </a:t>
            </a:r>
            <a:endParaRPr kumimoji="0" lang="en-US" altLang="zh-CN" sz="1400" b="0" i="0" u="none" strike="noStrike" kern="0" cap="none" spc="0" normalizeH="0" baseline="0" noProof="0">
              <a:ln>
                <a:noFill/>
              </a:ln>
              <a:solidFill>
                <a:prstClr val="black"/>
              </a:solidFill>
              <a:effectLst/>
              <a:uLnTx/>
              <a:uFillTx/>
              <a:latin typeface="等线" panose="020F0502020204030204"/>
              <a:ea typeface="等线 Light" panose="02010600030101010101" pitchFamily="2" charset="-122"/>
              <a:cs typeface="Arial" panose="020B0604020202020204" pitchFamily="34" charset="0"/>
            </a:endParaRPr>
          </a:p>
          <a:p>
            <a:pPr marL="639763" marR="0" lvl="3"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4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Based on 3</a:t>
            </a:r>
            <a:r>
              <a:rPr kumimoji="0" lang="en-US" altLang="zh-CN" sz="1400" b="0" i="0" u="none" strike="noStrike" kern="0" cap="none" spc="0" normalizeH="0" baseline="3000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rd</a:t>
            </a:r>
            <a:r>
              <a:rPr kumimoji="0" lang="en-US" altLang="zh-CN" sz="14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 party request, control and manage the communication between Reader and </a:t>
            </a:r>
            <a:r>
              <a:rPr kumimoji="0" lang="en-US" altLang="zh-CN"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AIOT devices</a:t>
            </a:r>
            <a:r>
              <a:rPr kumimoji="0" lang="en-US" altLang="zh-CN" sz="14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a:t>
            </a:r>
            <a:r>
              <a:rPr kumimoji="0" lang="zh-CN" altLang="en-US" sz="14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 </a:t>
            </a:r>
            <a:r>
              <a:rPr kumimoji="0" lang="en-US" altLang="zh-CN" sz="14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including read, write, inventory, etc.</a:t>
            </a:r>
          </a:p>
          <a:p>
            <a:pPr marL="639763" marR="0" lvl="3"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4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how 5G system to provide collected information from Ambient IoT device(s) to the 3rd party.</a:t>
            </a:r>
          </a:p>
          <a:p>
            <a:pPr marL="639763" marR="0" lvl="3"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4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Simplified protocol stack of the interface </a:t>
            </a:r>
            <a:r>
              <a:rPr kumimoji="0" lang="en-US" altLang="zh-CN"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between Reader and AIOT devices </a:t>
            </a:r>
            <a:r>
              <a:rPr kumimoji="0" lang="en-US" altLang="zh-CN" sz="14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for low power consumption, low complexity and low cost.</a:t>
            </a:r>
          </a:p>
          <a:p>
            <a:pPr marL="639763" marR="0" lvl="3"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endParaRPr kumimoji="0" lang="en-US" altLang="zh-CN" sz="1400" b="0" i="0" u="none" strike="noStrike" kern="0" cap="none" spc="0" normalizeH="0" baseline="0" noProof="0">
              <a:ln>
                <a:noFill/>
              </a:ln>
              <a:solidFill>
                <a:prstClr val="black"/>
              </a:solidFill>
              <a:effectLst/>
              <a:uLnTx/>
              <a:uFillTx/>
              <a:latin typeface="等线" panose="020F0502020204030204"/>
              <a:ea typeface="等线 Light" panose="02010600030101010101" pitchFamily="2" charset="-122"/>
              <a:cs typeface="Arial" panose="020B0604020202020204" pitchFamily="34" charset="0"/>
            </a:endParaRPr>
          </a:p>
          <a:p>
            <a:pPr marL="639763" marR="0" lvl="3"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endParaRPr kumimoji="0" lang="en-US" altLang="zh-CN" sz="1400" b="0" i="0" u="none" strike="noStrike" kern="0" cap="none" spc="0" normalizeH="0" baseline="0" noProof="0">
              <a:ln>
                <a:noFill/>
              </a:ln>
              <a:solidFill>
                <a:prstClr val="black"/>
              </a:solidFill>
              <a:effectLst/>
              <a:uLnTx/>
              <a:uFillTx/>
              <a:latin typeface="等线" panose="020F0502020204030204"/>
              <a:ea typeface="等线 Light" panose="02010600030101010101" pitchFamily="2" charset="-122"/>
              <a:cs typeface="Arial" panose="020B0604020202020204" pitchFamily="34" charset="0"/>
            </a:endParaRPr>
          </a:p>
        </p:txBody>
      </p:sp>
      <p:grpSp>
        <p:nvGrpSpPr>
          <p:cNvPr id="24" name="组合 23">
            <a:extLst>
              <a:ext uri="{FF2B5EF4-FFF2-40B4-BE49-F238E27FC236}">
                <a16:creationId xmlns:a16="http://schemas.microsoft.com/office/drawing/2014/main" id="{64119CBA-E7F0-4849-AAE8-3B6CCDB448C1}"/>
              </a:ext>
            </a:extLst>
          </p:cNvPr>
          <p:cNvGrpSpPr/>
          <p:nvPr/>
        </p:nvGrpSpPr>
        <p:grpSpPr>
          <a:xfrm>
            <a:off x="5988569" y="2761040"/>
            <a:ext cx="2244995" cy="1335920"/>
            <a:chOff x="5343050" y="2771741"/>
            <a:chExt cx="2244995" cy="1335920"/>
          </a:xfrm>
          <a:solidFill>
            <a:srgbClr val="002060"/>
          </a:solidFill>
        </p:grpSpPr>
        <p:sp>
          <p:nvSpPr>
            <p:cNvPr id="25" name="直角三角形 24">
              <a:extLst>
                <a:ext uri="{FF2B5EF4-FFF2-40B4-BE49-F238E27FC236}">
                  <a16:creationId xmlns:a16="http://schemas.microsoft.com/office/drawing/2014/main" id="{C9BE054E-7298-4C43-9591-990DFDF4FFB4}"/>
                </a:ext>
              </a:extLst>
            </p:cNvPr>
            <p:cNvSpPr/>
            <p:nvPr/>
          </p:nvSpPr>
          <p:spPr>
            <a:xfrm rot="1800000">
              <a:off x="5343050" y="2771741"/>
              <a:ext cx="2244995" cy="1335920"/>
            </a:xfrm>
            <a:prstGeom prst="rtTriangle">
              <a:avLst/>
            </a:prstGeom>
            <a:grp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a:cs typeface="Arial" panose="020B0604020202020204" pitchFamily="34" charset="0"/>
              </a:endParaRPr>
            </a:p>
          </p:txBody>
        </p:sp>
        <p:sp>
          <p:nvSpPr>
            <p:cNvPr id="26" name="矩形 7">
              <a:extLst>
                <a:ext uri="{FF2B5EF4-FFF2-40B4-BE49-F238E27FC236}">
                  <a16:creationId xmlns:a16="http://schemas.microsoft.com/office/drawing/2014/main" id="{21FD0FE1-A5BB-4AF3-B0C3-D11CE75F2B59}"/>
                </a:ext>
              </a:extLst>
            </p:cNvPr>
            <p:cNvSpPr>
              <a:spLocks noChangeArrowheads="1"/>
            </p:cNvSpPr>
            <p:nvPr/>
          </p:nvSpPr>
          <p:spPr bwMode="auto">
            <a:xfrm rot="1800000">
              <a:off x="5466563" y="3316223"/>
              <a:ext cx="914033" cy="4001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0" u="none" strike="noStrike" kern="0" cap="none" spc="0" normalizeH="0" baseline="0" noProof="0">
                  <a:ln>
                    <a:noFill/>
                  </a:ln>
                  <a:solidFill>
                    <a:prstClr val="white"/>
                  </a:solidFill>
                  <a:effectLst/>
                  <a:uLnTx/>
                  <a:uFillTx/>
                  <a:latin typeface="Century Gothic" pitchFamily="34" charset="0"/>
                  <a:ea typeface="等线" panose="02010600030101010101" pitchFamily="2" charset="-122"/>
                  <a:cs typeface="Arial" panose="020B0604020202020204" pitchFamily="34" charset="0"/>
                </a:rPr>
                <a:t>SA3/5</a:t>
              </a:r>
              <a:endParaRPr kumimoji="0" lang="zh-CN" altLang="en-US" sz="2000" b="1" i="0" u="none" strike="noStrike" kern="0" cap="none" spc="0" normalizeH="0" baseline="0" noProof="0">
                <a:ln>
                  <a:noFill/>
                </a:ln>
                <a:solidFill>
                  <a:prstClr val="white"/>
                </a:solidFill>
                <a:effectLst/>
                <a:uLnTx/>
                <a:uFillTx/>
                <a:latin typeface="Century Gothic" pitchFamily="34" charset="0"/>
                <a:ea typeface="等线" panose="02010600030101010101" pitchFamily="2" charset="-122"/>
                <a:cs typeface="Arial" panose="020B0604020202020204" pitchFamily="34" charset="0"/>
              </a:endParaRPr>
            </a:p>
          </p:txBody>
        </p:sp>
      </p:grpSp>
      <p:grpSp>
        <p:nvGrpSpPr>
          <p:cNvPr id="27" name="组合 26">
            <a:extLst>
              <a:ext uri="{FF2B5EF4-FFF2-40B4-BE49-F238E27FC236}">
                <a16:creationId xmlns:a16="http://schemas.microsoft.com/office/drawing/2014/main" id="{B983A71D-CB87-46C0-A735-D68B94812BFE}"/>
              </a:ext>
            </a:extLst>
          </p:cNvPr>
          <p:cNvGrpSpPr/>
          <p:nvPr/>
        </p:nvGrpSpPr>
        <p:grpSpPr>
          <a:xfrm>
            <a:off x="5988526" y="4964408"/>
            <a:ext cx="2244995" cy="1409362"/>
            <a:chOff x="5343007" y="4975109"/>
            <a:chExt cx="2244995" cy="1409362"/>
          </a:xfrm>
          <a:solidFill>
            <a:srgbClr val="FF0000"/>
          </a:solidFill>
        </p:grpSpPr>
        <p:sp>
          <p:nvSpPr>
            <p:cNvPr id="28" name="直角三角形 27">
              <a:extLst>
                <a:ext uri="{FF2B5EF4-FFF2-40B4-BE49-F238E27FC236}">
                  <a16:creationId xmlns:a16="http://schemas.microsoft.com/office/drawing/2014/main" id="{7E51D982-000B-401E-9DE5-5EA1EA365F47}"/>
                </a:ext>
              </a:extLst>
            </p:cNvPr>
            <p:cNvSpPr/>
            <p:nvPr/>
          </p:nvSpPr>
          <p:spPr>
            <a:xfrm rot="8990440">
              <a:off x="5343007" y="5048551"/>
              <a:ext cx="2244995" cy="1335920"/>
            </a:xfrm>
            <a:prstGeom prst="rtTriangle">
              <a:avLst/>
            </a:prstGeom>
            <a:grp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a:cs typeface="Arial" panose="020B0604020202020204" pitchFamily="34" charset="0"/>
              </a:endParaRPr>
            </a:p>
          </p:txBody>
        </p:sp>
        <p:sp>
          <p:nvSpPr>
            <p:cNvPr id="29" name="矩形 7">
              <a:extLst>
                <a:ext uri="{FF2B5EF4-FFF2-40B4-BE49-F238E27FC236}">
                  <a16:creationId xmlns:a16="http://schemas.microsoft.com/office/drawing/2014/main" id="{EE786601-B583-4050-922D-7311C74893E0}"/>
                </a:ext>
              </a:extLst>
            </p:cNvPr>
            <p:cNvSpPr>
              <a:spLocks noChangeArrowheads="1"/>
            </p:cNvSpPr>
            <p:nvPr/>
          </p:nvSpPr>
          <p:spPr bwMode="auto">
            <a:xfrm rot="19800000" flipH="1">
              <a:off x="6081830" y="4975109"/>
              <a:ext cx="1119217" cy="4001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0" u="none" strike="noStrike" kern="0" cap="none" spc="0" normalizeH="0" baseline="0" noProof="0">
                  <a:ln>
                    <a:noFill/>
                  </a:ln>
                  <a:solidFill>
                    <a:prstClr val="white"/>
                  </a:solidFill>
                  <a:effectLst/>
                  <a:uLnTx/>
                  <a:uFillTx/>
                  <a:latin typeface="Century Gothic" pitchFamily="34" charset="0"/>
                  <a:ea typeface="等线" panose="02010600030101010101" pitchFamily="2" charset="-122"/>
                  <a:cs typeface="Arial" panose="020B0604020202020204" pitchFamily="34" charset="0"/>
                </a:rPr>
                <a:t>RAN1/2</a:t>
              </a:r>
              <a:endParaRPr kumimoji="0" lang="zh-CN" altLang="en-US" sz="2000" b="1" i="0" u="none" strike="noStrike" kern="0" cap="none" spc="0" normalizeH="0" baseline="0" noProof="0">
                <a:ln>
                  <a:noFill/>
                </a:ln>
                <a:solidFill>
                  <a:prstClr val="white"/>
                </a:solidFill>
                <a:effectLst/>
                <a:uLnTx/>
                <a:uFillTx/>
                <a:latin typeface="Century Gothic" pitchFamily="34" charset="0"/>
                <a:ea typeface="等线" panose="02010600030101010101" pitchFamily="2" charset="-122"/>
                <a:cs typeface="Arial" panose="020B0604020202020204" pitchFamily="34" charset="0"/>
              </a:endParaRPr>
            </a:p>
          </p:txBody>
        </p:sp>
      </p:grpSp>
      <p:grpSp>
        <p:nvGrpSpPr>
          <p:cNvPr id="30" name="组合 29">
            <a:extLst>
              <a:ext uri="{FF2B5EF4-FFF2-40B4-BE49-F238E27FC236}">
                <a16:creationId xmlns:a16="http://schemas.microsoft.com/office/drawing/2014/main" id="{03DBDFDE-A22C-49BA-BC55-ACD87C83F812}"/>
              </a:ext>
            </a:extLst>
          </p:cNvPr>
          <p:cNvGrpSpPr/>
          <p:nvPr/>
        </p:nvGrpSpPr>
        <p:grpSpPr>
          <a:xfrm>
            <a:off x="4469013" y="3443595"/>
            <a:ext cx="1335920" cy="2244994"/>
            <a:chOff x="3823494" y="3454296"/>
            <a:chExt cx="1335920" cy="2244994"/>
          </a:xfrm>
          <a:solidFill>
            <a:srgbClr val="0070C0"/>
          </a:solidFill>
        </p:grpSpPr>
        <p:sp>
          <p:nvSpPr>
            <p:cNvPr id="31" name="直角三角形 30">
              <a:extLst>
                <a:ext uri="{FF2B5EF4-FFF2-40B4-BE49-F238E27FC236}">
                  <a16:creationId xmlns:a16="http://schemas.microsoft.com/office/drawing/2014/main" id="{E7D5A177-1563-4200-B68C-9332756B7813}"/>
                </a:ext>
              </a:extLst>
            </p:cNvPr>
            <p:cNvSpPr/>
            <p:nvPr/>
          </p:nvSpPr>
          <p:spPr>
            <a:xfrm rot="16200000">
              <a:off x="3368957" y="3908833"/>
              <a:ext cx="2244994" cy="1335920"/>
            </a:xfrm>
            <a:prstGeom prst="rtTriangle">
              <a:avLst/>
            </a:prstGeom>
            <a:grp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a:cs typeface="Arial" panose="020B0604020202020204" pitchFamily="34" charset="0"/>
              </a:endParaRPr>
            </a:p>
          </p:txBody>
        </p:sp>
        <p:sp>
          <p:nvSpPr>
            <p:cNvPr id="32" name="矩形 7">
              <a:extLst>
                <a:ext uri="{FF2B5EF4-FFF2-40B4-BE49-F238E27FC236}">
                  <a16:creationId xmlns:a16="http://schemas.microsoft.com/office/drawing/2014/main" id="{783F9F47-C670-4190-BF2F-B2A6ADFD84E1}"/>
                </a:ext>
              </a:extLst>
            </p:cNvPr>
            <p:cNvSpPr>
              <a:spLocks noChangeArrowheads="1"/>
            </p:cNvSpPr>
            <p:nvPr/>
          </p:nvSpPr>
          <p:spPr bwMode="auto">
            <a:xfrm flipH="1">
              <a:off x="4364551" y="4743085"/>
              <a:ext cx="753634" cy="4001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0" u="none" strike="noStrike" kern="0" cap="none" spc="0" normalizeH="0" baseline="0" noProof="0">
                  <a:ln>
                    <a:noFill/>
                  </a:ln>
                  <a:solidFill>
                    <a:prstClr val="white"/>
                  </a:solidFill>
                  <a:effectLst/>
                  <a:uLnTx/>
                  <a:uFillTx/>
                  <a:latin typeface="Century Gothic" pitchFamily="34" charset="0"/>
                  <a:ea typeface="等线" panose="02010600030101010101" pitchFamily="2" charset="-122"/>
                  <a:cs typeface="Arial" panose="020B0604020202020204" pitchFamily="34" charset="0"/>
                </a:rPr>
                <a:t>SA2</a:t>
              </a:r>
              <a:endParaRPr kumimoji="0" lang="zh-CN" altLang="en-US" sz="2000" b="1" i="0" u="none" strike="noStrike" kern="0" cap="none" spc="0" normalizeH="0" baseline="0" noProof="0">
                <a:ln>
                  <a:noFill/>
                </a:ln>
                <a:solidFill>
                  <a:prstClr val="white"/>
                </a:solidFill>
                <a:effectLst/>
                <a:uLnTx/>
                <a:uFillTx/>
                <a:latin typeface="Century Gothic" pitchFamily="34" charset="0"/>
                <a:ea typeface="等线" panose="02010600030101010101" pitchFamily="2" charset="-122"/>
                <a:cs typeface="Arial" panose="020B0604020202020204" pitchFamily="34" charset="0"/>
              </a:endParaRPr>
            </a:p>
          </p:txBody>
        </p:sp>
      </p:grpSp>
      <p:sp>
        <p:nvSpPr>
          <p:cNvPr id="33" name="文本框 32">
            <a:extLst>
              <a:ext uri="{FF2B5EF4-FFF2-40B4-BE49-F238E27FC236}">
                <a16:creationId xmlns:a16="http://schemas.microsoft.com/office/drawing/2014/main" id="{D60F07A1-99D6-4489-8862-EBF3BB012013}"/>
              </a:ext>
            </a:extLst>
          </p:cNvPr>
          <p:cNvSpPr txBox="1"/>
          <p:nvPr/>
        </p:nvSpPr>
        <p:spPr>
          <a:xfrm>
            <a:off x="7448395" y="1261661"/>
            <a:ext cx="4695258" cy="1928733"/>
          </a:xfrm>
          <a:prstGeom prst="rect">
            <a:avLst/>
          </a:prstGeom>
          <a:noFill/>
        </p:spPr>
        <p:txBody>
          <a:bodyPr wrap="square" rtlCol="0">
            <a:spAutoFit/>
          </a:bodyPr>
          <a:lstStyle/>
          <a:p>
            <a:pPr marL="182563" marR="0" lvl="2"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800" b="0" i="0" u="none" strike="noStrike" kern="1200" cap="none" spc="0" normalizeH="0" baseline="0" noProof="0">
                <a:ln>
                  <a:noFill/>
                </a:ln>
                <a:solidFill>
                  <a:srgbClr val="FF0000"/>
                </a:solidFill>
                <a:effectLst/>
                <a:uLnTx/>
                <a:uFillTx/>
                <a:latin typeface="等线" panose="020F0502020204030204"/>
                <a:ea typeface="等线" panose="02010600030101010101" pitchFamily="2" charset="-122"/>
                <a:cs typeface="Arial" panose="020B0604020202020204" pitchFamily="34" charset="0"/>
              </a:rPr>
              <a:t>SA3</a:t>
            </a:r>
            <a:r>
              <a:rPr kumimoji="0" lang="zh-CN" altLang="en-US" sz="1800" b="0" i="0" u="none" strike="noStrike" kern="1200" cap="none" spc="0" normalizeH="0" baseline="0" noProof="0">
                <a:ln>
                  <a:noFill/>
                </a:ln>
                <a:solidFill>
                  <a:srgbClr val="FF0000"/>
                </a:solidFill>
                <a:effectLst/>
                <a:uLnTx/>
                <a:uFillTx/>
                <a:latin typeface="等线" panose="020F0502020204030204"/>
                <a:ea typeface="等线" panose="02010600030101010101" pitchFamily="2" charset="-122"/>
                <a:cs typeface="Arial" panose="020B0604020202020204" pitchFamily="34" charset="0"/>
              </a:rPr>
              <a:t> </a:t>
            </a:r>
            <a:r>
              <a:rPr kumimoji="0" lang="en-US" altLang="zh-CN" sz="1800" b="0" i="0" u="none" strike="noStrike" kern="1200" cap="none" spc="0" normalizeH="0" baseline="0" noProof="0">
                <a:ln>
                  <a:noFill/>
                </a:ln>
                <a:solidFill>
                  <a:srgbClr val="FF0000"/>
                </a:solidFill>
                <a:effectLst/>
                <a:uLnTx/>
                <a:uFillTx/>
                <a:latin typeface="等线" panose="020F0502020204030204"/>
                <a:ea typeface="等线" panose="02010600030101010101" pitchFamily="2" charset="-122"/>
                <a:cs typeface="Arial" panose="020B0604020202020204" pitchFamily="34" charset="0"/>
              </a:rPr>
              <a:t>Responsibility </a:t>
            </a:r>
          </a:p>
          <a:p>
            <a:pPr marL="639763" marR="0" lvl="3"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Authentication + Security detail</a:t>
            </a:r>
          </a:p>
          <a:p>
            <a:pPr marL="1096963" marR="0" lvl="4"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4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On demand authentication, e.g. authenticate Ambient IOT devices by 5GS, authenticate reader by Ambient IOT devices</a:t>
            </a:r>
          </a:p>
          <a:p>
            <a:pPr marL="182563" marR="0" lvl="2"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800" b="0" i="0" u="none" strike="noStrike" kern="1200" cap="none" spc="0" normalizeH="0" baseline="0" noProof="0">
                <a:ln>
                  <a:noFill/>
                </a:ln>
                <a:solidFill>
                  <a:srgbClr val="FF0000"/>
                </a:solidFill>
                <a:effectLst/>
                <a:uLnTx/>
                <a:uFillTx/>
                <a:latin typeface="等线" panose="020F0502020204030204"/>
                <a:ea typeface="等线" panose="02010600030101010101" pitchFamily="2" charset="-122"/>
                <a:cs typeface="Arial" panose="020B0604020202020204" pitchFamily="34" charset="0"/>
              </a:rPr>
              <a:t>SA5</a:t>
            </a:r>
            <a:r>
              <a:rPr kumimoji="0" lang="zh-CN" altLang="en-US" sz="1800" b="0" i="0" u="none" strike="noStrike" kern="1200" cap="none" spc="0" normalizeH="0" baseline="0" noProof="0">
                <a:ln>
                  <a:noFill/>
                </a:ln>
                <a:solidFill>
                  <a:srgbClr val="FF0000"/>
                </a:solidFill>
                <a:effectLst/>
                <a:uLnTx/>
                <a:uFillTx/>
                <a:latin typeface="等线" panose="020F0502020204030204"/>
                <a:ea typeface="等线" panose="02010600030101010101" pitchFamily="2" charset="-122"/>
                <a:cs typeface="Arial" panose="020B0604020202020204" pitchFamily="34" charset="0"/>
              </a:rPr>
              <a:t> </a:t>
            </a:r>
            <a:r>
              <a:rPr kumimoji="0" lang="en-US" altLang="zh-CN" sz="1800" b="0" i="0" u="none" strike="noStrike" kern="1200" cap="none" spc="0" normalizeH="0" baseline="0" noProof="0">
                <a:ln>
                  <a:noFill/>
                </a:ln>
                <a:solidFill>
                  <a:srgbClr val="FF0000"/>
                </a:solidFill>
                <a:effectLst/>
                <a:uLnTx/>
                <a:uFillTx/>
                <a:latin typeface="等线" panose="020F0502020204030204"/>
                <a:ea typeface="等线" panose="02010600030101010101" pitchFamily="2" charset="-122"/>
                <a:cs typeface="Arial" panose="020B0604020202020204" pitchFamily="34" charset="0"/>
              </a:rPr>
              <a:t>Responsibility </a:t>
            </a:r>
          </a:p>
          <a:p>
            <a:pPr marL="639763" marR="0" lvl="3"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Charging</a:t>
            </a:r>
            <a:endParaRPr kumimoji="0" lang="en-US" altLang="zh-CN" sz="1800" b="0" i="0" u="none" strike="noStrike" kern="1200" cap="none" spc="0" normalizeH="0" baseline="0" noProof="0">
              <a:ln>
                <a:noFill/>
              </a:ln>
              <a:solidFill>
                <a:prstClr val="black">
                  <a:lumMod val="65000"/>
                  <a:lumOff val="35000"/>
                </a:prstClr>
              </a:solidFill>
              <a:effectLst/>
              <a:uLnTx/>
              <a:uFillTx/>
              <a:latin typeface="等线" panose="020F0502020204030204"/>
              <a:ea typeface="等线" panose="02010600030101010101" pitchFamily="2" charset="-122"/>
              <a:cs typeface="Arial" panose="020B0604020202020204" pitchFamily="34" charset="0"/>
            </a:endParaRPr>
          </a:p>
        </p:txBody>
      </p:sp>
      <p:sp>
        <p:nvSpPr>
          <p:cNvPr id="34" name="文本框 33">
            <a:extLst>
              <a:ext uri="{FF2B5EF4-FFF2-40B4-BE49-F238E27FC236}">
                <a16:creationId xmlns:a16="http://schemas.microsoft.com/office/drawing/2014/main" id="{7A70881C-99A8-4DCB-8641-AF22B2310F66}"/>
              </a:ext>
            </a:extLst>
          </p:cNvPr>
          <p:cNvSpPr txBox="1"/>
          <p:nvPr/>
        </p:nvSpPr>
        <p:spPr>
          <a:xfrm>
            <a:off x="8185217" y="3308128"/>
            <a:ext cx="3958436" cy="2564805"/>
          </a:xfrm>
          <a:prstGeom prst="rect">
            <a:avLst/>
          </a:prstGeom>
          <a:noFill/>
        </p:spPr>
        <p:txBody>
          <a:bodyPr wrap="square" rtlCol="0">
            <a:spAutoFit/>
          </a:bodyPr>
          <a:lstStyle/>
          <a:p>
            <a:pPr marL="182563" marR="0" lvl="2"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800" b="0" i="0" u="none" strike="noStrike" kern="1200" cap="none" spc="0" normalizeH="0" baseline="0" noProof="0">
                <a:ln>
                  <a:noFill/>
                </a:ln>
                <a:solidFill>
                  <a:srgbClr val="FF0000"/>
                </a:solidFill>
                <a:effectLst/>
                <a:uLnTx/>
                <a:uFillTx/>
                <a:latin typeface="等线" panose="020F0502020204030204"/>
                <a:ea typeface="等线" panose="02010600030101010101" pitchFamily="2" charset="-122"/>
                <a:cs typeface="Arial" panose="020B0604020202020204" pitchFamily="34" charset="0"/>
              </a:rPr>
              <a:t>RAN1/2 Responsibility</a:t>
            </a:r>
          </a:p>
          <a:p>
            <a:pPr marL="639763" marR="0" lvl="3"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AS Layer communication between Reader and </a:t>
            </a:r>
            <a:r>
              <a:rPr kumimoji="0" lang="en-US" altLang="zh-CN" sz="1400" b="0" i="0" u="none" strike="noStrike" kern="1200" cap="none" spc="0" normalizeH="0" baseline="0" noProof="0" err="1">
                <a:ln>
                  <a:noFill/>
                </a:ln>
                <a:solidFill>
                  <a:prstClr val="black"/>
                </a:solidFill>
                <a:effectLst/>
                <a:uLnTx/>
                <a:uFillTx/>
                <a:latin typeface="等线" panose="020F0502020204030204"/>
                <a:ea typeface="等线" panose="02010600030101010101" pitchFamily="2" charset="-122"/>
                <a:cs typeface="Arial" panose="020B0604020202020204" pitchFamily="34" charset="0"/>
              </a:rPr>
              <a:t>AIoT</a:t>
            </a:r>
            <a:r>
              <a:rPr kumimoji="0" lang="en-US" altLang="zh-CN"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 devices </a:t>
            </a:r>
          </a:p>
          <a:p>
            <a:pPr marL="639763" marR="0" lvl="3"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Signal channel design and procedure description between Reader and AIOT devices;</a:t>
            </a:r>
          </a:p>
          <a:p>
            <a:pPr marL="639763" marR="0" lvl="3"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Simplified protocol between AIOT device and Reader</a:t>
            </a:r>
          </a:p>
          <a:p>
            <a:pPr marL="639763" marR="0" lvl="3"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4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Indoor/outdoor</a:t>
            </a:r>
          </a:p>
          <a:p>
            <a:pPr marL="639763" marR="0" lvl="3"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4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rPr>
              <a:t>Licensed Spectrum</a:t>
            </a:r>
          </a:p>
        </p:txBody>
      </p:sp>
      <p:sp>
        <p:nvSpPr>
          <p:cNvPr id="17" name="文本框 16">
            <a:extLst>
              <a:ext uri="{FF2B5EF4-FFF2-40B4-BE49-F238E27FC236}">
                <a16:creationId xmlns:a16="http://schemas.microsoft.com/office/drawing/2014/main" id="{D9D4FEBA-29E6-43A4-84D2-CBF3094297F8}"/>
              </a:ext>
            </a:extLst>
          </p:cNvPr>
          <p:cNvSpPr txBox="1"/>
          <p:nvPr/>
        </p:nvSpPr>
        <p:spPr>
          <a:xfrm>
            <a:off x="30097" y="5032217"/>
            <a:ext cx="4330882" cy="1969770"/>
          </a:xfrm>
          <a:prstGeom prst="rect">
            <a:avLst/>
          </a:prstGeom>
          <a:noFill/>
        </p:spPr>
        <p:txBody>
          <a:bodyPr wrap="square" rtlCol="0">
            <a:spAutoFit/>
          </a:bodyPr>
          <a:lstStyle/>
          <a:p>
            <a:pPr marL="639763" marR="0" lvl="3"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400" b="0" i="0" u="none" strike="noStrike" kern="0" cap="none" spc="0" normalizeH="0" baseline="0" noProof="0">
                <a:ln>
                  <a:noFill/>
                </a:ln>
                <a:solidFill>
                  <a:prstClr val="black"/>
                </a:solidFill>
                <a:effectLst/>
                <a:uLnTx/>
                <a:uFillTx/>
                <a:latin typeface="等线" panose="020F0502020204030204"/>
                <a:ea typeface="等线 Light" panose="02010600030101010101" pitchFamily="2" charset="-122"/>
                <a:cs typeface="Arial" panose="020B0604020202020204" pitchFamily="34" charset="0"/>
              </a:rPr>
              <a:t>Charging for Ambient IOT device related service</a:t>
            </a:r>
          </a:p>
          <a:p>
            <a:pPr marL="639763" marR="0" lvl="3"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400" b="0" i="0" u="none" strike="noStrike" kern="0" cap="none" spc="0" normalizeH="0" baseline="0" noProof="0">
                <a:ln>
                  <a:noFill/>
                </a:ln>
                <a:solidFill>
                  <a:prstClr val="black"/>
                </a:solidFill>
                <a:effectLst/>
                <a:uLnTx/>
                <a:uFillTx/>
                <a:latin typeface="等线" panose="020F0502020204030204"/>
                <a:ea typeface="等线 Light" panose="02010600030101010101" pitchFamily="2" charset="-122"/>
                <a:cs typeface="Arial" panose="020B0604020202020204" pitchFamily="34" charset="0"/>
              </a:rPr>
              <a:t>NOTE2: The ambient IOT device might not be a UE, might without UICC.</a:t>
            </a:r>
          </a:p>
          <a:p>
            <a:pPr marL="639763" marR="0" lvl="3"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r>
              <a:rPr kumimoji="0" lang="en-US" altLang="zh-CN" sz="1400" b="0" i="0" u="none" strike="noStrike" kern="0" cap="none" spc="0" normalizeH="0" baseline="0" noProof="0">
                <a:ln>
                  <a:noFill/>
                </a:ln>
                <a:solidFill>
                  <a:prstClr val="black"/>
                </a:solidFill>
                <a:effectLst/>
                <a:uLnTx/>
                <a:uFillTx/>
                <a:latin typeface="等线" panose="020F0502020204030204"/>
                <a:ea typeface="等线 Light" panose="02010600030101010101" pitchFamily="2" charset="-122"/>
                <a:cs typeface="Arial" panose="020B0604020202020204" pitchFamily="34" charset="0"/>
              </a:rPr>
              <a:t>NOTE3: The study should focus on PLMN scenario and licensed spectrum indoor/outdoor.</a:t>
            </a:r>
          </a:p>
          <a:p>
            <a:pPr marL="639763" marR="0" lvl="3" indent="-182563" algn="l" defTabSz="1219170" rtl="0" eaLnBrk="1" fontAlgn="auto" latinLnBrk="0" hangingPunct="1">
              <a:lnSpc>
                <a:spcPct val="100000"/>
              </a:lnSpc>
              <a:spcBef>
                <a:spcPts val="0"/>
              </a:spcBef>
              <a:spcAft>
                <a:spcPts val="400"/>
              </a:spcAft>
              <a:buClrTx/>
              <a:buSzPct val="70000"/>
              <a:buFont typeface="Arial" panose="020B0604020202020204" pitchFamily="34" charset="0"/>
              <a:buChar char="•"/>
              <a:tabLst>
                <a:tab pos="952476" algn="l"/>
              </a:tabLst>
              <a:defRPr/>
            </a:pPr>
            <a:endParaRPr kumimoji="0" lang="en-US" altLang="zh-CN" sz="1400" b="0" i="0" u="none" strike="noStrike" kern="0" cap="none" spc="0" normalizeH="0" baseline="0" noProof="0">
              <a:ln>
                <a:noFill/>
              </a:ln>
              <a:solidFill>
                <a:prstClr val="black"/>
              </a:solidFill>
              <a:effectLst/>
              <a:uLnTx/>
              <a:uFillTx/>
              <a:latin typeface="等线" panose="020F0502020204030204"/>
              <a:ea typeface="等线 Light" panose="02010600030101010101" pitchFamily="2" charset="-122"/>
              <a:cs typeface="Arial" panose="020B0604020202020204" pitchFamily="34" charset="0"/>
            </a:endParaRPr>
          </a:p>
        </p:txBody>
      </p:sp>
      <p:sp>
        <p:nvSpPr>
          <p:cNvPr id="3" name="矩形 2">
            <a:extLst>
              <a:ext uri="{FF2B5EF4-FFF2-40B4-BE49-F238E27FC236}">
                <a16:creationId xmlns:a16="http://schemas.microsoft.com/office/drawing/2014/main" id="{AE5841AB-C104-4E5E-BF45-8927901C5DF9}"/>
              </a:ext>
            </a:extLst>
          </p:cNvPr>
          <p:cNvSpPr/>
          <p:nvPr/>
        </p:nvSpPr>
        <p:spPr>
          <a:xfrm>
            <a:off x="6970542" y="471505"/>
            <a:ext cx="4778872" cy="461665"/>
          </a:xfrm>
          <a:prstGeom prst="rect">
            <a:avLst/>
          </a:prstGeom>
          <a:ln>
            <a:solidFill>
              <a:schemeClr val="tx1"/>
            </a:solidFill>
            <a:prstDash val="dash"/>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srgbClr val="4472C4"/>
                </a:solidFill>
                <a:effectLst/>
                <a:uLnTx/>
                <a:uFillTx/>
                <a:latin typeface="Arial Black" panose="020B0A04020102020204" pitchFamily="34" charset="0"/>
                <a:ea typeface="方正兰亭黑_GBK"/>
                <a:cs typeface="Arial" panose="020B0604020202020204" pitchFamily="34" charset="0"/>
              </a:rPr>
              <a:t>SA2+SA3+RAN cooperation</a:t>
            </a: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Arial" panose="020B0604020202020204" pitchFamily="34" charset="0"/>
            </a:endParaRPr>
          </a:p>
        </p:txBody>
      </p:sp>
    </p:spTree>
    <p:extLst>
      <p:ext uri="{BB962C8B-B14F-4D97-AF65-F5344CB8AC3E}">
        <p14:creationId xmlns:p14="http://schemas.microsoft.com/office/powerpoint/2010/main" val="783000025"/>
      </p:ext>
    </p:extLst>
  </p:cSld>
  <p:clrMapOvr>
    <a:masterClrMapping/>
  </p:clrMapOvr>
  <p:transition spd="slow">
    <p:wip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椭圆 41">
            <a:extLst>
              <a:ext uri="{FF2B5EF4-FFF2-40B4-BE49-F238E27FC236}">
                <a16:creationId xmlns:a16="http://schemas.microsoft.com/office/drawing/2014/main" id="{B48431BA-7A7C-491E-84AA-E042A8F49486}"/>
              </a:ext>
            </a:extLst>
          </p:cNvPr>
          <p:cNvSpPr/>
          <p:nvPr/>
        </p:nvSpPr>
        <p:spPr>
          <a:xfrm>
            <a:off x="1989034" y="2578226"/>
            <a:ext cx="2235676" cy="2235676"/>
          </a:xfrm>
          <a:prstGeom prst="ellipse">
            <a:avLst/>
          </a:prstGeom>
          <a:noFill/>
          <a:ln w="9525" cap="flat" cmpd="sng" algn="ctr">
            <a:solidFill>
              <a:sysClr val="window" lastClr="FFFFFF">
                <a:lumMod val="7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43" name="椭圆 42">
            <a:extLst>
              <a:ext uri="{FF2B5EF4-FFF2-40B4-BE49-F238E27FC236}">
                <a16:creationId xmlns:a16="http://schemas.microsoft.com/office/drawing/2014/main" id="{B3D091B8-7404-4599-BF0A-2ECD0EC566EC}"/>
              </a:ext>
            </a:extLst>
          </p:cNvPr>
          <p:cNvSpPr/>
          <p:nvPr/>
        </p:nvSpPr>
        <p:spPr>
          <a:xfrm>
            <a:off x="2249135" y="2824389"/>
            <a:ext cx="1743351" cy="1743351"/>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44" name="文本框 5">
            <a:extLst>
              <a:ext uri="{FF2B5EF4-FFF2-40B4-BE49-F238E27FC236}">
                <a16:creationId xmlns:a16="http://schemas.microsoft.com/office/drawing/2014/main" id="{6A6AF16A-3C4D-41AA-9A29-F8B04CEBF5CD}"/>
              </a:ext>
            </a:extLst>
          </p:cNvPr>
          <p:cNvSpPr txBox="1">
            <a:spLocks noChangeArrowheads="1"/>
          </p:cNvSpPr>
          <p:nvPr/>
        </p:nvSpPr>
        <p:spPr bwMode="auto">
          <a:xfrm>
            <a:off x="2213898" y="3142065"/>
            <a:ext cx="1771639"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6400" b="1" i="0" u="none" strike="noStrike" kern="1200" cap="none" spc="0" normalizeH="0" baseline="0" noProof="0">
                <a:ln>
                  <a:noFill/>
                </a:ln>
                <a:solidFill>
                  <a:prstClr val="white"/>
                </a:solidFill>
                <a:effectLst/>
                <a:uLnTx/>
                <a:uFillTx/>
                <a:latin typeface="方正兰亭黑_GBK"/>
                <a:ea typeface="方正兰亭黑_GBK"/>
                <a:cs typeface="Arial" panose="020B0604020202020204" pitchFamily="34" charset="0"/>
              </a:rPr>
              <a:t>R19</a:t>
            </a:r>
            <a:endParaRPr kumimoji="0" lang="zh-CN" altLang="en-US" sz="6400" b="1" i="0" u="none" strike="noStrike" kern="1200" cap="none" spc="0" normalizeH="0" baseline="0" noProof="0">
              <a:ln>
                <a:noFill/>
              </a:ln>
              <a:solidFill>
                <a:prstClr val="white"/>
              </a:solidFill>
              <a:effectLst/>
              <a:uLnTx/>
              <a:uFillTx/>
              <a:latin typeface="方正兰亭黑_GBK"/>
              <a:ea typeface="方正兰亭黑_GBK"/>
              <a:cs typeface="Arial" panose="020B0604020202020204" pitchFamily="34" charset="0"/>
            </a:endParaRPr>
          </a:p>
        </p:txBody>
      </p:sp>
      <p:sp>
        <p:nvSpPr>
          <p:cNvPr id="45" name="文本框 5">
            <a:extLst>
              <a:ext uri="{FF2B5EF4-FFF2-40B4-BE49-F238E27FC236}">
                <a16:creationId xmlns:a16="http://schemas.microsoft.com/office/drawing/2014/main" id="{F61FDA01-78B9-489D-B6C3-2EBA450E8F76}"/>
              </a:ext>
            </a:extLst>
          </p:cNvPr>
          <p:cNvSpPr txBox="1">
            <a:spLocks noChangeArrowheads="1"/>
          </p:cNvSpPr>
          <p:nvPr/>
        </p:nvSpPr>
        <p:spPr bwMode="auto">
          <a:xfrm>
            <a:off x="4667015" y="3015197"/>
            <a:ext cx="6884905" cy="913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lvl="0" eaLnBrk="1" hangingPunct="1">
              <a:defRPr/>
            </a:pPr>
            <a:r>
              <a:rPr kumimoji="0" lang="en-US" altLang="zh-CN" sz="2667" b="0" i="0" u="none" strike="noStrike" kern="1200" cap="none" spc="0" normalizeH="0" baseline="0" noProof="0">
                <a:ln>
                  <a:noFill/>
                </a:ln>
                <a:solidFill>
                  <a:srgbClr val="27506E"/>
                </a:solidFill>
                <a:effectLst/>
                <a:uLnTx/>
                <a:uFillTx/>
                <a:latin typeface="方正兰亭黑_GBK"/>
                <a:ea typeface="方正兰亭黑_GBK"/>
                <a:cs typeface="Arial" panose="020B0604020202020204" pitchFamily="34" charset="0"/>
              </a:rPr>
              <a:t>Annex</a:t>
            </a:r>
            <a:r>
              <a:rPr kumimoji="0" lang="zh-CN" altLang="en-US" sz="2667" b="0" i="0" u="none" strike="noStrike" kern="1200" cap="none" spc="0" normalizeH="0" baseline="0" noProof="0">
                <a:ln>
                  <a:noFill/>
                </a:ln>
                <a:solidFill>
                  <a:srgbClr val="27506E"/>
                </a:solidFill>
                <a:effectLst/>
                <a:uLnTx/>
                <a:uFillTx/>
                <a:latin typeface="方正兰亭黑_GBK"/>
                <a:ea typeface="方正兰亭黑_GBK"/>
                <a:cs typeface="Arial" panose="020B0604020202020204" pitchFamily="34" charset="0"/>
              </a:rPr>
              <a:t>：</a:t>
            </a:r>
            <a:r>
              <a:rPr lang="en-US" altLang="zh-CN" sz="2667">
                <a:solidFill>
                  <a:srgbClr val="27506E"/>
                </a:solidFill>
                <a:latin typeface="方正兰亭黑_GBK"/>
                <a:ea typeface="方正兰亭黑_GBK"/>
              </a:rPr>
              <a:t>Metaverse &amp; MEC</a:t>
            </a:r>
            <a:endParaRPr kumimoji="0" lang="en-US" altLang="zh-CN" sz="2667" b="0" i="0" u="none" strike="noStrike" kern="1200" cap="none" spc="0" normalizeH="0" baseline="0" noProof="0">
              <a:ln>
                <a:noFill/>
              </a:ln>
              <a:solidFill>
                <a:srgbClr val="27506E"/>
              </a:solidFill>
              <a:effectLst/>
              <a:uLnTx/>
              <a:uFillTx/>
              <a:latin typeface="方正兰亭黑_GBK"/>
              <a:ea typeface="方正兰亭黑_GBK"/>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2667" b="0" i="0" u="none" strike="noStrike" kern="1200" cap="none" spc="0" normalizeH="0" baseline="0" noProof="0">
              <a:ln>
                <a:noFill/>
              </a:ln>
              <a:solidFill>
                <a:srgbClr val="27506E"/>
              </a:solidFill>
              <a:effectLst/>
              <a:uLnTx/>
              <a:uFillTx/>
              <a:latin typeface="方正兰亭黑_GBK"/>
              <a:ea typeface="方正兰亭黑_GBK"/>
              <a:cs typeface="Arial" panose="020B0604020202020204" pitchFamily="34" charset="0"/>
            </a:endParaRPr>
          </a:p>
        </p:txBody>
      </p:sp>
      <p:sp>
        <p:nvSpPr>
          <p:cNvPr id="49" name="矩形 48">
            <a:extLst>
              <a:ext uri="{FF2B5EF4-FFF2-40B4-BE49-F238E27FC236}">
                <a16:creationId xmlns:a16="http://schemas.microsoft.com/office/drawing/2014/main" id="{84887974-2D02-4A3D-8002-5573FE0AD73F}"/>
              </a:ext>
            </a:extLst>
          </p:cNvPr>
          <p:cNvSpPr/>
          <p:nvPr/>
        </p:nvSpPr>
        <p:spPr>
          <a:xfrm>
            <a:off x="4772663" y="4233362"/>
            <a:ext cx="1953257" cy="407489"/>
          </a:xfrm>
          <a:prstGeom prst="rect">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a:ln>
                  <a:noFill/>
                </a:ln>
                <a:solidFill>
                  <a:prstClr val="white"/>
                </a:solidFill>
                <a:effectLst/>
                <a:uLnTx/>
                <a:uFillTx/>
                <a:latin typeface="Arial" panose="020B0604020202020204"/>
                <a:ea typeface="等线" panose="02010600030101010101" pitchFamily="2" charset="-122"/>
                <a:cs typeface="Arial" panose="020B0604020202020204" pitchFamily="34" charset="0"/>
              </a:rPr>
              <a:t>SA2/SA4/SA6</a:t>
            </a:r>
            <a:endParaRPr kumimoji="0" lang="zh-CN" altLang="en-US" sz="1600" b="0" i="0" u="none" strike="noStrike" kern="0" cap="none" spc="0" normalizeH="0" baseline="0" noProof="0">
              <a:ln>
                <a:noFill/>
              </a:ln>
              <a:solidFill>
                <a:prstClr val="white"/>
              </a:solidFill>
              <a:effectLst/>
              <a:uLnTx/>
              <a:uFillTx/>
              <a:latin typeface="Arial" panose="020B0604020202020204"/>
              <a:ea typeface="等线" panose="02010600030101010101" pitchFamily="2" charset="-122"/>
              <a:cs typeface="Arial" panose="020B0604020202020204" pitchFamily="34" charset="0"/>
            </a:endParaRPr>
          </a:p>
        </p:txBody>
      </p:sp>
      <p:sp>
        <p:nvSpPr>
          <p:cNvPr id="50" name="椭圆 49">
            <a:extLst>
              <a:ext uri="{FF2B5EF4-FFF2-40B4-BE49-F238E27FC236}">
                <a16:creationId xmlns:a16="http://schemas.microsoft.com/office/drawing/2014/main" id="{91E90A78-9643-4C67-85CD-8004D8DBBDE4}"/>
              </a:ext>
            </a:extLst>
          </p:cNvPr>
          <p:cNvSpPr/>
          <p:nvPr/>
        </p:nvSpPr>
        <p:spPr>
          <a:xfrm>
            <a:off x="3697242" y="2592797"/>
            <a:ext cx="520689" cy="520689"/>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51" name="椭圆 50">
            <a:extLst>
              <a:ext uri="{FF2B5EF4-FFF2-40B4-BE49-F238E27FC236}">
                <a16:creationId xmlns:a16="http://schemas.microsoft.com/office/drawing/2014/main" id="{3096A17F-1CC9-4577-97FE-182A7DC1CEAC}"/>
              </a:ext>
            </a:extLst>
          </p:cNvPr>
          <p:cNvSpPr/>
          <p:nvPr/>
        </p:nvSpPr>
        <p:spPr>
          <a:xfrm>
            <a:off x="1889481" y="3015197"/>
            <a:ext cx="382375" cy="382375"/>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52" name="椭圆 51">
            <a:extLst>
              <a:ext uri="{FF2B5EF4-FFF2-40B4-BE49-F238E27FC236}">
                <a16:creationId xmlns:a16="http://schemas.microsoft.com/office/drawing/2014/main" id="{2A529BE5-B9B3-456C-90A0-AA29722BDF1D}"/>
              </a:ext>
            </a:extLst>
          </p:cNvPr>
          <p:cNvSpPr/>
          <p:nvPr/>
        </p:nvSpPr>
        <p:spPr>
          <a:xfrm>
            <a:off x="1698293" y="4863033"/>
            <a:ext cx="213793" cy="213793"/>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53" name="椭圆 52">
            <a:extLst>
              <a:ext uri="{FF2B5EF4-FFF2-40B4-BE49-F238E27FC236}">
                <a16:creationId xmlns:a16="http://schemas.microsoft.com/office/drawing/2014/main" id="{3D1C6D1F-621F-44EF-9415-BC5410BC06A6}"/>
              </a:ext>
            </a:extLst>
          </p:cNvPr>
          <p:cNvSpPr/>
          <p:nvPr/>
        </p:nvSpPr>
        <p:spPr>
          <a:xfrm>
            <a:off x="2249135" y="4410935"/>
            <a:ext cx="294040" cy="294040"/>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54" name="椭圆 53">
            <a:extLst>
              <a:ext uri="{FF2B5EF4-FFF2-40B4-BE49-F238E27FC236}">
                <a16:creationId xmlns:a16="http://schemas.microsoft.com/office/drawing/2014/main" id="{464BF8ED-4F25-4695-980C-EC0679249FC2}"/>
              </a:ext>
            </a:extLst>
          </p:cNvPr>
          <p:cNvSpPr/>
          <p:nvPr/>
        </p:nvSpPr>
        <p:spPr>
          <a:xfrm>
            <a:off x="4021772" y="3972331"/>
            <a:ext cx="304395" cy="304395"/>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55" name="椭圆 54">
            <a:extLst>
              <a:ext uri="{FF2B5EF4-FFF2-40B4-BE49-F238E27FC236}">
                <a16:creationId xmlns:a16="http://schemas.microsoft.com/office/drawing/2014/main" id="{ACDE4167-759C-47CD-BE54-CD7CA9AAD618}"/>
              </a:ext>
            </a:extLst>
          </p:cNvPr>
          <p:cNvSpPr/>
          <p:nvPr/>
        </p:nvSpPr>
        <p:spPr>
          <a:xfrm>
            <a:off x="3786429" y="4799329"/>
            <a:ext cx="206056" cy="206056"/>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
        <p:nvSpPr>
          <p:cNvPr id="56" name="椭圆 55">
            <a:extLst>
              <a:ext uri="{FF2B5EF4-FFF2-40B4-BE49-F238E27FC236}">
                <a16:creationId xmlns:a16="http://schemas.microsoft.com/office/drawing/2014/main" id="{4252DA63-044F-4EDE-B5E5-8138349E2F1A}"/>
              </a:ext>
            </a:extLst>
          </p:cNvPr>
          <p:cNvSpPr/>
          <p:nvPr/>
        </p:nvSpPr>
        <p:spPr>
          <a:xfrm>
            <a:off x="1669784" y="3972331"/>
            <a:ext cx="132944" cy="132944"/>
          </a:xfrm>
          <a:prstGeom prst="ellipse">
            <a:avLst/>
          </a:prstGeom>
          <a:gradFill>
            <a:gsLst>
              <a:gs pos="100000">
                <a:srgbClr val="4472C4">
                  <a:lumMod val="75000"/>
                </a:srgbClr>
              </a:gs>
              <a:gs pos="0">
                <a:srgbClr val="27506E"/>
              </a:gs>
            </a:gsLst>
            <a:path path="circle">
              <a:fillToRect l="50000" t="50000" r="50000" b="50000"/>
            </a:path>
          </a:gra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Arial" panose="020B0604020202020204" pitchFamily="34" charset="0"/>
            </a:endParaRPr>
          </a:p>
        </p:txBody>
      </p:sp>
    </p:spTree>
    <p:extLst>
      <p:ext uri="{BB962C8B-B14F-4D97-AF65-F5344CB8AC3E}">
        <p14:creationId xmlns:p14="http://schemas.microsoft.com/office/powerpoint/2010/main" val="305558693"/>
      </p:ext>
    </p:extLst>
  </p:cSld>
  <p:clrMapOvr>
    <a:masterClrMapping/>
  </p:clrMapOvr>
  <p:transition spd="slow">
    <p:push dir="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0" y="488950"/>
            <a:ext cx="10515600" cy="1130301"/>
          </a:xfrm>
        </p:spPr>
        <p:txBody>
          <a:bodyPr/>
          <a:lstStyle/>
          <a:p>
            <a:r>
              <a:rPr lang="en-US" altLang="zh-CN"/>
              <a:t>Progress in SA1 </a:t>
            </a:r>
            <a:r>
              <a:rPr lang="en-US" altLang="zh-CN" err="1"/>
              <a:t>FS_Metaverse</a:t>
            </a:r>
            <a:r>
              <a:rPr lang="en-US" altLang="zh-CN"/>
              <a:t> (1)</a:t>
            </a:r>
            <a:endParaRPr lang="en-GB" altLang="en-US"/>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sz="1800"/>
              <a:t>IMS-based 3D avatar communication</a:t>
            </a:r>
          </a:p>
          <a:p>
            <a:pPr lvl="1"/>
            <a:r>
              <a:rPr lang="en-US" altLang="en-US" sz="1600"/>
              <a:t>The IMS shall allow multimedia conversational communications between two or more users providing real time conversational transfer of animated user digital representation and speech data. </a:t>
            </a:r>
          </a:p>
          <a:p>
            <a:pPr lvl="1"/>
            <a:r>
              <a:rPr lang="en-US" altLang="en-US" sz="1600"/>
              <a:t>The 5G system shall support a means for UEs to produce 3D avatar media to be sent uplink, and to receive this media downlink.</a:t>
            </a:r>
          </a:p>
          <a:p>
            <a:pPr lvl="1"/>
            <a:r>
              <a:rPr lang="en-US" altLang="en-US" sz="1600"/>
              <a:t>The 5G system shall support a means for the production of 3D avatar media to be accomplished on a UE to support confidentiality of the data used to produce the 3D avatar (e.g. from the UE cameras, etc.)</a:t>
            </a:r>
          </a:p>
          <a:p>
            <a:pPr lvl="1"/>
            <a:r>
              <a:rPr lang="en-US" altLang="en-US" sz="1600"/>
              <a:t>The 5G system shall support a means to enable locally generated media (e.g. text or video) of a party to be transcoded before it is rendered for the receiving party.</a:t>
            </a:r>
          </a:p>
          <a:p>
            <a:endParaRPr lang="en-US" altLang="en-US" sz="1800"/>
          </a:p>
        </p:txBody>
      </p:sp>
      <p:pic>
        <p:nvPicPr>
          <p:cNvPr id="4" name="图片 6">
            <a:extLst>
              <a:ext uri="{FF2B5EF4-FFF2-40B4-BE49-F238E27FC236}">
                <a16:creationId xmlns:a16="http://schemas.microsoft.com/office/drawing/2014/main" id="{E3246C17-E839-4278-A89C-F648F2CD1E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48500" y="4457700"/>
            <a:ext cx="4216400" cy="191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3">
            <a:extLst>
              <a:ext uri="{FF2B5EF4-FFF2-40B4-BE49-F238E27FC236}">
                <a16:creationId xmlns:a16="http://schemas.microsoft.com/office/drawing/2014/main" id="{B6EF545C-9B22-41F3-BE2E-7F30F80412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4457700"/>
            <a:ext cx="533400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28500122"/>
      </p:ext>
    </p:extLst>
  </p:cSld>
  <p:clrMapOvr>
    <a:masterClrMapping/>
  </p:clrMapOvr>
  <p:transition>
    <p:wipe dir="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4C3FF28-2234-4874-868C-3A1F07AB122D}"/>
              </a:ext>
            </a:extLst>
          </p:cNvPr>
          <p:cNvSpPr>
            <a:spLocks noGrp="1"/>
          </p:cNvSpPr>
          <p:nvPr>
            <p:ph type="title"/>
          </p:nvPr>
        </p:nvSpPr>
        <p:spPr>
          <a:xfrm>
            <a:off x="0" y="435640"/>
            <a:ext cx="10515600" cy="1130301"/>
          </a:xfrm>
        </p:spPr>
        <p:txBody>
          <a:bodyPr/>
          <a:lstStyle/>
          <a:p>
            <a:r>
              <a:rPr lang="en-US" altLang="zh-CN"/>
              <a:t>Progress in SA1 </a:t>
            </a:r>
            <a:r>
              <a:rPr lang="en-US" altLang="zh-CN" err="1"/>
              <a:t>FS_Metaverse</a:t>
            </a:r>
            <a:r>
              <a:rPr lang="en-US" altLang="zh-CN"/>
              <a:t> (2)</a:t>
            </a:r>
            <a:endParaRPr lang="zh-CN" altLang="en-US"/>
          </a:p>
        </p:txBody>
      </p:sp>
      <p:sp>
        <p:nvSpPr>
          <p:cNvPr id="3" name="内容占位符 2">
            <a:extLst>
              <a:ext uri="{FF2B5EF4-FFF2-40B4-BE49-F238E27FC236}">
                <a16:creationId xmlns:a16="http://schemas.microsoft.com/office/drawing/2014/main" id="{41541397-88C1-42BB-8900-E0A60AE6E6C2}"/>
              </a:ext>
            </a:extLst>
          </p:cNvPr>
          <p:cNvSpPr>
            <a:spLocks noGrp="1"/>
          </p:cNvSpPr>
          <p:nvPr>
            <p:ph idx="1"/>
          </p:nvPr>
        </p:nvSpPr>
        <p:spPr/>
        <p:txBody>
          <a:bodyPr/>
          <a:lstStyle/>
          <a:p>
            <a:r>
              <a:rPr lang="en-US" altLang="zh-CN" sz="1800" b="1"/>
              <a:t>IMS-based 3D Avatar Call Support for Accessibility Use Cases</a:t>
            </a:r>
            <a:endParaRPr lang="en-US" altLang="en-US" sz="1800" b="1"/>
          </a:p>
          <a:p>
            <a:pPr lvl="1"/>
            <a:r>
              <a:rPr lang="en-US" altLang="en-US" sz="1800"/>
              <a:t>The 5G system shall support the encoding of sensor data capturing the facial expression and movement and gestures of a person, in a standard form, such that as part of the avatar encoding.</a:t>
            </a:r>
          </a:p>
          <a:p>
            <a:pPr lvl="1"/>
            <a:r>
              <a:rPr lang="en-US" altLang="en-US" sz="1800"/>
              <a:t>The 5G system shall support a set of transcoders from and to avatar representations e.g. between text, speech and avatar encoding.</a:t>
            </a:r>
          </a:p>
          <a:p>
            <a:pPr lvl="1"/>
            <a:r>
              <a:rPr lang="en-US" altLang="en-US" sz="1800"/>
              <a:t>The 5G system shall support the avatar transcoding functionality to control the appearance of the avatar based on the preferences of its associated user. </a:t>
            </a:r>
          </a:p>
          <a:p>
            <a:pPr lvl="1"/>
            <a:r>
              <a:rPr lang="en-US" altLang="en-US" sz="1800"/>
              <a:t>The 5G system shall support a set of transcoders to facilitate accessibility of avatar representation from and to GTT to control the appearance of the encoded avatar. </a:t>
            </a:r>
          </a:p>
          <a:p>
            <a:pPr lvl="1"/>
            <a:endParaRPr lang="en-US" altLang="en-US" sz="1800"/>
          </a:p>
          <a:p>
            <a:pPr marL="0" indent="0">
              <a:buNone/>
            </a:pPr>
            <a:endParaRPr lang="zh-CN" altLang="en-US"/>
          </a:p>
        </p:txBody>
      </p:sp>
      <p:pic>
        <p:nvPicPr>
          <p:cNvPr id="6" name="Picture 68">
            <a:extLst>
              <a:ext uri="{FF2B5EF4-FFF2-40B4-BE49-F238E27FC236}">
                <a16:creationId xmlns:a16="http://schemas.microsoft.com/office/drawing/2014/main" id="{1D3042F7-6351-4D8C-A948-E7E3B97581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963" y="4376738"/>
            <a:ext cx="6121400" cy="98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9">
            <a:extLst>
              <a:ext uri="{FF2B5EF4-FFF2-40B4-BE49-F238E27FC236}">
                <a16:creationId xmlns:a16="http://schemas.microsoft.com/office/drawing/2014/main" id="{2C9A0FE8-4448-448E-9A1F-221F61F724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963" y="5381625"/>
            <a:ext cx="6121400" cy="98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0">
            <a:extLst>
              <a:ext uri="{FF2B5EF4-FFF2-40B4-BE49-F238E27FC236}">
                <a16:creationId xmlns:a16="http://schemas.microsoft.com/office/drawing/2014/main" id="{7957A4CC-6DBD-47B3-94CC-4B838D62276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4600" y="4789488"/>
            <a:ext cx="5562600" cy="98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769272"/>
      </p:ext>
    </p:extLst>
  </p:cSld>
  <p:clrMapOvr>
    <a:masterClrMapping/>
  </p:clrMapOvr>
  <p:transition>
    <p:wipe dir="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41A699B-E728-4B7F-94C3-F41F59E41D1F}"/>
              </a:ext>
            </a:extLst>
          </p:cNvPr>
          <p:cNvSpPr>
            <a:spLocks noGrp="1"/>
          </p:cNvSpPr>
          <p:nvPr>
            <p:ph type="title"/>
          </p:nvPr>
        </p:nvSpPr>
        <p:spPr>
          <a:xfrm>
            <a:off x="0" y="560387"/>
            <a:ext cx="11353800" cy="1130301"/>
          </a:xfrm>
        </p:spPr>
        <p:txBody>
          <a:bodyPr/>
          <a:lstStyle/>
          <a:p>
            <a:r>
              <a:rPr lang="en-US" altLang="zh-CN" sz="2400"/>
              <a:t>Considering on IMS/NG-RTC enhancement to support mobile metaverse service</a:t>
            </a:r>
            <a:endParaRPr lang="zh-CN" altLang="en-US" sz="2400"/>
          </a:p>
        </p:txBody>
      </p:sp>
      <p:sp>
        <p:nvSpPr>
          <p:cNvPr id="4" name="Content Placeholder 2">
            <a:extLst>
              <a:ext uri="{FF2B5EF4-FFF2-40B4-BE49-F238E27FC236}">
                <a16:creationId xmlns:a16="http://schemas.microsoft.com/office/drawing/2014/main" id="{6FEC8473-83EE-4DE2-A243-94DAE4B72787}"/>
              </a:ext>
            </a:extLst>
          </p:cNvPr>
          <p:cNvSpPr>
            <a:spLocks noGrp="1"/>
          </p:cNvSpPr>
          <p:nvPr>
            <p:ph idx="1"/>
          </p:nvPr>
        </p:nvSpPr>
        <p:spPr>
          <a:xfrm>
            <a:off x="838200" y="1825625"/>
            <a:ext cx="10515600" cy="4351338"/>
          </a:xfrm>
        </p:spPr>
        <p:txBody>
          <a:bodyPr/>
          <a:lstStyle/>
          <a:p>
            <a:r>
              <a:rPr lang="en-US" altLang="en-US" sz="1800" b="1"/>
              <a:t>IMS/NG-RTC</a:t>
            </a:r>
            <a:r>
              <a:rPr lang="zh-CN" altLang="en-US" sz="1800" b="1"/>
              <a:t> </a:t>
            </a:r>
            <a:r>
              <a:rPr lang="en-US" altLang="en-US" sz="1800" b="1"/>
              <a:t>extends to support diversity media service (Avatar generation, language transcoder, </a:t>
            </a:r>
            <a:r>
              <a:rPr lang="en-US" altLang="en-US" sz="1800" b="1" err="1"/>
              <a:t>etc</a:t>
            </a:r>
            <a:r>
              <a:rPr lang="en-US" altLang="en-US" sz="1800" b="1"/>
              <a:t>)</a:t>
            </a:r>
          </a:p>
          <a:p>
            <a:pPr lvl="1"/>
            <a:r>
              <a:rPr lang="en-US" altLang="zh-CN" sz="1800"/>
              <a:t>O</a:t>
            </a:r>
            <a:r>
              <a:rPr lang="en-US" altLang="en-US" sz="1800"/>
              <a:t>pen to enhance either IMS architecture or NG-RTC architecture</a:t>
            </a:r>
          </a:p>
          <a:p>
            <a:r>
              <a:rPr lang="en-US" altLang="en-US" sz="1800" b="1"/>
              <a:t>Coordination/negotiation between the UE and IMS when performing avatar communication service processing, by considering the following aspects (including but not limited)</a:t>
            </a:r>
          </a:p>
          <a:p>
            <a:pPr lvl="1"/>
            <a:r>
              <a:rPr lang="en-US" altLang="en-US" sz="1800"/>
              <a:t>Service type, UE capability (e.g. computing/processing capability), performance requirements, etc.</a:t>
            </a:r>
          </a:p>
          <a:p>
            <a:r>
              <a:rPr lang="en-US" altLang="zh-CN" sz="1800" b="1"/>
              <a:t>UE/mobile metaverse server </a:t>
            </a:r>
            <a:r>
              <a:rPr lang="en-US" altLang="en-US" sz="1800" b="1"/>
              <a:t>Capability management in IMS (including but not limited)</a:t>
            </a:r>
          </a:p>
          <a:p>
            <a:pPr lvl="1"/>
            <a:r>
              <a:rPr lang="en-US" altLang="en-US" sz="1800"/>
              <a:t>Refined new capability management (e.g. registration, selection, query, updating, exposure, de-registration) </a:t>
            </a:r>
          </a:p>
          <a:p>
            <a:r>
              <a:rPr lang="en-US" altLang="en-US" sz="1800" b="1"/>
              <a:t>Coordination with SA4 (e.g. protocol, support of split rendering)</a:t>
            </a:r>
          </a:p>
        </p:txBody>
      </p:sp>
    </p:spTree>
    <p:extLst>
      <p:ext uri="{BB962C8B-B14F-4D97-AF65-F5344CB8AC3E}">
        <p14:creationId xmlns:p14="http://schemas.microsoft.com/office/powerpoint/2010/main" val="4051953106"/>
      </p:ext>
    </p:extLst>
  </p:cSld>
  <p:clrMapOvr>
    <a:masterClrMapping/>
  </p:clrMapOvr>
  <p:transition>
    <p:wipe dir="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B4A5D293-087E-4F8D-9822-5016A4BF7676}"/>
              </a:ext>
            </a:extLst>
          </p:cNvPr>
          <p:cNvSpPr>
            <a:spLocks noGrp="1"/>
          </p:cNvSpPr>
          <p:nvPr>
            <p:ph type="body" sz="quarter" idx="58"/>
          </p:nvPr>
        </p:nvSpPr>
        <p:spPr/>
        <p:txBody>
          <a:bodyPr/>
          <a:lstStyle/>
          <a:p>
            <a:endParaRPr lang="zh-CN" altLang="en-US"/>
          </a:p>
        </p:txBody>
      </p:sp>
    </p:spTree>
    <p:extLst>
      <p:ext uri="{BB962C8B-B14F-4D97-AF65-F5344CB8AC3E}">
        <p14:creationId xmlns:p14="http://schemas.microsoft.com/office/powerpoint/2010/main" val="9053857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2306638" y="0"/>
            <a:ext cx="6827838" cy="1143000"/>
          </a:xfrm>
        </p:spPr>
        <p:txBody>
          <a:bodyPr vert="horz" wrap="square" lIns="91440" tIns="45720" rIns="91440" bIns="45720" numCol="1" anchor="ctr" anchorCtr="0" compatLnSpc="1"/>
          <a:lstStyle/>
          <a:p>
            <a:pPr lvl="0">
              <a:defRPr/>
            </a:pPr>
            <a:r>
              <a:rPr lang="en-GB" altLang="en-US" sz="3200" b="1" noProof="1"/>
              <a:t>Background and Motivation</a:t>
            </a:r>
          </a:p>
        </p:txBody>
      </p:sp>
      <p:sp>
        <p:nvSpPr>
          <p:cNvPr id="2" name="矩形 7"/>
          <p:cNvSpPr/>
          <p:nvPr/>
        </p:nvSpPr>
        <p:spPr>
          <a:xfrm>
            <a:off x="332508" y="877551"/>
            <a:ext cx="11663797" cy="5543121"/>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342900" marR="0" lvl="0" indent="-342900" algn="l" defTabSz="913130" rtl="0" eaLnBrk="0" fontAlgn="base" latinLnBrk="0" hangingPunct="0">
              <a:lnSpc>
                <a:spcPct val="110000"/>
              </a:lnSpc>
              <a:spcBef>
                <a:spcPts val="300"/>
              </a:spcBef>
              <a:spcAft>
                <a:spcPts val="300"/>
              </a:spcAft>
              <a:buClrTx/>
              <a:buSzPct val="125000"/>
              <a:buFont typeface="Arial" panose="020B0604020202020204" pitchFamily="34" charset="0"/>
              <a:buChar char="•"/>
              <a:tabLst/>
              <a:defRPr/>
            </a:pPr>
            <a:r>
              <a:rPr kumimoji="0" 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The convergence of communication and AI technology made progress and are composed of two aspects: </a:t>
            </a:r>
          </a:p>
          <a:p>
            <a:pPr marL="742950" marR="0" lvl="1" indent="-285750" algn="l" defTabSz="913130" rtl="0" eaLnBrk="0" fontAlgn="base" latinLnBrk="0" hangingPunct="0">
              <a:lnSpc>
                <a:spcPct val="110000"/>
              </a:lnSpc>
              <a:spcBef>
                <a:spcPts val="300"/>
              </a:spcBef>
              <a:spcAft>
                <a:spcPts val="300"/>
              </a:spcAft>
              <a:buClr>
                <a:srgbClr val="C00000"/>
              </a:buClr>
              <a:buSzPct val="125000"/>
              <a:buFont typeface="Arial" panose="020B0604020202020204" pitchFamily="34" charset="0"/>
              <a:buChar char="•"/>
              <a:tabLst/>
              <a:defRPr/>
            </a:pPr>
            <a:r>
              <a:rPr kumimoji="0" lang="en-US" sz="1600" b="1"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AI for Network: </a:t>
            </a:r>
            <a:r>
              <a:rPr kumimoji="0" lang="en-US" sz="16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both RAN (in R18) and SA2 (in R16, R17 and R18) has studied and/or specified the AI-enabled network architecture and leverage AI/ML to enable 5GC and Air interface.</a:t>
            </a:r>
          </a:p>
          <a:p>
            <a:pPr marL="1143000" marR="0" lvl="2" indent="-228600" algn="l" defTabSz="913130" rtl="0" eaLnBrk="0" fontAlgn="base" latinLnBrk="0" hangingPunct="0">
              <a:lnSpc>
                <a:spcPct val="110000"/>
              </a:lnSpc>
              <a:spcBef>
                <a:spcPts val="300"/>
              </a:spcBef>
              <a:spcAft>
                <a:spcPts val="300"/>
              </a:spcAft>
              <a:buClrTx/>
              <a:buSzPct val="125000"/>
              <a:buFont typeface="Arial" panose="020B0604020202020204" pitchFamily="34" charset="0"/>
              <a:buChar char="•"/>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742950" marR="0" lvl="1" indent="-285750" algn="l" defTabSz="913130" rtl="0" eaLnBrk="0" fontAlgn="base" latinLnBrk="0" hangingPunct="0">
              <a:lnSpc>
                <a:spcPct val="110000"/>
              </a:lnSpc>
              <a:spcBef>
                <a:spcPts val="300"/>
              </a:spcBef>
              <a:spcAft>
                <a:spcPts val="300"/>
              </a:spcAft>
              <a:buClr>
                <a:srgbClr val="C00000"/>
              </a:buClr>
              <a:buSzPct val="125000"/>
              <a:buFont typeface="Arial" panose="020B0604020202020204" pitchFamily="34" charset="0"/>
              <a:buChar char="•"/>
              <a:tabLst/>
              <a:defRPr/>
            </a:pPr>
            <a:endParaRPr kumimoji="0" lang="en-US" sz="16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742950" marR="0" lvl="1" indent="-285750" algn="l" defTabSz="913130" rtl="0" eaLnBrk="0" fontAlgn="base" latinLnBrk="0" hangingPunct="0">
              <a:lnSpc>
                <a:spcPct val="110000"/>
              </a:lnSpc>
              <a:spcBef>
                <a:spcPts val="300"/>
              </a:spcBef>
              <a:spcAft>
                <a:spcPts val="300"/>
              </a:spcAft>
              <a:buClr>
                <a:srgbClr val="C00000"/>
              </a:buClr>
              <a:buSzPct val="125000"/>
              <a:buFont typeface="Arial" panose="020B0604020202020204" pitchFamily="34" charset="0"/>
              <a:buChar char="•"/>
              <a:tabLst/>
              <a:defRPr/>
            </a:pPr>
            <a:endParaRPr kumimoji="0" lang="en-US" sz="16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457200" marR="0" lvl="1" indent="0" algn="l" defTabSz="913130" rtl="0" eaLnBrk="0" fontAlgn="base" latinLnBrk="0" hangingPunct="0">
              <a:lnSpc>
                <a:spcPct val="110000"/>
              </a:lnSpc>
              <a:spcBef>
                <a:spcPts val="300"/>
              </a:spcBef>
              <a:spcAft>
                <a:spcPts val="300"/>
              </a:spcAft>
              <a:buClr>
                <a:srgbClr val="C00000"/>
              </a:buClr>
              <a:buSzPct val="125000"/>
              <a:buNone/>
              <a:tabLst/>
              <a:defRPr/>
            </a:pPr>
            <a:endParaRPr kumimoji="0" lang="en-US" sz="1600" b="1"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742950" marR="0" lvl="1" indent="-285750" algn="l" defTabSz="913130" rtl="0" eaLnBrk="0" fontAlgn="base" latinLnBrk="0" hangingPunct="0">
              <a:lnSpc>
                <a:spcPct val="110000"/>
              </a:lnSpc>
              <a:spcBef>
                <a:spcPts val="300"/>
              </a:spcBef>
              <a:spcAft>
                <a:spcPts val="300"/>
              </a:spcAft>
              <a:buClr>
                <a:srgbClr val="C00000"/>
              </a:buClr>
              <a:buSzPct val="125000"/>
              <a:buFont typeface="Arial" panose="020B0604020202020204" pitchFamily="34" charset="0"/>
              <a:buChar char="•"/>
              <a:tabLst/>
              <a:defRPr/>
            </a:pPr>
            <a:endParaRPr kumimoji="0" lang="en-US" sz="1600" b="1"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a:p>
            <a:pPr lvl="1" defTabSz="913130">
              <a:lnSpc>
                <a:spcPct val="110000"/>
              </a:lnSpc>
              <a:spcBef>
                <a:spcPts val="300"/>
              </a:spcBef>
              <a:spcAft>
                <a:spcPts val="300"/>
              </a:spcAft>
              <a:buSzPct val="125000"/>
              <a:defRPr/>
            </a:pPr>
            <a:r>
              <a:rPr kumimoji="0" lang="en-US" sz="1600" b="1"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Network for AI: </a:t>
            </a:r>
            <a:r>
              <a:rPr kumimoji="0" lang="en-US" sz="16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SA2 in R18 also studied and/or specified how to enhance 5G core network to improve the user experience of Application layer AI/ML operation(s) e.g. by exposing 5G Core information to assist </a:t>
            </a:r>
            <a:r>
              <a:rPr lang="en-US" sz="1600">
                <a:solidFill>
                  <a:prstClr val="black"/>
                </a:solidFill>
                <a:latin typeface="Arial" panose="020B0604020202020204" pitchFamily="34" charset="0"/>
                <a:ea typeface="微软雅黑" panose="020B0503020204020204" pitchFamily="34" charset="-122"/>
              </a:rPr>
              <a:t>Application AIML</a:t>
            </a:r>
          </a:p>
          <a:p>
            <a:pPr marL="0" lvl="0" indent="0" defTabSz="913130">
              <a:lnSpc>
                <a:spcPct val="110000"/>
              </a:lnSpc>
              <a:spcBef>
                <a:spcPts val="300"/>
              </a:spcBef>
              <a:spcAft>
                <a:spcPts val="300"/>
              </a:spcAft>
              <a:buSzPct val="125000"/>
              <a:buNone/>
              <a:defRPr/>
            </a:pPr>
            <a:endParaRPr lang="en-US" sz="1600">
              <a:solidFill>
                <a:prstClr val="black"/>
              </a:solidFill>
              <a:latin typeface="Arial" panose="020B0604020202020204" pitchFamily="34" charset="0"/>
              <a:ea typeface="微软雅黑" panose="020B0503020204020204" pitchFamily="34" charset="-122"/>
              <a:cs typeface="Arial" panose="020B0604020202020204" pitchFamily="34" charset="0"/>
            </a:endParaRPr>
          </a:p>
          <a:p>
            <a:pPr lvl="0" defTabSz="913130">
              <a:lnSpc>
                <a:spcPct val="110000"/>
              </a:lnSpc>
              <a:spcBef>
                <a:spcPts val="300"/>
              </a:spcBef>
              <a:spcAft>
                <a:spcPts val="300"/>
              </a:spcAft>
              <a:buSzPct val="125000"/>
              <a:buFont typeface="Arial" panose="020B0604020202020204" pitchFamily="34" charset="0"/>
              <a:buChar char="•"/>
              <a:defRPr/>
            </a:pPr>
            <a:endParaRPr lang="en-US" sz="1600">
              <a:solidFill>
                <a:prstClr val="black"/>
              </a:solidFill>
              <a:latin typeface="Arial" panose="020B0604020202020204" pitchFamily="34" charset="0"/>
              <a:ea typeface="微软雅黑" panose="020B0503020204020204" pitchFamily="34" charset="-122"/>
              <a:cs typeface="Arial" panose="020B0604020202020204" pitchFamily="34" charset="0"/>
            </a:endParaRPr>
          </a:p>
          <a:p>
            <a:pPr lvl="0" defTabSz="913130">
              <a:lnSpc>
                <a:spcPct val="110000"/>
              </a:lnSpc>
              <a:spcBef>
                <a:spcPts val="300"/>
              </a:spcBef>
              <a:spcAft>
                <a:spcPts val="300"/>
              </a:spcAft>
              <a:buSzPct val="125000"/>
              <a:buFont typeface="Arial" panose="020B0604020202020204" pitchFamily="34" charset="0"/>
              <a:buChar char="•"/>
              <a:defRPr/>
            </a:pPr>
            <a:r>
              <a:rPr lang="en-US" sz="1600">
                <a:solidFill>
                  <a:prstClr val="black"/>
                </a:solidFill>
                <a:latin typeface="Arial" panose="020B0604020202020204" pitchFamily="34" charset="0"/>
                <a:ea typeface="微软雅黑" panose="020B0503020204020204" pitchFamily="34" charset="-122"/>
                <a:cs typeface="Arial" panose="020B0604020202020204" pitchFamily="34" charset="0"/>
              </a:rPr>
              <a:t>Based on the above, it is proposed in R19 to leverage AIML technologies to enable 5GC and Air interface Intelligence (AI for Network) and further enhance 5GC to improve the user experience of Application AI/ML operation(Network for AI)</a:t>
            </a:r>
            <a:r>
              <a:rPr lang="en-GB" sz="1600">
                <a:solidFill>
                  <a:prstClr val="black"/>
                </a:solidFill>
                <a:latin typeface="Arial" panose="020B0604020202020204" pitchFamily="34" charset="0"/>
                <a:ea typeface="微软雅黑" panose="020B0503020204020204" pitchFamily="34" charset="-122"/>
                <a:cs typeface="Arial" panose="020B0604020202020204" pitchFamily="34" charset="0"/>
              </a:rPr>
              <a:t>:</a:t>
            </a:r>
          </a:p>
          <a:p>
            <a:pPr marL="742950" lvl="2" indent="-342900" defTabSz="913130">
              <a:lnSpc>
                <a:spcPct val="110000"/>
              </a:lnSpc>
              <a:spcBef>
                <a:spcPts val="300"/>
              </a:spcBef>
              <a:spcAft>
                <a:spcPts val="300"/>
              </a:spcAft>
              <a:buSzPct val="125000"/>
              <a:defRPr/>
            </a:pPr>
            <a:r>
              <a:rPr lang="en-US" sz="1400">
                <a:solidFill>
                  <a:prstClr val="white">
                    <a:lumMod val="65000"/>
                  </a:prstClr>
                </a:solidFill>
                <a:latin typeface="Arial" panose="020B0604020202020204" pitchFamily="34" charset="0"/>
                <a:ea typeface="微软雅黑" panose="020B0503020204020204" pitchFamily="34" charset="-122"/>
              </a:rPr>
              <a:t>Part A (AI for Network) : Architecture enhancement to support 5G Core Intelligence</a:t>
            </a:r>
          </a:p>
          <a:p>
            <a:pPr marL="742950" lvl="2" indent="-342900" defTabSz="913130">
              <a:lnSpc>
                <a:spcPct val="110000"/>
              </a:lnSpc>
              <a:spcBef>
                <a:spcPts val="300"/>
              </a:spcBef>
              <a:spcAft>
                <a:spcPts val="300"/>
              </a:spcAft>
              <a:buSzPct val="125000"/>
            </a:pPr>
            <a:r>
              <a:rPr lang="en-US" sz="1400">
                <a:solidFill>
                  <a:srgbClr val="FF0000"/>
                </a:solidFill>
                <a:highlight>
                  <a:srgbClr val="FFFF00"/>
                </a:highlight>
                <a:latin typeface="Arial" panose="020B0604020202020204" pitchFamily="34" charset="0"/>
                <a:ea typeface="微软雅黑" panose="020B0503020204020204" pitchFamily="34" charset="-122"/>
              </a:rPr>
              <a:t>Part B (AI for Network) : AI/ML alignment and convergence for Air Interface and 5GC(</a:t>
            </a:r>
            <a:r>
              <a:rPr lang="en-US" sz="1400" b="1">
                <a:solidFill>
                  <a:srgbClr val="FF0000"/>
                </a:solidFill>
                <a:highlight>
                  <a:srgbClr val="FFFF00"/>
                </a:highlight>
              </a:rPr>
              <a:t>high &amp; urgent, supporting R19 RAN AIML WID</a:t>
            </a:r>
            <a:r>
              <a:rPr lang="en-US" sz="1400">
                <a:solidFill>
                  <a:srgbClr val="FF0000"/>
                </a:solidFill>
                <a:highlight>
                  <a:srgbClr val="FFFF00"/>
                </a:highlight>
                <a:latin typeface="Arial" panose="020B0604020202020204" pitchFamily="34" charset="0"/>
                <a:ea typeface="微软雅黑" panose="020B0503020204020204" pitchFamily="34" charset="-122"/>
              </a:rPr>
              <a:t>)</a:t>
            </a:r>
          </a:p>
          <a:p>
            <a:pPr marL="742950" lvl="2" indent="-342900" defTabSz="913130">
              <a:lnSpc>
                <a:spcPct val="110000"/>
              </a:lnSpc>
              <a:spcBef>
                <a:spcPts val="300"/>
              </a:spcBef>
              <a:spcAft>
                <a:spcPts val="300"/>
              </a:spcAft>
              <a:buSzPct val="125000"/>
              <a:defRPr/>
            </a:pPr>
            <a:r>
              <a:rPr lang="en-US" altLang="zh-CN" sz="1400">
                <a:solidFill>
                  <a:prstClr val="white">
                    <a:lumMod val="65000"/>
                  </a:prstClr>
                </a:solidFill>
                <a:latin typeface="Arial" panose="020B0604020202020204" pitchFamily="34" charset="0"/>
                <a:ea typeface="微软雅黑" panose="020B0503020204020204" pitchFamily="34" charset="-122"/>
              </a:rPr>
              <a:t>Part C (Network for AI) : further </a:t>
            </a:r>
            <a:r>
              <a:rPr lang="en-US" sz="1400">
                <a:solidFill>
                  <a:prstClr val="white">
                    <a:lumMod val="65000"/>
                  </a:prstClr>
                </a:solidFill>
                <a:latin typeface="Arial" panose="020B0604020202020204" pitchFamily="34" charset="0"/>
                <a:ea typeface="微软雅黑" panose="020B0503020204020204" pitchFamily="34" charset="-122"/>
              </a:rPr>
              <a:t>5GC enhancement to improve Application AIML</a:t>
            </a:r>
          </a:p>
        </p:txBody>
      </p:sp>
      <p:pic>
        <p:nvPicPr>
          <p:cNvPr id="4" name="图片 3">
            <a:extLst>
              <a:ext uri="{FF2B5EF4-FFF2-40B4-BE49-F238E27FC236}">
                <a16:creationId xmlns:a16="http://schemas.microsoft.com/office/drawing/2014/main" id="{22047568-4D0A-4155-9992-B6E915788166}"/>
              </a:ext>
            </a:extLst>
          </p:cNvPr>
          <p:cNvPicPr>
            <a:picLocks noChangeAspect="1"/>
          </p:cNvPicPr>
          <p:nvPr/>
        </p:nvPicPr>
        <p:blipFill>
          <a:blip r:embed="rId4"/>
          <a:stretch>
            <a:fillRect/>
          </a:stretch>
        </p:blipFill>
        <p:spPr>
          <a:xfrm>
            <a:off x="1385584" y="4197934"/>
            <a:ext cx="8652033" cy="566305"/>
          </a:xfrm>
          <a:prstGeom prst="rect">
            <a:avLst/>
          </a:prstGeom>
        </p:spPr>
      </p:pic>
      <p:pic>
        <p:nvPicPr>
          <p:cNvPr id="6" name="图片 5">
            <a:extLst>
              <a:ext uri="{FF2B5EF4-FFF2-40B4-BE49-F238E27FC236}">
                <a16:creationId xmlns:a16="http://schemas.microsoft.com/office/drawing/2014/main" id="{D3926343-6126-4369-990D-FD8863109A2F}"/>
              </a:ext>
            </a:extLst>
          </p:cNvPr>
          <p:cNvPicPr>
            <a:picLocks noChangeAspect="1"/>
          </p:cNvPicPr>
          <p:nvPr/>
        </p:nvPicPr>
        <p:blipFill>
          <a:blip r:embed="rId5"/>
          <a:stretch>
            <a:fillRect/>
          </a:stretch>
        </p:blipFill>
        <p:spPr>
          <a:xfrm>
            <a:off x="1453126" y="1919521"/>
            <a:ext cx="8418237" cy="1592606"/>
          </a:xfrm>
          <a:prstGeom prst="rect">
            <a:avLst/>
          </a:prstGeom>
        </p:spPr>
      </p:pic>
    </p:spTree>
    <p:extLst>
      <p:ext uri="{BB962C8B-B14F-4D97-AF65-F5344CB8AC3E}">
        <p14:creationId xmlns:p14="http://schemas.microsoft.com/office/powerpoint/2010/main" val="150482071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副标题 1"/>
          <p:cNvSpPr txBox="1"/>
          <p:nvPr/>
        </p:nvSpPr>
        <p:spPr>
          <a:xfrm>
            <a:off x="514350" y="272300"/>
            <a:ext cx="10229850" cy="708429"/>
          </a:xfrm>
          <a:prstGeom prst="rect">
            <a:avLst/>
          </a:prstGeom>
        </p:spPr>
        <p:txBody>
          <a:bodyPr vert="horz" lIns="0" tIns="0" rIns="0" bIns="0" rtlCol="0" anchor="ctr" anchorCtr="0">
            <a:noAutofit/>
          </a:bodyPr>
          <a:lstStyle>
            <a:lvl1pPr marL="0" indent="0" algn="l" defTabSz="914400" rtl="0" eaLnBrk="1" latinLnBrk="0" hangingPunct="1">
              <a:lnSpc>
                <a:spcPts val="3430"/>
              </a:lnSpc>
              <a:spcBef>
                <a:spcPts val="0"/>
              </a:spcBef>
              <a:buFont typeface="Arial" panose="020B0604020202020204" pitchFamily="34" charset="0"/>
              <a:buNone/>
              <a:defRPr sz="3200" kern="1200" baseline="0">
                <a:solidFill>
                  <a:schemeClr val="tx1"/>
                </a:solidFill>
                <a:latin typeface="微软雅黑" panose="020B0503020204020204" pitchFamily="34" charset="-122"/>
                <a:ea typeface="微软雅黑" panose="020B0503020204020204" pitchFamily="34" charset="-122"/>
                <a:cs typeface="+mn-cs"/>
              </a:defRPr>
            </a:lvl1pPr>
            <a:lvl2pPr marL="593725" indent="0" algn="ctr" defTabSz="914400" rtl="0" eaLnBrk="1" latinLnBrk="0" hangingPunct="1">
              <a:lnSpc>
                <a:spcPct val="90000"/>
              </a:lnSpc>
              <a:spcBef>
                <a:spcPts val="500"/>
              </a:spcBef>
              <a:buFont typeface="Arial" panose="020B0604020202020204" pitchFamily="34" charset="0"/>
              <a:buNone/>
              <a:defRPr sz="2595" kern="1200">
                <a:solidFill>
                  <a:schemeClr val="tx1"/>
                </a:solidFill>
                <a:latin typeface="+mn-lt"/>
                <a:ea typeface="+mn-ea"/>
                <a:cs typeface="+mn-cs"/>
              </a:defRPr>
            </a:lvl2pPr>
            <a:lvl3pPr marL="1187450" indent="0" algn="ctr" defTabSz="914400" rtl="0" eaLnBrk="1" latinLnBrk="0" hangingPunct="1">
              <a:lnSpc>
                <a:spcPct val="90000"/>
              </a:lnSpc>
              <a:spcBef>
                <a:spcPts val="500"/>
              </a:spcBef>
              <a:buFont typeface="Arial" panose="020B0604020202020204" pitchFamily="34" charset="0"/>
              <a:buNone/>
              <a:defRPr sz="2335" kern="1200">
                <a:solidFill>
                  <a:schemeClr val="tx1"/>
                </a:solidFill>
                <a:latin typeface="+mn-lt"/>
                <a:ea typeface="+mn-ea"/>
                <a:cs typeface="+mn-cs"/>
              </a:defRPr>
            </a:lvl3pPr>
            <a:lvl4pPr marL="178117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4pPr>
            <a:lvl5pPr marL="2374900"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5pPr>
            <a:lvl6pPr marL="296862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6pPr>
            <a:lvl7pPr marL="356171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7pPr>
            <a:lvl8pPr marL="4155440"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8pPr>
            <a:lvl9pPr marL="474916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9pPr>
          </a:lstStyle>
          <a:p>
            <a:pPr>
              <a:lnSpc>
                <a:spcPts val="2580"/>
              </a:lnSpc>
            </a:pPr>
            <a:r>
              <a:rPr kumimoji="1" lang="en-US" altLang="zh-CN" sz="2800" b="1">
                <a:solidFill>
                  <a:srgbClr val="FF0000"/>
                </a:solidFill>
                <a:latin typeface="Times New Roman" panose="02020603050405020304" pitchFamily="18" charset="0"/>
                <a:cs typeface="Times New Roman" panose="02020603050405020304" pitchFamily="18" charset="0"/>
              </a:rPr>
              <a:t>Objectives for New Study on AIML for 5GS (focusing on Part B)</a:t>
            </a:r>
          </a:p>
        </p:txBody>
      </p:sp>
      <p:sp>
        <p:nvSpPr>
          <p:cNvPr id="4" name="矩形 3">
            <a:extLst>
              <a:ext uri="{FF2B5EF4-FFF2-40B4-BE49-F238E27FC236}">
                <a16:creationId xmlns:a16="http://schemas.microsoft.com/office/drawing/2014/main" id="{CC169B7F-A6CB-4A1C-B14C-EF110BED5CF5}"/>
              </a:ext>
            </a:extLst>
          </p:cNvPr>
          <p:cNvSpPr/>
          <p:nvPr/>
        </p:nvSpPr>
        <p:spPr>
          <a:xfrm>
            <a:off x="457200" y="908721"/>
            <a:ext cx="11393632" cy="4801314"/>
          </a:xfrm>
          <a:prstGeom prst="rect">
            <a:avLst/>
          </a:prstGeom>
        </p:spPr>
        <p:txBody>
          <a:bodyPr wrap="square">
            <a:spAutoFit/>
          </a:bodyPr>
          <a:lstStyle/>
          <a:p>
            <a:pPr marL="257175" indent="-257175">
              <a:spcAft>
                <a:spcPts val="450"/>
              </a:spcAft>
              <a:buSzPct val="120000"/>
              <a:buFont typeface="Arial" panose="020B0604020202020204" pitchFamily="34" charset="0"/>
              <a:buChar char="•"/>
            </a:pPr>
            <a:r>
              <a:rPr lang="en-US" altLang="zh-CN" sz="1600" b="1" kern="0">
                <a:solidFill>
                  <a:prstClr val="black"/>
                </a:solidFill>
                <a:latin typeface="Calibri"/>
                <a:cs typeface="+mn-cs"/>
              </a:rPr>
              <a:t>Part A (AI for Network): Architecture enhancement to support 5GC intelligence e.g. vertical federal learning</a:t>
            </a:r>
            <a:endParaRPr lang="en-US" altLang="zh-CN" sz="1600" b="1" kern="0">
              <a:solidFill>
                <a:prstClr val="black"/>
              </a:solidFill>
              <a:latin typeface="Calibri"/>
              <a:ea typeface="宋体" panose="02010600030101010101" pitchFamily="2" charset="-122"/>
              <a:cs typeface="+mn-cs"/>
            </a:endParaRPr>
          </a:p>
          <a:p>
            <a:pPr marL="257175" indent="-257175">
              <a:spcAft>
                <a:spcPts val="450"/>
              </a:spcAft>
              <a:buSzPct val="120000"/>
              <a:buFont typeface="Arial" panose="020B0604020202020204" pitchFamily="34" charset="0"/>
              <a:buChar char="•"/>
            </a:pPr>
            <a:r>
              <a:rPr lang="en-US" altLang="zh-CN" sz="1600" b="1" kern="0">
                <a:solidFill>
                  <a:prstClr val="black"/>
                </a:solidFill>
                <a:latin typeface="Calibri"/>
                <a:ea typeface="宋体" panose="02010600030101010101" pitchFamily="2" charset="-122"/>
                <a:cs typeface="+mn-cs"/>
              </a:rPr>
              <a:t>Part B(AI for Network): AI/ML alignment and convergence for Air interface and Core network </a:t>
            </a:r>
          </a:p>
          <a:p>
            <a:pPr marL="714375" lvl="1" indent="-257175">
              <a:spcAft>
                <a:spcPts val="450"/>
              </a:spcAft>
              <a:buSzPct val="120000"/>
              <a:buFont typeface="Arial" panose="020B0604020202020204" pitchFamily="34" charset="0"/>
              <a:buChar char="•"/>
            </a:pPr>
            <a:r>
              <a:rPr lang="en-US" altLang="zh-CN" sz="1600" kern="0">
                <a:solidFill>
                  <a:prstClr val="black"/>
                </a:solidFill>
                <a:latin typeface="Calibri"/>
                <a:ea typeface="宋体" panose="02010600030101010101" pitchFamily="2" charset="-122"/>
                <a:cs typeface="+mn-cs"/>
              </a:rPr>
              <a:t>Terminology alignment btw RAN and SA2 (e.g. AI/ML Mode in RAN vs ML Mode defined in SA2)</a:t>
            </a:r>
          </a:p>
          <a:p>
            <a:pPr marL="714375" lvl="1" indent="-257175">
              <a:spcAft>
                <a:spcPts val="450"/>
              </a:spcAft>
              <a:buSzPct val="120000"/>
              <a:buFont typeface="Arial" panose="020B0604020202020204" pitchFamily="34" charset="0"/>
              <a:buChar char="•"/>
            </a:pPr>
            <a:r>
              <a:rPr lang="en-US" altLang="zh-CN" sz="1600" kern="0">
                <a:solidFill>
                  <a:prstClr val="black"/>
                </a:solidFill>
                <a:latin typeface="Calibri"/>
                <a:ea typeface="宋体" panose="02010600030101010101" pitchFamily="2" charset="-122"/>
                <a:cs typeface="+mn-cs"/>
              </a:rPr>
              <a:t>UE data collection framework enhancement to support AI/ML use cases (coordinated with RAN, UP solution related to DCAF/EVEX UE data collection defined in R17 eNA_ph2 in SA2) </a:t>
            </a:r>
          </a:p>
          <a:p>
            <a:pPr marL="714375" lvl="1" indent="-257175">
              <a:spcAft>
                <a:spcPts val="450"/>
              </a:spcAft>
              <a:buSzPct val="120000"/>
              <a:buFont typeface="Arial" panose="020B0604020202020204" pitchFamily="34" charset="0"/>
              <a:buChar char="•"/>
            </a:pPr>
            <a:r>
              <a:rPr lang="en-US" altLang="zh-CN" sz="1600" kern="0">
                <a:solidFill>
                  <a:prstClr val="black"/>
                </a:solidFill>
                <a:latin typeface="Calibri"/>
                <a:ea typeface="宋体" panose="02010600030101010101" pitchFamily="2" charset="-122"/>
                <a:cs typeface="+mn-cs"/>
              </a:rPr>
              <a:t>ML Model delivery to UE(Model delivery within core network supported in R17/18 eNA </a:t>
            </a:r>
            <a:r>
              <a:rPr lang="en-US" altLang="zh-CN" sz="1600" kern="0">
                <a:latin typeface="Calibri"/>
                <a:ea typeface="宋体" panose="02010600030101010101" pitchFamily="2" charset="-122"/>
                <a:cs typeface="+mn-cs"/>
              </a:rPr>
              <a:t>without involving UE</a:t>
            </a:r>
            <a:r>
              <a:rPr lang="en-US" altLang="zh-CN" sz="1600" kern="0">
                <a:solidFill>
                  <a:prstClr val="black"/>
                </a:solidFill>
                <a:latin typeface="Calibri"/>
                <a:ea typeface="宋体" panose="02010600030101010101" pitchFamily="2" charset="-122"/>
                <a:cs typeface="+mn-cs"/>
              </a:rPr>
              <a:t>) </a:t>
            </a:r>
          </a:p>
          <a:p>
            <a:pPr marL="714375" lvl="1" indent="-257175">
              <a:spcAft>
                <a:spcPts val="450"/>
              </a:spcAft>
              <a:buSzPct val="120000"/>
              <a:buFont typeface="Arial" panose="020B0604020202020204" pitchFamily="34" charset="0"/>
              <a:buChar char="•"/>
            </a:pPr>
            <a:r>
              <a:rPr lang="en-US" altLang="zh-CN" sz="1600" kern="0">
                <a:solidFill>
                  <a:prstClr val="black"/>
                </a:solidFill>
                <a:latin typeface="Calibri"/>
                <a:ea typeface="宋体" panose="02010600030101010101" pitchFamily="2" charset="-122"/>
                <a:cs typeface="+mn-cs"/>
              </a:rPr>
              <a:t>Lifecycle management of AI/ML model btw RAN and SA2 (data collection, model training, model inference, model monitoring )</a:t>
            </a:r>
          </a:p>
          <a:p>
            <a:pPr marL="714375" lvl="1" indent="-257175">
              <a:spcAft>
                <a:spcPts val="450"/>
              </a:spcAft>
              <a:buSzPct val="120000"/>
              <a:buFont typeface="Arial" panose="020B0604020202020204" pitchFamily="34" charset="0"/>
              <a:buChar char="•"/>
            </a:pPr>
            <a:r>
              <a:rPr lang="en-US" altLang="zh-CN" sz="1600" kern="0">
                <a:solidFill>
                  <a:prstClr val="black"/>
                </a:solidFill>
                <a:latin typeface="Calibri"/>
                <a:ea typeface="宋体" panose="02010600030101010101" pitchFamily="2" charset="-122"/>
                <a:cs typeface="+mn-cs"/>
              </a:rPr>
              <a:t>SA2 and RAN Convergence for Model ID/Analytics ID defined in SA2 since R16 </a:t>
            </a:r>
            <a:r>
              <a:rPr lang="en-US" altLang="zh-CN" sz="1600" kern="0" err="1">
                <a:solidFill>
                  <a:prstClr val="black"/>
                </a:solidFill>
                <a:latin typeface="Calibri"/>
                <a:ea typeface="宋体" panose="02010600030101010101" pitchFamily="2" charset="-122"/>
                <a:cs typeface="+mn-cs"/>
              </a:rPr>
              <a:t>eNA</a:t>
            </a:r>
            <a:r>
              <a:rPr lang="en-US" altLang="zh-CN" sz="1600" kern="0">
                <a:solidFill>
                  <a:prstClr val="black"/>
                </a:solidFill>
                <a:latin typeface="Calibri"/>
                <a:ea typeface="宋体" panose="02010600030101010101" pitchFamily="2" charset="-122"/>
                <a:cs typeface="+mn-cs"/>
              </a:rPr>
              <a:t> and Model ID/feature ID studied/concluded in RAN R18</a:t>
            </a:r>
          </a:p>
          <a:p>
            <a:pPr marL="714375" lvl="1" indent="-257175">
              <a:spcAft>
                <a:spcPts val="450"/>
              </a:spcAft>
              <a:buSzPct val="120000"/>
              <a:buFont typeface="Arial" panose="020B0604020202020204" pitchFamily="34" charset="0"/>
              <a:buChar char="•"/>
            </a:pPr>
            <a:r>
              <a:rPr lang="en-US" altLang="zh-CN" sz="1600" kern="0">
                <a:solidFill>
                  <a:prstClr val="black"/>
                </a:solidFill>
                <a:latin typeface="Calibri"/>
                <a:ea typeface="宋体" panose="02010600030101010101" pitchFamily="2" charset="-122"/>
                <a:cs typeface="+mn-cs"/>
                <a:sym typeface="方正兰亭黑_GBK" pitchFamily="2" charset="-122"/>
              </a:rPr>
              <a:t>Architecture enhancement to support AI based Positioning. </a:t>
            </a:r>
          </a:p>
          <a:p>
            <a:pPr marL="257175" indent="-257175">
              <a:spcAft>
                <a:spcPts val="450"/>
              </a:spcAft>
              <a:buSzPct val="120000"/>
              <a:buFont typeface="Arial" panose="020B0604020202020204" pitchFamily="34" charset="0"/>
              <a:buChar char="•"/>
            </a:pPr>
            <a:r>
              <a:rPr lang="en-US" altLang="zh-CN" sz="1600" b="1" kern="0">
                <a:solidFill>
                  <a:prstClr val="black"/>
                </a:solidFill>
                <a:latin typeface="Calibri"/>
                <a:cs typeface="+mn-cs"/>
                <a:sym typeface="方正兰亭黑_GBK" pitchFamily="2" charset="-122"/>
              </a:rPr>
              <a:t>Part C (Network for AI) : further 5GC enhancement to improve Application AIML e.g. UE consuming data analytics</a:t>
            </a:r>
          </a:p>
          <a:p>
            <a:pPr>
              <a:spcAft>
                <a:spcPts val="450"/>
              </a:spcAft>
              <a:buSzPct val="120000"/>
            </a:pPr>
            <a:r>
              <a:rPr kumimoji="1" lang="en-US" altLang="zh-CN" sz="1600" i="1" kern="0">
                <a:solidFill>
                  <a:srgbClr val="C00000"/>
                </a:solidFill>
                <a:latin typeface="Calibri"/>
                <a:cs typeface="Times New Roman" panose="02020603050405020304" pitchFamily="18" charset="0"/>
                <a:sym typeface="方正兰亭黑_GBK" pitchFamily="2" charset="-122"/>
              </a:rPr>
              <a:t>Note1: At the moment, in order to have a full picture, all the potential objectives are listed below as starting point and whether having a common AI SID or having two separate SIDs (e.g. AI for Network and Network for AI) is TBD and dependent on discussion outcome</a:t>
            </a:r>
            <a:endParaRPr kumimoji="1" lang="en-US" altLang="zh-CN" sz="1600" b="1" i="1" kern="0">
              <a:solidFill>
                <a:prstClr val="black"/>
              </a:solidFill>
              <a:latin typeface="Calibri"/>
              <a:ea typeface="宋体" panose="02010600030101010101" pitchFamily="2" charset="-122"/>
              <a:cs typeface="+mn-cs"/>
              <a:sym typeface="方正兰亭黑_GBK" pitchFamily="2" charset="-122"/>
            </a:endParaRPr>
          </a:p>
          <a:p>
            <a:pPr>
              <a:spcAft>
                <a:spcPts val="450"/>
              </a:spcAft>
              <a:buSzPct val="120000"/>
            </a:pPr>
            <a:endParaRPr kumimoji="1" lang="en-US" altLang="zh-CN" sz="1600" b="1" kern="0">
              <a:solidFill>
                <a:prstClr val="black"/>
              </a:solidFill>
              <a:latin typeface="Calibri"/>
              <a:ea typeface="宋体" panose="02010600030101010101" pitchFamily="2" charset="-122"/>
              <a:cs typeface="+mn-cs"/>
              <a:sym typeface="方正兰亭黑_GBK" pitchFamily="2" charset="-122"/>
            </a:endParaRPr>
          </a:p>
          <a:p>
            <a:pPr marL="285750" indent="-285750">
              <a:spcAft>
                <a:spcPts val="450"/>
              </a:spcAft>
              <a:buSzPct val="120000"/>
              <a:buFont typeface="Arial" panose="020B0604020202020204" pitchFamily="34" charset="0"/>
              <a:buChar char="•"/>
            </a:pPr>
            <a:r>
              <a:rPr kumimoji="1" lang="en-US" altLang="zh-CN" sz="1600" b="1" kern="0">
                <a:solidFill>
                  <a:prstClr val="black"/>
                </a:solidFill>
                <a:latin typeface="Calibri"/>
                <a:cs typeface="Times New Roman" panose="02020603050405020304" pitchFamily="18" charset="0"/>
                <a:sym typeface="方正兰亭黑_GBK" pitchFamily="2" charset="-122"/>
              </a:rPr>
              <a:t>Please see updated draft SID(on the top of </a:t>
            </a:r>
            <a:r>
              <a:rPr kumimoji="1" lang="en-US" sz="1600" b="1" kern="0">
                <a:solidFill>
                  <a:prstClr val="black"/>
                </a:solidFill>
                <a:latin typeface="Calibri"/>
                <a:cs typeface="Times New Roman" panose="02020603050405020304" pitchFamily="18" charset="0"/>
                <a:hlinkClick r:id="rId4"/>
              </a:rPr>
              <a:t>S2-2306462</a:t>
            </a:r>
            <a:r>
              <a:rPr kumimoji="1" lang="en-US" sz="1600" b="1" kern="0">
                <a:solidFill>
                  <a:prstClr val="black"/>
                </a:solidFill>
                <a:latin typeface="Calibri"/>
                <a:cs typeface="Times New Roman" panose="02020603050405020304" pitchFamily="18" charset="0"/>
              </a:rPr>
              <a:t> </a:t>
            </a:r>
            <a:r>
              <a:rPr kumimoji="1" lang="en-US" altLang="zh-CN" sz="1600" b="1" kern="0">
                <a:solidFill>
                  <a:prstClr val="black"/>
                </a:solidFill>
                <a:latin typeface="Calibri"/>
                <a:cs typeface="Times New Roman" panose="02020603050405020304" pitchFamily="18" charset="0"/>
              </a:rPr>
              <a:t>from China Mobile/vivo) including Part A/B/C </a:t>
            </a:r>
            <a:endParaRPr kumimoji="1" lang="en-US" altLang="zh-CN" sz="1600" b="1" kern="0">
              <a:solidFill>
                <a:prstClr val="black"/>
              </a:solidFill>
              <a:latin typeface="Calibri"/>
              <a:ea typeface="宋体" panose="02010600030101010101" pitchFamily="2" charset="-122"/>
              <a:cs typeface="Times New Roman" panose="02020603050405020304" pitchFamily="18" charset="0"/>
              <a:sym typeface="方正兰亭黑_GBK" pitchFamily="2" charset="-122"/>
            </a:endParaRPr>
          </a:p>
          <a:p>
            <a:pPr marL="285750" indent="-285750">
              <a:spcAft>
                <a:spcPts val="450"/>
              </a:spcAft>
              <a:buSzPct val="120000"/>
              <a:buFont typeface="Arial" panose="020B0604020202020204" pitchFamily="34" charset="0"/>
              <a:buChar char="•"/>
            </a:pPr>
            <a:r>
              <a:rPr kumimoji="1" lang="en-US" altLang="zh-CN" sz="1600" b="1" kern="0">
                <a:solidFill>
                  <a:prstClr val="black"/>
                </a:solidFill>
                <a:latin typeface="Calibri"/>
                <a:ea typeface="宋体" panose="02010600030101010101" pitchFamily="2" charset="-122"/>
                <a:cs typeface="Times New Roman" panose="02020603050405020304" pitchFamily="18" charset="0"/>
                <a:sym typeface="方正兰亭黑_GBK" pitchFamily="2" charset="-122"/>
              </a:rPr>
              <a:t>Please see updated discussion paper in details (</a:t>
            </a:r>
            <a:r>
              <a:rPr kumimoji="1" lang="en-US" altLang="zh-CN" sz="1600" b="1" kern="0">
                <a:solidFill>
                  <a:prstClr val="black"/>
                </a:solidFill>
                <a:latin typeface="Calibri"/>
                <a:cs typeface="Times New Roman" panose="02020603050405020304" pitchFamily="18" charset="0"/>
                <a:sym typeface="方正兰亭黑_GBK" pitchFamily="2" charset="-122"/>
              </a:rPr>
              <a:t>on the top of </a:t>
            </a:r>
            <a:r>
              <a:rPr kumimoji="1" lang="en-US" sz="1600" b="1" kern="0">
                <a:solidFill>
                  <a:prstClr val="black"/>
                </a:solidFill>
                <a:latin typeface="Calibri"/>
                <a:cs typeface="Times New Roman" panose="02020603050405020304" pitchFamily="18" charset="0"/>
                <a:hlinkClick r:id="rId5"/>
              </a:rPr>
              <a:t>S2-2306460</a:t>
            </a:r>
            <a:r>
              <a:rPr kumimoji="1" lang="en-US" sz="1600" b="1" kern="0">
                <a:solidFill>
                  <a:prstClr val="black"/>
                </a:solidFill>
                <a:latin typeface="Calibri"/>
                <a:cs typeface="Times New Roman" panose="02020603050405020304" pitchFamily="18" charset="0"/>
              </a:rPr>
              <a:t> </a:t>
            </a:r>
            <a:r>
              <a:rPr kumimoji="1" lang="en-US" altLang="zh-CN" sz="1600" b="1" kern="0">
                <a:solidFill>
                  <a:prstClr val="black"/>
                </a:solidFill>
                <a:latin typeface="Calibri"/>
                <a:cs typeface="Times New Roman" panose="02020603050405020304" pitchFamily="18" charset="0"/>
              </a:rPr>
              <a:t>from vivo/China Mobile</a:t>
            </a:r>
            <a:r>
              <a:rPr kumimoji="1" lang="en-US" altLang="zh-CN" sz="1600" b="1" kern="0">
                <a:solidFill>
                  <a:prstClr val="black"/>
                </a:solidFill>
                <a:latin typeface="Calibri"/>
                <a:ea typeface="宋体" panose="02010600030101010101" pitchFamily="2" charset="-122"/>
                <a:cs typeface="Times New Roman" panose="02020603050405020304" pitchFamily="18" charset="0"/>
                <a:sym typeface="方正兰亭黑_GBK" pitchFamily="2" charset="-122"/>
              </a:rPr>
              <a:t>)</a:t>
            </a:r>
          </a:p>
        </p:txBody>
      </p:sp>
      <p:graphicFrame>
        <p:nvGraphicFramePr>
          <p:cNvPr id="2" name="对象 1">
            <a:extLst>
              <a:ext uri="{FF2B5EF4-FFF2-40B4-BE49-F238E27FC236}">
                <a16:creationId xmlns:a16="http://schemas.microsoft.com/office/drawing/2014/main" id="{D5F7DCA5-5AF3-4615-9097-C406572ABABD}"/>
              </a:ext>
            </a:extLst>
          </p:cNvPr>
          <p:cNvGraphicFramePr>
            <a:graphicFrameLocks noChangeAspect="1"/>
          </p:cNvGraphicFramePr>
          <p:nvPr>
            <p:extLst>
              <p:ext uri="{D42A27DB-BD31-4B8C-83A1-F6EECF244321}">
                <p14:modId xmlns:p14="http://schemas.microsoft.com/office/powerpoint/2010/main" val="768404592"/>
              </p:ext>
            </p:extLst>
          </p:nvPr>
        </p:nvGraphicFramePr>
        <p:xfrm>
          <a:off x="9192424" y="4748646"/>
          <a:ext cx="2093767" cy="1159070"/>
        </p:xfrm>
        <a:graphic>
          <a:graphicData uri="http://schemas.openxmlformats.org/presentationml/2006/ole">
            <mc:AlternateContent xmlns:mc="http://schemas.openxmlformats.org/markup-compatibility/2006">
              <mc:Choice xmlns:v="urn:schemas-microsoft-com:vml" Requires="v">
                <p:oleObj spid="_x0000_s4422" name="Document" showAsIcon="1" r:id="rId6" imgW="914400" imgH="828720" progId="Word.Document.12">
                  <p:embed/>
                </p:oleObj>
              </mc:Choice>
              <mc:Fallback>
                <p:oleObj name="Document" showAsIcon="1" r:id="rId6" imgW="914400" imgH="828720" progId="Word.Document.12">
                  <p:embed/>
                  <p:pic>
                    <p:nvPicPr>
                      <p:cNvPr id="2" name="对象 1">
                        <a:extLst>
                          <a:ext uri="{FF2B5EF4-FFF2-40B4-BE49-F238E27FC236}">
                            <a16:creationId xmlns:a16="http://schemas.microsoft.com/office/drawing/2014/main" id="{D5F7DCA5-5AF3-4615-9097-C406572ABABD}"/>
                          </a:ext>
                        </a:extLst>
                      </p:cNvPr>
                      <p:cNvPicPr/>
                      <p:nvPr/>
                    </p:nvPicPr>
                    <p:blipFill>
                      <a:blip r:embed="rId7"/>
                      <a:stretch>
                        <a:fillRect/>
                      </a:stretch>
                    </p:blipFill>
                    <p:spPr>
                      <a:xfrm>
                        <a:off x="9192424" y="4748646"/>
                        <a:ext cx="2093767" cy="1159070"/>
                      </a:xfrm>
                      <a:prstGeom prst="rect">
                        <a:avLst/>
                      </a:prstGeom>
                    </p:spPr>
                  </p:pic>
                </p:oleObj>
              </mc:Fallback>
            </mc:AlternateContent>
          </a:graphicData>
        </a:graphic>
      </p:graphicFrame>
      <p:graphicFrame>
        <p:nvGraphicFramePr>
          <p:cNvPr id="6" name="对象 5">
            <a:hlinkClick r:id="" action="ppaction://ole?verb=0"/>
            <a:extLst>
              <a:ext uri="{FF2B5EF4-FFF2-40B4-BE49-F238E27FC236}">
                <a16:creationId xmlns:a16="http://schemas.microsoft.com/office/drawing/2014/main" id="{E517C684-8056-4522-92F8-59F22C4D6981}"/>
              </a:ext>
            </a:extLst>
          </p:cNvPr>
          <p:cNvGraphicFramePr>
            <a:graphicFrameLocks noChangeAspect="1"/>
          </p:cNvGraphicFramePr>
          <p:nvPr>
            <p:extLst>
              <p:ext uri="{D42A27DB-BD31-4B8C-83A1-F6EECF244321}">
                <p14:modId xmlns:p14="http://schemas.microsoft.com/office/powerpoint/2010/main" val="4174230312"/>
              </p:ext>
            </p:extLst>
          </p:nvPr>
        </p:nvGraphicFramePr>
        <p:xfrm>
          <a:off x="9071249" y="5699409"/>
          <a:ext cx="2336119" cy="1159070"/>
        </p:xfrm>
        <a:graphic>
          <a:graphicData uri="http://schemas.openxmlformats.org/presentationml/2006/ole">
            <mc:AlternateContent xmlns:mc="http://schemas.openxmlformats.org/markup-compatibility/2006">
              <mc:Choice xmlns:v="urn:schemas-microsoft-com:vml" Requires="v">
                <p:oleObj spid="_x0000_s4423" name="Presentation" showAsIcon="1" r:id="rId8" imgW="914400" imgH="828720" progId="PowerPoint.Show.12">
                  <p:embed/>
                </p:oleObj>
              </mc:Choice>
              <mc:Fallback>
                <p:oleObj name="Presentation" showAsIcon="1" r:id="rId8" imgW="914400" imgH="828720" progId="PowerPoint.Show.12">
                  <p:embed/>
                  <p:pic>
                    <p:nvPicPr>
                      <p:cNvPr id="0" name=""/>
                      <p:cNvPicPr/>
                      <p:nvPr/>
                    </p:nvPicPr>
                    <p:blipFill>
                      <a:blip r:embed="rId9"/>
                      <a:stretch>
                        <a:fillRect/>
                      </a:stretch>
                    </p:blipFill>
                    <p:spPr>
                      <a:xfrm>
                        <a:off x="9071249" y="5699409"/>
                        <a:ext cx="2336119" cy="1159070"/>
                      </a:xfrm>
                      <a:prstGeom prst="rect">
                        <a:avLst/>
                      </a:prstGeom>
                    </p:spPr>
                  </p:pic>
                </p:oleObj>
              </mc:Fallback>
            </mc:AlternateContent>
          </a:graphicData>
        </a:graphic>
      </p:graphicFrame>
    </p:spTree>
    <p:extLst>
      <p:ext uri="{BB962C8B-B14F-4D97-AF65-F5344CB8AC3E}">
        <p14:creationId xmlns:p14="http://schemas.microsoft.com/office/powerpoint/2010/main" val="1549527613"/>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17"/>
          <p:cNvSpPr txBox="1">
            <a:spLocks/>
          </p:cNvSpPr>
          <p:nvPr/>
        </p:nvSpPr>
        <p:spPr>
          <a:xfrm>
            <a:off x="1687585" y="1030154"/>
            <a:ext cx="9020173" cy="4829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spcAft>
                <a:spcPct val="0"/>
              </a:spcAft>
              <a:buNone/>
            </a:pPr>
            <a:r>
              <a:rPr lang="en-US" sz="2100" b="1">
                <a:solidFill>
                  <a:prstClr val="white"/>
                </a:solidFill>
                <a:latin typeface="Calibri"/>
              </a:rPr>
              <a:t>xxx</a:t>
            </a:r>
            <a:endParaRPr kumimoji="1" lang="zh-CN" altLang="en-US" sz="2100">
              <a:solidFill>
                <a:prstClr val="white"/>
              </a:solidFill>
              <a:latin typeface="vivo Bold"/>
              <a:ea typeface="vivo type CN简 Regular" panose="02000500000000000000" pitchFamily="50" charset="-122"/>
            </a:endParaRPr>
          </a:p>
        </p:txBody>
      </p:sp>
      <p:sp>
        <p:nvSpPr>
          <p:cNvPr id="4" name="矩形 3">
            <a:extLst>
              <a:ext uri="{FF2B5EF4-FFF2-40B4-BE49-F238E27FC236}">
                <a16:creationId xmlns:a16="http://schemas.microsoft.com/office/drawing/2014/main" id="{3A4722BC-18EC-4CDC-AF9C-7AAC6343E2F9}"/>
              </a:ext>
            </a:extLst>
          </p:cNvPr>
          <p:cNvSpPr/>
          <p:nvPr/>
        </p:nvSpPr>
        <p:spPr>
          <a:xfrm>
            <a:off x="443344" y="868946"/>
            <a:ext cx="11459442" cy="4914166"/>
          </a:xfrm>
          <a:prstGeom prst="rect">
            <a:avLst/>
          </a:prstGeom>
        </p:spPr>
        <p:txBody>
          <a:bodyPr wrap="square">
            <a:spAutoFit/>
          </a:bodyPr>
          <a:lstStyle/>
          <a:p>
            <a:pPr marL="142875" indent="-257175" eaLnBrk="0" fontAlgn="base" hangingPunct="0">
              <a:spcBef>
                <a:spcPct val="0"/>
              </a:spcBef>
              <a:spcAft>
                <a:spcPts val="450"/>
              </a:spcAft>
              <a:buSzPct val="120000"/>
              <a:buFont typeface="Arial" panose="020B0604020202020204" pitchFamily="34" charset="0"/>
              <a:buChar char="•"/>
            </a:pPr>
            <a:r>
              <a:rPr lang="en-US" altLang="zh-CN" sz="1500" kern="0">
                <a:solidFill>
                  <a:prstClr val="black"/>
                </a:solidFill>
                <a:latin typeface="Calibri"/>
                <a:ea typeface="宋体" panose="02010600030101010101" pitchFamily="2" charset="-122"/>
              </a:rPr>
              <a:t>AI/ML framework and terminology    </a:t>
            </a:r>
          </a:p>
          <a:p>
            <a:pPr marL="600075" lvl="1" indent="-257175" eaLnBrk="0" fontAlgn="base" hangingPunct="0">
              <a:spcBef>
                <a:spcPct val="0"/>
              </a:spcBef>
              <a:spcAft>
                <a:spcPts val="450"/>
              </a:spcAft>
              <a:buSzPct val="120000"/>
              <a:buFont typeface="Arial" panose="020B0604020202020204" pitchFamily="34" charset="0"/>
              <a:buChar char="•"/>
            </a:pPr>
            <a:r>
              <a:rPr lang="en-US" altLang="zh-CN" sz="1500" kern="0">
                <a:solidFill>
                  <a:srgbClr val="4F81BD"/>
                </a:solidFill>
                <a:latin typeface="Calibri"/>
                <a:ea typeface="宋体" panose="02010600030101010101" pitchFamily="2" charset="-122"/>
              </a:rPr>
              <a:t>SA2 Impacts: alignment btw SA2 as AI/ML framework and terminology has been defined in since</a:t>
            </a:r>
            <a:r>
              <a:rPr lang="zh-CN" altLang="en-US" sz="1500" kern="0">
                <a:solidFill>
                  <a:srgbClr val="4F81BD"/>
                </a:solidFill>
                <a:latin typeface="Calibri"/>
                <a:ea typeface="宋体" panose="02010600030101010101" pitchFamily="2" charset="-122"/>
              </a:rPr>
              <a:t> </a:t>
            </a:r>
            <a:r>
              <a:rPr lang="en-US" altLang="zh-CN" sz="1500" kern="0">
                <a:solidFill>
                  <a:srgbClr val="4F81BD"/>
                </a:solidFill>
                <a:latin typeface="Calibri"/>
                <a:ea typeface="宋体" panose="02010600030101010101" pitchFamily="2" charset="-122"/>
              </a:rPr>
              <a:t>R16</a:t>
            </a:r>
            <a:r>
              <a:rPr lang="zh-CN" altLang="en-US" sz="1500" kern="0">
                <a:solidFill>
                  <a:srgbClr val="4F81BD"/>
                </a:solidFill>
                <a:latin typeface="Calibri"/>
                <a:ea typeface="宋体" panose="02010600030101010101" pitchFamily="2" charset="-122"/>
              </a:rPr>
              <a:t> </a:t>
            </a:r>
            <a:r>
              <a:rPr lang="en-US" altLang="zh-CN" sz="1500" kern="0">
                <a:solidFill>
                  <a:srgbClr val="4F81BD"/>
                </a:solidFill>
                <a:latin typeface="Calibri"/>
                <a:ea typeface="宋体" panose="02010600030101010101" pitchFamily="2" charset="-122"/>
              </a:rPr>
              <a:t>eNA/R17</a:t>
            </a:r>
            <a:r>
              <a:rPr lang="zh-CN" altLang="en-US" sz="1500" kern="0">
                <a:solidFill>
                  <a:srgbClr val="4F81BD"/>
                </a:solidFill>
                <a:latin typeface="Calibri"/>
                <a:ea typeface="宋体" panose="02010600030101010101" pitchFamily="2" charset="-122"/>
              </a:rPr>
              <a:t> </a:t>
            </a:r>
            <a:r>
              <a:rPr lang="en-US" altLang="zh-CN" sz="1500" kern="0">
                <a:solidFill>
                  <a:srgbClr val="4F81BD"/>
                </a:solidFill>
                <a:latin typeface="Calibri"/>
                <a:ea typeface="宋体" panose="02010600030101010101" pitchFamily="2" charset="-122"/>
              </a:rPr>
              <a:t>eNA_ph2/R18 eNA_ph3</a:t>
            </a:r>
          </a:p>
          <a:p>
            <a:pPr marL="142875" indent="-257175" eaLnBrk="0" fontAlgn="base" hangingPunct="0">
              <a:spcBef>
                <a:spcPct val="0"/>
              </a:spcBef>
              <a:spcAft>
                <a:spcPts val="450"/>
              </a:spcAft>
              <a:buSzPct val="120000"/>
              <a:buFont typeface="Arial" panose="020B0604020202020204" pitchFamily="34" charset="0"/>
              <a:buChar char="•"/>
            </a:pPr>
            <a:r>
              <a:rPr lang="en-US" altLang="zh-CN" sz="1500" kern="0">
                <a:solidFill>
                  <a:prstClr val="black"/>
                </a:solidFill>
                <a:latin typeface="Calibri"/>
                <a:ea typeface="宋体" panose="02010600030101010101" pitchFamily="2" charset="-122"/>
              </a:rPr>
              <a:t>Lifecycle management of AI/ML model: e.g., data collection, model training, model deployment, model transfer, model inference, model monitoring, model updating, Model selection/activation/deactivation/switching/fallback, UE capability</a:t>
            </a:r>
          </a:p>
          <a:p>
            <a:pPr marL="600075" lvl="1" indent="-257175" eaLnBrk="0" fontAlgn="base" hangingPunct="0">
              <a:spcBef>
                <a:spcPct val="0"/>
              </a:spcBef>
              <a:spcAft>
                <a:spcPts val="450"/>
              </a:spcAft>
              <a:buSzPct val="120000"/>
              <a:buFont typeface="Arial" panose="020B0604020202020204" pitchFamily="34" charset="0"/>
              <a:buChar char="•"/>
            </a:pPr>
            <a:r>
              <a:rPr lang="en-US" altLang="zh-CN" sz="1500" kern="0">
                <a:solidFill>
                  <a:srgbClr val="4F81BD"/>
                </a:solidFill>
                <a:latin typeface="Calibri"/>
                <a:ea typeface="宋体" panose="02010600030101010101" pitchFamily="2" charset="-122"/>
              </a:rPr>
              <a:t>SA2 Impacts: alignment btw SA2 as Lifecycle management esp. data collection, model training, model inference, model monitoring defined in since</a:t>
            </a:r>
            <a:r>
              <a:rPr lang="zh-CN" altLang="en-US" sz="1500" kern="0">
                <a:solidFill>
                  <a:srgbClr val="4F81BD"/>
                </a:solidFill>
                <a:latin typeface="Calibri"/>
                <a:ea typeface="宋体" panose="02010600030101010101" pitchFamily="2" charset="-122"/>
              </a:rPr>
              <a:t> </a:t>
            </a:r>
            <a:r>
              <a:rPr lang="en-US" altLang="zh-CN" sz="1500" kern="0">
                <a:solidFill>
                  <a:srgbClr val="4F81BD"/>
                </a:solidFill>
                <a:latin typeface="Calibri"/>
                <a:ea typeface="宋体" panose="02010600030101010101" pitchFamily="2" charset="-122"/>
              </a:rPr>
              <a:t>R16</a:t>
            </a:r>
            <a:r>
              <a:rPr lang="zh-CN" altLang="en-US" sz="1500" kern="0">
                <a:solidFill>
                  <a:srgbClr val="4F81BD"/>
                </a:solidFill>
                <a:latin typeface="Calibri"/>
                <a:ea typeface="宋体" panose="02010600030101010101" pitchFamily="2" charset="-122"/>
              </a:rPr>
              <a:t> </a:t>
            </a:r>
            <a:r>
              <a:rPr lang="en-US" altLang="zh-CN" sz="1500" kern="0">
                <a:solidFill>
                  <a:srgbClr val="4F81BD"/>
                </a:solidFill>
                <a:latin typeface="Calibri"/>
                <a:ea typeface="宋体" panose="02010600030101010101" pitchFamily="2" charset="-122"/>
              </a:rPr>
              <a:t>eNA/R17</a:t>
            </a:r>
            <a:r>
              <a:rPr lang="zh-CN" altLang="en-US" sz="1500" kern="0">
                <a:solidFill>
                  <a:srgbClr val="4F81BD"/>
                </a:solidFill>
                <a:latin typeface="Calibri"/>
                <a:ea typeface="宋体" panose="02010600030101010101" pitchFamily="2" charset="-122"/>
              </a:rPr>
              <a:t> </a:t>
            </a:r>
            <a:r>
              <a:rPr lang="en-US" altLang="zh-CN" sz="1500" kern="0">
                <a:solidFill>
                  <a:srgbClr val="4F81BD"/>
                </a:solidFill>
                <a:latin typeface="Calibri"/>
                <a:ea typeface="宋体" panose="02010600030101010101" pitchFamily="2" charset="-122"/>
              </a:rPr>
              <a:t>eNA_ph2/R18 eNA_ph3</a:t>
            </a:r>
          </a:p>
          <a:p>
            <a:pPr marL="142875" indent="-257175" eaLnBrk="0" fontAlgn="base" hangingPunct="0">
              <a:spcBef>
                <a:spcPct val="0"/>
              </a:spcBef>
              <a:spcAft>
                <a:spcPts val="450"/>
              </a:spcAft>
              <a:buSzPct val="120000"/>
              <a:buFont typeface="Arial" panose="020B0604020202020204" pitchFamily="34" charset="0"/>
              <a:buChar char="•"/>
            </a:pPr>
            <a:r>
              <a:rPr lang="en-US" altLang="zh-CN" sz="1500" kern="0">
                <a:solidFill>
                  <a:prstClr val="black"/>
                </a:solidFill>
                <a:latin typeface="Calibri"/>
                <a:ea typeface="宋体" panose="02010600030101010101" pitchFamily="2" charset="-122"/>
              </a:rPr>
              <a:t>Use case study</a:t>
            </a:r>
          </a:p>
          <a:p>
            <a:pPr marL="485775" lvl="1" indent="-257175" eaLnBrk="0" fontAlgn="base" hangingPunct="0">
              <a:spcBef>
                <a:spcPct val="0"/>
              </a:spcBef>
              <a:spcAft>
                <a:spcPts val="450"/>
              </a:spcAft>
              <a:buSzPct val="120000"/>
              <a:buFont typeface="Arial" panose="020B0604020202020204" pitchFamily="34" charset="0"/>
              <a:buChar char="•"/>
            </a:pPr>
            <a:r>
              <a:rPr lang="en-US" altLang="zh-CN" sz="1500" kern="0">
                <a:solidFill>
                  <a:prstClr val="black"/>
                </a:solidFill>
                <a:latin typeface="Calibri"/>
                <a:ea typeface="宋体" panose="02010600030101010101" pitchFamily="2" charset="-122"/>
              </a:rPr>
              <a:t>CSI feedback enhancement: CSI compression, CSI prediction</a:t>
            </a:r>
          </a:p>
          <a:p>
            <a:pPr marL="485775" lvl="1" indent="-257175" eaLnBrk="0" fontAlgn="base" hangingPunct="0">
              <a:spcBef>
                <a:spcPct val="0"/>
              </a:spcBef>
              <a:spcAft>
                <a:spcPts val="450"/>
              </a:spcAft>
              <a:buSzPct val="120000"/>
              <a:buFont typeface="Arial" panose="020B0604020202020204" pitchFamily="34" charset="0"/>
              <a:buChar char="•"/>
            </a:pPr>
            <a:r>
              <a:rPr lang="en-US" altLang="zh-CN" sz="1500" kern="0">
                <a:solidFill>
                  <a:prstClr val="black"/>
                </a:solidFill>
                <a:latin typeface="Calibri"/>
                <a:ea typeface="宋体" panose="02010600030101010101" pitchFamily="2" charset="-122"/>
              </a:rPr>
              <a:t>Beam management: spatial domain beam prediction, temporal domain beam prediction</a:t>
            </a:r>
          </a:p>
          <a:p>
            <a:pPr marL="485775" lvl="1" indent="-257175" eaLnBrk="0" fontAlgn="base" hangingPunct="0">
              <a:spcBef>
                <a:spcPct val="0"/>
              </a:spcBef>
              <a:spcAft>
                <a:spcPts val="450"/>
              </a:spcAft>
              <a:buSzPct val="120000"/>
              <a:buFont typeface="Arial" panose="020B0604020202020204" pitchFamily="34" charset="0"/>
              <a:buChar char="•"/>
            </a:pPr>
            <a:r>
              <a:rPr lang="en-US" altLang="zh-CN" sz="1500" kern="0">
                <a:solidFill>
                  <a:prstClr val="black"/>
                </a:solidFill>
                <a:latin typeface="Calibri"/>
                <a:ea typeface="宋体" panose="02010600030101010101" pitchFamily="2" charset="-122"/>
              </a:rPr>
              <a:t>Positioning accuracy enhancements: direct AI/ML positioning, AI/ML assisted positioning</a:t>
            </a:r>
          </a:p>
          <a:p>
            <a:pPr marL="942975" lvl="2" indent="-257175" eaLnBrk="0" fontAlgn="base" hangingPunct="0">
              <a:spcBef>
                <a:spcPct val="0"/>
              </a:spcBef>
              <a:spcAft>
                <a:spcPts val="450"/>
              </a:spcAft>
              <a:buSzPct val="120000"/>
              <a:buFont typeface="Arial" panose="020B0604020202020204" pitchFamily="34" charset="0"/>
              <a:buChar char="•"/>
            </a:pPr>
            <a:r>
              <a:rPr lang="en-US" altLang="zh-CN" sz="1500" kern="0">
                <a:solidFill>
                  <a:srgbClr val="4F81BD"/>
                </a:solidFill>
                <a:latin typeface="Calibri"/>
                <a:ea typeface="宋体" panose="02010600030101010101" pitchFamily="2" charset="-122"/>
              </a:rPr>
              <a:t>SA2 Impacts: LCS architecture enhancement needed and </a:t>
            </a:r>
            <a:r>
              <a:rPr lang="en-US" altLang="zh-CN" sz="1500" kern="0">
                <a:solidFill>
                  <a:srgbClr val="4F81BD"/>
                </a:solidFill>
                <a:latin typeface="Calibri"/>
                <a:ea typeface="宋体" panose="02010600030101010101" pitchFamily="2" charset="-122"/>
                <a:sym typeface="方正兰亭黑_GBK" pitchFamily="2" charset="-122"/>
              </a:rPr>
              <a:t>related with ML Model delivery and UE data collection (positioning specific)</a:t>
            </a:r>
            <a:endParaRPr lang="en-US" altLang="zh-CN" sz="1500" kern="0">
              <a:solidFill>
                <a:srgbClr val="4F81BD"/>
              </a:solidFill>
              <a:latin typeface="Calibri"/>
              <a:ea typeface="宋体" panose="02010600030101010101" pitchFamily="2" charset="-122"/>
            </a:endParaRPr>
          </a:p>
          <a:p>
            <a:pPr marL="142875" indent="-257175" eaLnBrk="0" fontAlgn="base" hangingPunct="0">
              <a:spcBef>
                <a:spcPct val="0"/>
              </a:spcBef>
              <a:spcAft>
                <a:spcPts val="450"/>
              </a:spcAft>
              <a:buSzPct val="120000"/>
              <a:buFont typeface="Arial" panose="020B0604020202020204" pitchFamily="34" charset="0"/>
              <a:buChar char="•"/>
            </a:pPr>
            <a:r>
              <a:rPr lang="en-US" altLang="zh-CN" sz="1500" kern="0">
                <a:solidFill>
                  <a:prstClr val="black"/>
                </a:solidFill>
                <a:latin typeface="Calibri"/>
                <a:ea typeface="宋体" panose="02010600030101010101" pitchFamily="2" charset="-122"/>
              </a:rPr>
              <a:t>Network-UE collaboration levels </a:t>
            </a:r>
            <a:r>
              <a:rPr lang="en-US" altLang="zh-CN" sz="1500" kern="0">
                <a:solidFill>
                  <a:srgbClr val="4F81BD"/>
                </a:solidFill>
                <a:latin typeface="Calibri"/>
                <a:ea typeface="宋体" panose="02010600030101010101" pitchFamily="2" charset="-122"/>
              </a:rPr>
              <a:t>(SA2 impacts: ML model transfer and mode ID/analytics ID concept)</a:t>
            </a:r>
          </a:p>
          <a:p>
            <a:pPr marL="485775" lvl="1" indent="-257175" eaLnBrk="0" fontAlgn="base" hangingPunct="0">
              <a:spcBef>
                <a:spcPct val="0"/>
              </a:spcBef>
              <a:spcAft>
                <a:spcPts val="450"/>
              </a:spcAft>
              <a:buSzPct val="120000"/>
              <a:buFont typeface="Arial" panose="020B0604020202020204" pitchFamily="34" charset="0"/>
              <a:buChar char="•"/>
            </a:pPr>
            <a:r>
              <a:rPr lang="en-US" altLang="zh-CN" sz="1500" kern="0">
                <a:solidFill>
                  <a:prstClr val="black"/>
                </a:solidFill>
                <a:latin typeface="Calibri"/>
                <a:ea typeface="宋体" panose="02010600030101010101" pitchFamily="2" charset="-122"/>
              </a:rPr>
              <a:t>Level x: No collaboration</a:t>
            </a:r>
          </a:p>
          <a:p>
            <a:pPr marL="485775" lvl="1" indent="-257175" eaLnBrk="0" fontAlgn="base" hangingPunct="0">
              <a:spcBef>
                <a:spcPct val="0"/>
              </a:spcBef>
              <a:spcAft>
                <a:spcPts val="450"/>
              </a:spcAft>
              <a:buSzPct val="120000"/>
              <a:buFont typeface="Arial" panose="020B0604020202020204" pitchFamily="34" charset="0"/>
              <a:buChar char="•"/>
            </a:pPr>
            <a:r>
              <a:rPr lang="en-US" altLang="zh-CN" sz="1500" kern="0">
                <a:solidFill>
                  <a:prstClr val="black"/>
                </a:solidFill>
                <a:latin typeface="Calibri"/>
                <a:ea typeface="宋体" panose="02010600030101010101" pitchFamily="2" charset="-122"/>
              </a:rPr>
              <a:t>Level y: Signaling-based collaboration without model transfer</a:t>
            </a:r>
          </a:p>
          <a:p>
            <a:pPr marL="485775" lvl="1" indent="-257175" eaLnBrk="0" fontAlgn="base" hangingPunct="0">
              <a:spcBef>
                <a:spcPct val="0"/>
              </a:spcBef>
              <a:spcAft>
                <a:spcPts val="450"/>
              </a:spcAft>
              <a:buSzPct val="120000"/>
              <a:buFont typeface="Arial" panose="020B0604020202020204" pitchFamily="34" charset="0"/>
              <a:buChar char="•"/>
            </a:pPr>
            <a:r>
              <a:rPr lang="en-US" altLang="zh-CN" sz="1500" kern="0">
                <a:solidFill>
                  <a:prstClr val="black"/>
                </a:solidFill>
                <a:latin typeface="Calibri"/>
                <a:ea typeface="宋体" panose="02010600030101010101" pitchFamily="2" charset="-122"/>
              </a:rPr>
              <a:t>Level z: Signaling-based collaboration with model transfer</a:t>
            </a:r>
          </a:p>
          <a:p>
            <a:pPr marL="142875" indent="-257175" eaLnBrk="0" fontAlgn="base" hangingPunct="0">
              <a:spcBef>
                <a:spcPct val="0"/>
              </a:spcBef>
              <a:spcAft>
                <a:spcPts val="450"/>
              </a:spcAft>
              <a:buSzPct val="120000"/>
              <a:buFont typeface="Arial" panose="020B0604020202020204" pitchFamily="34" charset="0"/>
              <a:buChar char="•"/>
            </a:pPr>
            <a:r>
              <a:rPr lang="en-US" altLang="zh-CN" sz="1500" kern="0">
                <a:solidFill>
                  <a:prstClr val="black"/>
                </a:solidFill>
                <a:latin typeface="Calibri"/>
                <a:ea typeface="宋体" panose="02010600030101010101" pitchFamily="2" charset="-122"/>
              </a:rPr>
              <a:t>Performance evaluation methodology and KPIs </a:t>
            </a:r>
            <a:endParaRPr lang="en-US" altLang="zh-CN" sz="1500" kern="0">
              <a:solidFill>
                <a:srgbClr val="4F81BD"/>
              </a:solidFill>
              <a:latin typeface="Calibri"/>
              <a:ea typeface="宋体" panose="02010600030101010101" pitchFamily="2" charset="-122"/>
            </a:endParaRPr>
          </a:p>
          <a:p>
            <a:pPr marL="600075" lvl="1" indent="-257175" eaLnBrk="0" fontAlgn="base" hangingPunct="0">
              <a:spcBef>
                <a:spcPct val="0"/>
              </a:spcBef>
              <a:spcAft>
                <a:spcPts val="450"/>
              </a:spcAft>
              <a:buSzPct val="120000"/>
              <a:buFont typeface="Arial" panose="020B0604020202020204" pitchFamily="34" charset="0"/>
              <a:buChar char="•"/>
            </a:pPr>
            <a:r>
              <a:rPr lang="en-US" altLang="zh-CN" sz="1500" kern="0">
                <a:solidFill>
                  <a:srgbClr val="4F81BD"/>
                </a:solidFill>
                <a:latin typeface="Calibri"/>
                <a:ea typeface="宋体" panose="02010600030101010101" pitchFamily="2" charset="-122"/>
              </a:rPr>
              <a:t>SA2 impacts: alignment btw SA2 regarding ML Model performance monitoring in R18 eNA_ph3 KI#1 and potential R19 enhancement </a:t>
            </a:r>
          </a:p>
        </p:txBody>
      </p:sp>
      <p:sp>
        <p:nvSpPr>
          <p:cNvPr id="6" name="副标题 1">
            <a:extLst>
              <a:ext uri="{FF2B5EF4-FFF2-40B4-BE49-F238E27FC236}">
                <a16:creationId xmlns:a16="http://schemas.microsoft.com/office/drawing/2014/main" id="{4B7D9065-4F76-4B9E-8069-D656199B8E54}"/>
              </a:ext>
            </a:extLst>
          </p:cNvPr>
          <p:cNvSpPr txBox="1"/>
          <p:nvPr/>
        </p:nvSpPr>
        <p:spPr>
          <a:xfrm>
            <a:off x="571500" y="272300"/>
            <a:ext cx="8764861" cy="708429"/>
          </a:xfrm>
          <a:prstGeom prst="rect">
            <a:avLst/>
          </a:prstGeom>
        </p:spPr>
        <p:txBody>
          <a:bodyPr vert="horz" lIns="0" tIns="0" rIns="0" bIns="0" rtlCol="0" anchor="ctr" anchorCtr="0">
            <a:noAutofit/>
          </a:bodyPr>
          <a:lstStyle>
            <a:lvl1pPr marL="0" indent="0" algn="l" defTabSz="914400" rtl="0" eaLnBrk="1" latinLnBrk="0" hangingPunct="1">
              <a:lnSpc>
                <a:spcPts val="3430"/>
              </a:lnSpc>
              <a:spcBef>
                <a:spcPts val="0"/>
              </a:spcBef>
              <a:buFont typeface="Arial" panose="020B0604020202020204" pitchFamily="34" charset="0"/>
              <a:buNone/>
              <a:defRPr sz="3200" kern="1200" baseline="0">
                <a:solidFill>
                  <a:schemeClr val="tx1"/>
                </a:solidFill>
                <a:latin typeface="微软雅黑" panose="020B0503020204020204" pitchFamily="34" charset="-122"/>
                <a:ea typeface="微软雅黑" panose="020B0503020204020204" pitchFamily="34" charset="-122"/>
                <a:cs typeface="+mn-cs"/>
              </a:defRPr>
            </a:lvl1pPr>
            <a:lvl2pPr marL="593725" indent="0" algn="ctr" defTabSz="914400" rtl="0" eaLnBrk="1" latinLnBrk="0" hangingPunct="1">
              <a:lnSpc>
                <a:spcPct val="90000"/>
              </a:lnSpc>
              <a:spcBef>
                <a:spcPts val="500"/>
              </a:spcBef>
              <a:buFont typeface="Arial" panose="020B0604020202020204" pitchFamily="34" charset="0"/>
              <a:buNone/>
              <a:defRPr sz="2595" kern="1200">
                <a:solidFill>
                  <a:schemeClr val="tx1"/>
                </a:solidFill>
                <a:latin typeface="+mn-lt"/>
                <a:ea typeface="+mn-ea"/>
                <a:cs typeface="+mn-cs"/>
              </a:defRPr>
            </a:lvl2pPr>
            <a:lvl3pPr marL="1187450" indent="0" algn="ctr" defTabSz="914400" rtl="0" eaLnBrk="1" latinLnBrk="0" hangingPunct="1">
              <a:lnSpc>
                <a:spcPct val="90000"/>
              </a:lnSpc>
              <a:spcBef>
                <a:spcPts val="500"/>
              </a:spcBef>
              <a:buFont typeface="Arial" panose="020B0604020202020204" pitchFamily="34" charset="0"/>
              <a:buNone/>
              <a:defRPr sz="2335" kern="1200">
                <a:solidFill>
                  <a:schemeClr val="tx1"/>
                </a:solidFill>
                <a:latin typeface="+mn-lt"/>
                <a:ea typeface="+mn-ea"/>
                <a:cs typeface="+mn-cs"/>
              </a:defRPr>
            </a:lvl3pPr>
            <a:lvl4pPr marL="178117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4pPr>
            <a:lvl5pPr marL="2374900"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5pPr>
            <a:lvl6pPr marL="296862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6pPr>
            <a:lvl7pPr marL="356171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7pPr>
            <a:lvl8pPr marL="4155440"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8pPr>
            <a:lvl9pPr marL="474916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9pPr>
          </a:lstStyle>
          <a:p>
            <a:pPr fontAlgn="base">
              <a:lnSpc>
                <a:spcPts val="2580"/>
              </a:lnSpc>
              <a:spcAft>
                <a:spcPct val="0"/>
              </a:spcAft>
            </a:pPr>
            <a:r>
              <a:rPr kumimoji="1" lang="en-US" altLang="zh-CN" sz="2800" b="1" dirty="0">
                <a:solidFill>
                  <a:prstClr val="black"/>
                </a:solidFill>
                <a:latin typeface="Times New Roman" panose="02020603050405020304" pitchFamily="18" charset="0"/>
                <a:cs typeface="Times New Roman" panose="02020603050405020304" pitchFamily="18" charset="0"/>
              </a:rPr>
              <a:t>RAN Progress in R18 (1/3)</a:t>
            </a:r>
          </a:p>
        </p:txBody>
      </p:sp>
    </p:spTree>
    <p:extLst>
      <p:ext uri="{BB962C8B-B14F-4D97-AF65-F5344CB8AC3E}">
        <p14:creationId xmlns:p14="http://schemas.microsoft.com/office/powerpoint/2010/main" val="210589287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Standarddesign">
  <a:themeElements>
    <a:clrScheme name="Standarddesign 1">
      <a:dk1>
        <a:srgbClr val="000000"/>
      </a:dk1>
      <a:lt1>
        <a:srgbClr val="FFFFFF"/>
      </a:lt1>
      <a:dk2>
        <a:srgbClr val="000000"/>
      </a:dk2>
      <a:lt2>
        <a:srgbClr val="A5A5A5"/>
      </a:lt2>
      <a:accent1>
        <a:srgbClr val="F3BBBB"/>
      </a:accent1>
      <a:accent2>
        <a:srgbClr val="AE2222"/>
      </a:accent2>
      <a:accent3>
        <a:srgbClr val="FFFFFF"/>
      </a:accent3>
      <a:accent4>
        <a:srgbClr val="000000"/>
      </a:accent4>
      <a:accent5>
        <a:srgbClr val="F8DADA"/>
      </a:accent5>
      <a:accent6>
        <a:srgbClr val="9D1E1E"/>
      </a:accent6>
      <a:hlink>
        <a:srgbClr val="105D9C"/>
      </a:hlink>
      <a:folHlink>
        <a:srgbClr val="4B4595"/>
      </a:folHlink>
    </a:clrScheme>
    <a:fontScheme name="Standarddesign">
      <a:majorFont>
        <a:latin typeface="Arial"/>
        <a:ea typeface="ＭＳ Ｐゴシック"/>
        <a:cs typeface=""/>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pattFill prst="wdUpDiag">
          <a:fgClr>
            <a:srgbClr val="9BE5FF"/>
          </a:fgClr>
          <a:bgClr>
            <a:schemeClr val="bg1"/>
          </a:bgClr>
        </a:pattFill>
        <a:ln w="9525">
          <a:solidFill>
            <a:srgbClr val="0000FF"/>
          </a:solidFill>
          <a:headEnd type="none" w="med" len="med"/>
          <a:tailEnd type="none" w="med" len="med"/>
        </a:ln>
      </a:spPr>
      <a:bodyPr vert="horz" wrap="none" lIns="91440" tIns="45720" rIns="91440" bIns="45720" numCol="1" rtlCol="0" anchor="ctr" anchorCtr="0" compatLnSpc="1">
        <a:prstTxWarp prst="textNoShape">
          <a:avLst/>
        </a:prstTxWarp>
      </a:bodyPr>
      <a:lstStyle>
        <a:defPPr algn="ctr" fontAlgn="ctr">
          <a:defRPr dirty="0">
            <a:solidFill>
              <a:srgbClr val="000000"/>
            </a:solidFill>
            <a:latin typeface="ＭＳ Ｐゴシック" pitchFamily="50" charset="-128"/>
            <a:ea typeface="ＭＳ Ｐゴシック" pitchFamily="50" charset="-128"/>
          </a:defRPr>
        </a:defPPr>
      </a:lstStyle>
      <a:style>
        <a:lnRef idx="2">
          <a:schemeClr val="accent1">
            <a:shade val="50000"/>
          </a:schemeClr>
        </a:lnRef>
        <a:fillRef idx="1">
          <a:schemeClr val="accent1"/>
        </a:fillRef>
        <a:effectRef idx="0">
          <a:schemeClr val="accent1"/>
        </a:effectRef>
        <a:fontRef idx="minor">
          <a:schemeClr val="lt1"/>
        </a:fontRef>
      </a:style>
    </a:spDef>
    <a:lnDef>
      <a:spPr bwMode="auto">
        <a:xfrm>
          <a:off x="0" y="0"/>
          <a:ext cx="1" cy="1"/>
        </a:xfrm>
        <a:custGeom>
          <a:avLst/>
          <a:gdLst/>
          <a:ahLst/>
          <a:cxnLst/>
          <a:rect l="0" t="0" r="0" b="0"/>
          <a:pathLst/>
        </a:cu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pitchFamily="50" charset="-128"/>
            <a:ea typeface="ＭＳ Ｐゴシック" pitchFamily="50" charset="-128"/>
          </a:defRPr>
        </a:defPPr>
      </a:lstStyle>
    </a:lnDef>
  </a:objectDefaults>
  <a:extraClrSchemeLst>
    <a:extraClrScheme>
      <a:clrScheme name="Standarddesign 1">
        <a:dk1>
          <a:srgbClr val="000000"/>
        </a:dk1>
        <a:lt1>
          <a:srgbClr val="FFFFFF"/>
        </a:lt1>
        <a:dk2>
          <a:srgbClr val="000000"/>
        </a:dk2>
        <a:lt2>
          <a:srgbClr val="A5A5A5"/>
        </a:lt2>
        <a:accent1>
          <a:srgbClr val="F3BBBB"/>
        </a:accent1>
        <a:accent2>
          <a:srgbClr val="AE2222"/>
        </a:accent2>
        <a:accent3>
          <a:srgbClr val="FFFFFF"/>
        </a:accent3>
        <a:accent4>
          <a:srgbClr val="000000"/>
        </a:accent4>
        <a:accent5>
          <a:srgbClr val="F8DADA"/>
        </a:accent5>
        <a:accent6>
          <a:srgbClr val="9D1E1E"/>
        </a:accent6>
        <a:hlink>
          <a:srgbClr val="105D9C"/>
        </a:hlink>
        <a:folHlink>
          <a:srgbClr val="4B4595"/>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3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4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679a257e-872f-4c98-9e8a-0a9c104f72cd"/>
    <ds:schemaRef ds:uri="http://purl.org/dc/terms/"/>
    <ds:schemaRef ds:uri="http://schemas.microsoft.com/office/2006/documentManagement/types"/>
    <ds:schemaRef ds:uri="http://schemas.microsoft.com/office/2006/metadata/properties"/>
    <ds:schemaRef ds:uri="http://schemas.microsoft.com/office/infopath/2007/PartnerControls"/>
    <ds:schemaRef ds:uri="http://www.w3.org/XML/1998/namespace"/>
    <ds:schemaRef ds:uri="http://purl.org/dc/elements/1.1/"/>
    <ds:schemaRef ds:uri="http://purl.org/dc/dcmitype/"/>
    <ds:schemaRef ds:uri="http://schemas.openxmlformats.org/package/2006/metadata/core-properties"/>
    <ds:schemaRef ds:uri="280d8efa-eff2-4910-88d2-79ca146720c4"/>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8947</TotalTime>
  <Words>9150</Words>
  <Application>Microsoft Office PowerPoint</Application>
  <PresentationFormat>宽屏</PresentationFormat>
  <Paragraphs>1076</Paragraphs>
  <Slides>67</Slides>
  <Notes>55</Notes>
  <HiddenSlides>0</HiddenSlides>
  <MMClips>0</MMClips>
  <ScaleCrop>false</ScaleCrop>
  <HeadingPairs>
    <vt:vector size="8" baseType="variant">
      <vt:variant>
        <vt:lpstr>已用的字体</vt:lpstr>
      </vt:variant>
      <vt:variant>
        <vt:i4>29</vt:i4>
      </vt:variant>
      <vt:variant>
        <vt:lpstr>主题</vt:lpstr>
      </vt:variant>
      <vt:variant>
        <vt:i4>9</vt:i4>
      </vt:variant>
      <vt:variant>
        <vt:lpstr>嵌入 OLE 服务器</vt:lpstr>
      </vt:variant>
      <vt:variant>
        <vt:i4>3</vt:i4>
      </vt:variant>
      <vt:variant>
        <vt:lpstr>幻灯片标题</vt:lpstr>
      </vt:variant>
      <vt:variant>
        <vt:i4>67</vt:i4>
      </vt:variant>
    </vt:vector>
  </HeadingPairs>
  <TitlesOfParts>
    <vt:vector size="108" baseType="lpstr">
      <vt:lpstr>Arial </vt:lpstr>
      <vt:lpstr>Batang</vt:lpstr>
      <vt:lpstr>Gill Sans</vt:lpstr>
      <vt:lpstr>Helvetica Neue</vt:lpstr>
      <vt:lpstr>Helvetica Neue Medium</vt:lpstr>
      <vt:lpstr>Microsoft YaHei UI</vt:lpstr>
      <vt:lpstr>ＭＳ Ｐゴシック</vt:lpstr>
      <vt:lpstr>vivo Bold</vt:lpstr>
      <vt:lpstr>vivo type CNS</vt:lpstr>
      <vt:lpstr>vivo type CN简 Bold</vt:lpstr>
      <vt:lpstr>vivo type CN简 Light</vt:lpstr>
      <vt:lpstr>vivo type CN简 Regular</vt:lpstr>
      <vt:lpstr>vivo type 简 Heavy</vt:lpstr>
      <vt:lpstr>等线</vt:lpstr>
      <vt:lpstr>等线 Light</vt:lpstr>
      <vt:lpstr>方正兰亭黑_GBK</vt:lpstr>
      <vt:lpstr>方正宋刻本秀楷简体</vt:lpstr>
      <vt:lpstr>宋体</vt:lpstr>
      <vt:lpstr>微软雅黑</vt:lpstr>
      <vt:lpstr>Arial</vt:lpstr>
      <vt:lpstr>Arial Black</vt:lpstr>
      <vt:lpstr>Calibri</vt:lpstr>
      <vt:lpstr>Calibri Light</vt:lpstr>
      <vt:lpstr>Century Gothic</vt:lpstr>
      <vt:lpstr>Courier New</vt:lpstr>
      <vt:lpstr>Impact</vt:lpstr>
      <vt:lpstr>Times</vt:lpstr>
      <vt:lpstr>Times New Roman</vt:lpstr>
      <vt:lpstr>Wingdings</vt:lpstr>
      <vt:lpstr>Office Theme</vt:lpstr>
      <vt:lpstr>Office 主题​​</vt:lpstr>
      <vt:lpstr>1_Office 主题​​</vt:lpstr>
      <vt:lpstr>1_Office Theme</vt:lpstr>
      <vt:lpstr>2_Office Theme</vt:lpstr>
      <vt:lpstr>2_Office 主题​​</vt:lpstr>
      <vt:lpstr>Standarddesign</vt:lpstr>
      <vt:lpstr>3_Office Theme</vt:lpstr>
      <vt:lpstr>4_Office Theme</vt:lpstr>
      <vt:lpstr>Document</vt:lpstr>
      <vt:lpstr>Presentation</vt:lpstr>
      <vt:lpstr>Visio</vt:lpstr>
      <vt:lpstr>vivo’s views on SA2 Rel19</vt:lpstr>
      <vt:lpstr>Criteria for prioritizing topics in Rel19 </vt:lpstr>
      <vt:lpstr>Overall View on Rel-19 Content</vt:lpstr>
      <vt:lpstr>Overall View on Rel-19 Content</vt:lpstr>
      <vt:lpstr>Overall View on Rel-19 Content</vt:lpstr>
      <vt:lpstr>PowerPoint 演示文稿</vt:lpstr>
      <vt:lpstr>Background and Motivation</vt:lpstr>
      <vt:lpstr>PowerPoint 演示文稿</vt:lpstr>
      <vt:lpstr>PowerPoint 演示文稿</vt:lpstr>
      <vt:lpstr>PowerPoint 演示文稿</vt:lpstr>
      <vt:lpstr>PowerPoint 演示文稿</vt:lpstr>
      <vt:lpstr>PowerPoint 演示文稿</vt:lpstr>
      <vt:lpstr>ISAC – architecture enhancement </vt:lpstr>
      <vt:lpstr>ISAC – Sensing Function characteristics</vt:lpstr>
      <vt:lpstr>ISAC – RAN dependency analysis</vt:lpstr>
      <vt:lpstr>PowerPoint 演示文稿</vt:lpstr>
      <vt:lpstr>Ambient IOT:  Architecture</vt:lpstr>
      <vt:lpstr>Ambient IOT: Simplified and Common interface/protocol stack</vt:lpstr>
      <vt:lpstr>PowerPoint 演示文稿</vt:lpstr>
      <vt:lpstr>XRM phase2: Multiple Flows Handling </vt:lpstr>
      <vt:lpstr>XRM phase2：PDU Set handling and PDU Set marking</vt:lpstr>
      <vt:lpstr>XRM phase2: others</vt:lpstr>
      <vt:lpstr>Summary</vt:lpstr>
      <vt:lpstr>PowerPoint 演示文稿</vt:lpstr>
      <vt:lpstr>PowerPoint 演示文稿</vt:lpstr>
      <vt:lpstr>PowerPoint 演示文稿</vt:lpstr>
      <vt:lpstr>Background and Motivation</vt:lpstr>
      <vt:lpstr>Background and Motivation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Background</vt:lpstr>
      <vt:lpstr>Use Cases in SA1</vt:lpstr>
      <vt:lpstr>Architecture considerations </vt:lpstr>
      <vt:lpstr>Architecture options </vt:lpstr>
      <vt:lpstr>Sensing result exposure – SA1 discussion</vt:lpstr>
      <vt:lpstr>Sensing result exposure – SA2 potential architecture</vt:lpstr>
      <vt:lpstr>Coordination between RAN and SA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Progress in SA1 FS_Metaverse (1)</vt:lpstr>
      <vt:lpstr>Progress in SA1 FS_Metaverse (2)</vt:lpstr>
      <vt:lpstr>Considering on IMS/NG-RTC enhancement to support mobile metaverse service</vt:lpstr>
      <vt:lpstr>PowerPoint 演示文稿</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xiaobo1</cp:lastModifiedBy>
  <cp:revision>775</cp:revision>
  <dcterms:created xsi:type="dcterms:W3CDTF">2010-02-05T13:52:04Z</dcterms:created>
  <dcterms:modified xsi:type="dcterms:W3CDTF">2023-06-02T14:26:34Z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